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0" r:id="rId1"/>
    <p:sldMasterId id="2147483664" r:id="rId2"/>
    <p:sldMasterId id="2147483688" r:id="rId3"/>
  </p:sldMasterIdLst>
  <p:notesMasterIdLst>
    <p:notesMasterId r:id="rId13"/>
  </p:notesMasterIdLst>
  <p:handoutMasterIdLst>
    <p:handoutMasterId r:id="rId14"/>
  </p:handoutMasterIdLst>
  <p:sldIdLst>
    <p:sldId id="361" r:id="rId4"/>
    <p:sldId id="362" r:id="rId5"/>
    <p:sldId id="363" r:id="rId6"/>
    <p:sldId id="364" r:id="rId7"/>
    <p:sldId id="368" r:id="rId8"/>
    <p:sldId id="369" r:id="rId9"/>
    <p:sldId id="365" r:id="rId10"/>
    <p:sldId id="366" r:id="rId11"/>
    <p:sldId id="367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85A"/>
    <a:srgbClr val="005DAA"/>
    <a:srgbClr val="FF7600"/>
    <a:srgbClr val="D91B5C"/>
    <a:srgbClr val="872175"/>
    <a:srgbClr val="009999"/>
    <a:srgbClr val="00AEEF"/>
    <a:srgbClr val="01B4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784" y="1629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59" d="100"/>
          <a:sy n="159" d="100"/>
        </p:scale>
        <p:origin x="-6480" y="-10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93F90A2-0F2A-411C-B667-B54B2C7799F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0B5E967E-ACD5-48CC-B9BF-22A873CFED0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8E6320C6-BEBB-4AA6-9A16-81CB1880F28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03F32964-730F-4BB9-817D-F826B233CFF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9B522B3C-A3EC-4ED4-A313-70CD314AC0AF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0DA75F2-8DAF-407C-B7F5-815315B7D25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C29843C-28F2-4F9F-B953-4D057042885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F8CF3BB6-6ED2-4D4B-BB57-4E9DF1E5BFA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6E475A42-E37C-4DF6-9DFF-06861113533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1A9F498F-7A50-47C3-82B7-48DF5837BAE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7A97BBEC-8AD5-4E01-99D0-8C7634B904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1BEAAC1E-24E7-4510-BB47-A9D530A90F75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A2DF3CD8-0E49-447A-A8FD-76025649E8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</a:pPr>
            <a:fld id="{8CAB5DCE-6FD2-4020-81FB-58E9B1753841}" type="slidenum">
              <a:rPr lang="en-US" altLang="nb-NO"/>
              <a:pPr>
                <a:spcBef>
                  <a:spcPct val="0"/>
                </a:spcBef>
              </a:pPr>
              <a:t>1</a:t>
            </a:fld>
            <a:endParaRPr lang="en-US" altLang="nb-NO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D960E287-D253-471B-835F-807452B5B1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3AD1FB1F-5422-4872-BBFB-76B7B24600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>
              <a:latin typeface="Arial" panose="020B0604020202020204" pitchFamily="34" charset="0"/>
              <a:ea typeface="ヒラギノ角ゴ Pro W3" pitchFamily="-8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470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0E8160-491B-4D33-BE19-4A4E029F3A6A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FFC124-C40D-420B-BF93-2814468D7D0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9262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995FF2-4CF0-4DB3-A441-FB1D5206FC13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640102-5270-4C4C-8D6F-DBC93B5DE21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3784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248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9837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56950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8555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8345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56674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92394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2672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7128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6508344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7457061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5AC4C013-6E23-40E1-8281-45F104508CC0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1988558-D895-4BF1-8B10-58D47E6116E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7602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F9D84A99-E02E-41C7-B932-4EB7243C9E64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B03F63-B592-4818-9AF6-F4DAE655EA0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6346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C5D1B89F-2480-4B09-BB5F-B1284EADCB1B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C18C43-A645-4502-82DC-F23439058F4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6664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DCC65B37-7742-4ABD-A919-2CCCF96EF36A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D33DB5-F650-441D-8C7E-9A6CBCDCC69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8973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9C88A04F-18F4-45D6-93C5-271295EE739C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EFC5CFD-A7F0-4F1C-B201-31E5C0CA865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854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3043CE0D-8C53-4C58-BEE9-EB24DE4CB060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759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806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974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262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5241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8FD3BE-26DB-489B-A6C1-4FDCEDEA536F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BC131F-AB3E-48B6-A814-70E762F4D30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67936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0B6D958-9E27-463C-8683-A22914BF2546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57B9EB-AB8A-4495-8484-A2D15F7CF71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9954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DA44F2C-38F7-4548-80E8-F72B708859D0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06707B-1753-475D-879A-3E407CEC5F8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064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8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4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EEA69C4-6E4F-4995-8CC4-0BC91D4B162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7E61F828-313D-4283-BE94-B9920ED46FE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6165850"/>
            <a:ext cx="121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C96C2BFE-C847-4C2A-AC6F-5D25A83C47E0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52400"/>
            <a:ext cx="3124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526A205-F7F6-4FED-BBEA-A6D1FEB1A78F}"/>
              </a:ext>
            </a:extLst>
          </p:cNvPr>
          <p:cNvSpPr txBox="1"/>
          <p:nvPr/>
        </p:nvSpPr>
        <p:spPr>
          <a:xfrm>
            <a:off x="7086600" y="6477000"/>
            <a:ext cx="16002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r">
              <a:defRPr/>
            </a:pPr>
            <a:r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t>TITLE  |  </a:t>
            </a:r>
            <a:fld id="{BFD0A44C-FA7F-4E81-A0DA-937038E081AF}" type="slidenum">
              <a:rPr lang="en-US" altLang="nb-NO" sz="900" smtClean="0">
                <a:solidFill>
                  <a:srgbClr val="BCBDC0"/>
                </a:solidFill>
                <a:latin typeface="Arial Narrow" panose="020B0606020202030204" pitchFamily="34" charset="0"/>
              </a:rPr>
              <a:pPr algn="r">
                <a:defRPr/>
              </a:pPr>
              <a:t>‹#›</a:t>
            </a:fld>
            <a:r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nb-NO" sz="90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2051" name="Picture 5">
            <a:extLst>
              <a:ext uri="{FF2B5EF4-FFF2-40B4-BE49-F238E27FC236}">
                <a16:creationId xmlns:a16="http://schemas.microsoft.com/office/drawing/2014/main" id="{436899CB-F287-4161-9428-C2D51B03143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  <p:sldLayoutId id="2147483983" r:id="rId12"/>
    <p:sldLayoutId id="2147483984" r:id="rId13"/>
    <p:sldLayoutId id="2147483990" r:id="rId14"/>
    <p:sldLayoutId id="2147483991" r:id="rId15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C5A2DF8-8D61-4185-A5A4-95BFF51E15E0}"/>
              </a:ext>
            </a:extLst>
          </p:cNvPr>
          <p:cNvSpPr txBox="1"/>
          <p:nvPr/>
        </p:nvSpPr>
        <p:spPr>
          <a:xfrm>
            <a:off x="7162800" y="6477000"/>
            <a:ext cx="15240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r">
              <a:defRPr/>
            </a:pPr>
            <a:r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t>TITLE |  </a:t>
            </a:r>
            <a:fld id="{C3B79E0D-EB34-4DB0-BCAF-34ACF53DBEAB}" type="slidenum">
              <a:rPr lang="en-US" altLang="nb-NO" sz="900" smtClean="0">
                <a:solidFill>
                  <a:srgbClr val="BCBDC0"/>
                </a:solidFill>
                <a:latin typeface="Arial Narrow" panose="020B0606020202030204" pitchFamily="34" charset="0"/>
              </a:rPr>
              <a:pPr algn="r">
                <a:defRPr/>
              </a:pPr>
              <a:t>‹#›</a:t>
            </a:fld>
            <a:r>
              <a:rPr lang="en-US" altLang="nb-NO" sz="90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nb-NO" sz="90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3075" name="Picture 3">
            <a:extLst>
              <a:ext uri="{FF2B5EF4-FFF2-40B4-BE49-F238E27FC236}">
                <a16:creationId xmlns:a16="http://schemas.microsoft.com/office/drawing/2014/main" id="{08A7A2F0-C3B1-421D-8E16-A0DF299D8B0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7" r:id="rId6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5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76A0FBA-4F53-433C-8020-CD5119050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29000"/>
            <a:ext cx="9144000" cy="990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9459" name="Rectangle 10">
            <a:extLst>
              <a:ext uri="{FF2B5EF4-FFF2-40B4-BE49-F238E27FC236}">
                <a16:creationId xmlns:a16="http://schemas.microsoft.com/office/drawing/2014/main" id="{240C7980-BE99-44B4-A814-7CD9D7DC4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581400"/>
            <a:ext cx="6858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Aft>
                <a:spcPts val="2400"/>
              </a:spcAft>
            </a:pPr>
            <a:r>
              <a:rPr lang="en-US" altLang="nb-NO" sz="4400">
                <a:solidFill>
                  <a:schemeClr val="bg1"/>
                </a:solidFill>
                <a:latin typeface="Arial Narrow Bold" pitchFamily="-84" charset="0"/>
              </a:rPr>
              <a:t>Norsk rotrtyforum (Norfo)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85B2E75-9318-4487-9B32-73201F3285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nb-NO" dirty="0"/>
              <a:t>Norsk </a:t>
            </a:r>
            <a:r>
              <a:rPr lang="nb-NO" dirty="0" err="1"/>
              <a:t>rotaryforum</a:t>
            </a:r>
            <a:r>
              <a:rPr lang="nb-NO" dirty="0"/>
              <a:t> (</a:t>
            </a:r>
            <a:r>
              <a:rPr lang="nb-NO" dirty="0" err="1"/>
              <a:t>Norfo</a:t>
            </a:r>
            <a:r>
              <a:rPr lang="nb-NO" dirty="0"/>
              <a:t>)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tel 1">
            <a:extLst>
              <a:ext uri="{FF2B5EF4-FFF2-40B4-BE49-F238E27FC236}">
                <a16:creationId xmlns:a16="http://schemas.microsoft.com/office/drawing/2014/main" id="{FC45BB2C-BDC6-41E6-9C48-9943A92D2E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nb-NO" altLang="nb-NO" sz="3200">
                <a:latin typeface="Arial Narrow" panose="020B0606020202030204" pitchFamily="34" charset="0"/>
              </a:rPr>
              <a:t>Multidistriktsorgan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A245AE0-28AF-4BBA-8981-7C4E4C933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nb-NO" b="1" dirty="0"/>
              <a:t>Formål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nb-NO" dirty="0"/>
              <a:t>Norsk Rotary Forum er et samarbeids- og koordineringsorgan for </a:t>
            </a:r>
            <a:r>
              <a:rPr lang="nb-NO" dirty="0" err="1"/>
              <a:t>multidistriktsaktiviteter</a:t>
            </a:r>
            <a:r>
              <a:rPr lang="nb-NO" dirty="0"/>
              <a:t> i de norske </a:t>
            </a:r>
            <a:r>
              <a:rPr lang="nb-NO" dirty="0" err="1"/>
              <a:t>rotarydistriktene</a:t>
            </a:r>
            <a:r>
              <a:rPr lang="nb-NO" dirty="0"/>
              <a:t>. Dette skjer gjennom å ta seg av fellesoppgaver for distriktene, formidle og utveksle informasjon og erfaringer. Guvernørene avgjør i fellesskap de retningslinjer som skal gjelde for forumets arbeid, og hvilke oppgaver som skal behandles på multidistriktsnivå. </a:t>
            </a:r>
          </a:p>
          <a:p>
            <a:pPr>
              <a:defRPr/>
            </a:pPr>
            <a:endParaRPr lang="nb-N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tel 1">
            <a:extLst>
              <a:ext uri="{FF2B5EF4-FFF2-40B4-BE49-F238E27FC236}">
                <a16:creationId xmlns:a16="http://schemas.microsoft.com/office/drawing/2014/main" id="{B0484162-47A3-4C21-9A22-37AA57FE10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nb-NO" altLang="nb-NO" sz="3600">
                <a:latin typeface="Arial Narrow" panose="020B0606020202030204" pitchFamily="34" charset="0"/>
              </a:rPr>
              <a:t>Organisering</a:t>
            </a:r>
          </a:p>
        </p:txBody>
      </p:sp>
      <p:sp>
        <p:nvSpPr>
          <p:cNvPr id="22531" name="Plassholder for innhold 2">
            <a:extLst>
              <a:ext uri="{FF2B5EF4-FFF2-40B4-BE49-F238E27FC236}">
                <a16:creationId xmlns:a16="http://schemas.microsoft.com/office/drawing/2014/main" id="{B32E91AE-C298-4E22-9A8A-E418CAAF51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b-NO" altLang="nb-NO">
                <a:latin typeface="Georgia" panose="02040502050405020303" pitchFamily="18" charset="0"/>
              </a:rPr>
              <a:t>Styret består av de til enhver tid sittende guvernører</a:t>
            </a:r>
          </a:p>
          <a:p>
            <a:r>
              <a:rPr lang="nb-NO" altLang="nb-NO">
                <a:latin typeface="Georgia" panose="02040502050405020303" pitchFamily="18" charset="0"/>
              </a:rPr>
              <a:t>Arbeidsutvalg med ett medlem fra alle seks distriktene. To DGE, to DG og to IPDG.</a:t>
            </a:r>
          </a:p>
          <a:p>
            <a:pPr lvl="1"/>
            <a:r>
              <a:rPr lang="nb-NO" altLang="nb-NO">
                <a:latin typeface="Georgia" panose="02040502050405020303" pitchFamily="18" charset="0"/>
              </a:rPr>
              <a:t>Inngår i en rulleringsplan</a:t>
            </a:r>
          </a:p>
          <a:p>
            <a:pPr lvl="1"/>
            <a:r>
              <a:rPr lang="nb-NO" altLang="nb-NO">
                <a:latin typeface="Georgia" panose="02040502050405020303" pitchFamily="18" charset="0"/>
              </a:rPr>
              <a:t>Alle distriktene har leder hvert sjette år</a:t>
            </a:r>
          </a:p>
          <a:p>
            <a:pPr lvl="1"/>
            <a:r>
              <a:rPr lang="nb-NO" altLang="nb-NO">
                <a:latin typeface="Georgia" panose="02040502050405020303" pitchFamily="18" charset="0"/>
              </a:rPr>
              <a:t>Leder skal være en IPDG</a:t>
            </a:r>
          </a:p>
          <a:p>
            <a:pPr lvl="1"/>
            <a:r>
              <a:rPr lang="nb-NO" altLang="nb-NO">
                <a:latin typeface="Georgia" panose="02040502050405020303" pitchFamily="18" charset="0"/>
              </a:rPr>
              <a:t>D2275 har leder i inneværende rotaryår</a:t>
            </a:r>
          </a:p>
          <a:p>
            <a:endParaRPr lang="nb-NO" altLang="nb-NO"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tel 1">
            <a:extLst>
              <a:ext uri="{FF2B5EF4-FFF2-40B4-BE49-F238E27FC236}">
                <a16:creationId xmlns:a16="http://schemas.microsoft.com/office/drawing/2014/main" id="{E715C701-F0B1-4A2F-B245-16B2234B57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nb-NO" altLang="nb-NO" sz="3600" dirty="0">
                <a:latin typeface="Arial Narrow" panose="020B0606020202030204" pitchFamily="34" charset="0"/>
              </a:rPr>
              <a:t>Møter</a:t>
            </a:r>
          </a:p>
        </p:txBody>
      </p:sp>
      <p:sp>
        <p:nvSpPr>
          <p:cNvPr id="23555" name="Plassholder for innhold 2">
            <a:extLst>
              <a:ext uri="{FF2B5EF4-FFF2-40B4-BE49-F238E27FC236}">
                <a16:creationId xmlns:a16="http://schemas.microsoft.com/office/drawing/2014/main" id="{436E8A13-0B77-4F45-98E7-9DE4497720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b-NO" altLang="nb-NO" dirty="0">
                <a:latin typeface="Georgia" panose="02040502050405020303" pitchFamily="18" charset="0"/>
              </a:rPr>
              <a:t>Styret har minimum to møter i året</a:t>
            </a:r>
          </a:p>
          <a:p>
            <a:pPr lvl="1"/>
            <a:r>
              <a:rPr lang="nb-NO" altLang="nb-NO" dirty="0">
                <a:latin typeface="Georgia" panose="02040502050405020303" pitchFamily="18" charset="0"/>
              </a:rPr>
              <a:t>Vårmøte</a:t>
            </a:r>
          </a:p>
          <a:p>
            <a:pPr lvl="1"/>
            <a:r>
              <a:rPr lang="nb-NO" altLang="nb-NO" dirty="0">
                <a:latin typeface="Georgia" panose="02040502050405020303" pitchFamily="18" charset="0"/>
              </a:rPr>
              <a:t>Høstmøte (Årsmøtet)</a:t>
            </a:r>
          </a:p>
          <a:p>
            <a:endParaRPr lang="nb-NO" altLang="nb-NO" dirty="0">
              <a:latin typeface="Georgia" panose="02040502050405020303" pitchFamily="18" charset="0"/>
            </a:endParaRPr>
          </a:p>
          <a:p>
            <a:r>
              <a:rPr lang="nb-NO" altLang="nb-NO" dirty="0">
                <a:latin typeface="Georgia" panose="02040502050405020303" pitchFamily="18" charset="0"/>
              </a:rPr>
              <a:t>Arbeidsutvalget har normalt seks møter i året</a:t>
            </a:r>
          </a:p>
          <a:p>
            <a:pPr lvl="1"/>
            <a:r>
              <a:rPr lang="nb-NO" altLang="nb-NO" dirty="0">
                <a:latin typeface="Georgia" panose="02040502050405020303" pitchFamily="18" charset="0"/>
              </a:rPr>
              <a:t>August, oktober, desember, februar, april og juni</a:t>
            </a:r>
          </a:p>
          <a:p>
            <a:pPr lvl="1"/>
            <a:endParaRPr lang="nb-NO" altLang="nb-NO" dirty="0">
              <a:latin typeface="Georgia" panose="02040502050405020303" pitchFamily="18" charset="0"/>
            </a:endParaRPr>
          </a:p>
          <a:p>
            <a:r>
              <a:rPr lang="nb-NO" altLang="nb-NO" dirty="0">
                <a:latin typeface="Georgia" panose="02040502050405020303" pitchFamily="18" charset="0"/>
              </a:rPr>
              <a:t>Bruker </a:t>
            </a:r>
            <a:r>
              <a:rPr lang="nb-NO" altLang="nb-NO" dirty="0" err="1">
                <a:latin typeface="Georgia" panose="02040502050405020303" pitchFamily="18" charset="0"/>
              </a:rPr>
              <a:t>GoToMeeting</a:t>
            </a:r>
            <a:r>
              <a:rPr lang="nb-NO" altLang="nb-NO" dirty="0">
                <a:latin typeface="Georgia" panose="02040502050405020303" pitchFamily="18" charset="0"/>
              </a:rPr>
              <a:t> (Web-møter)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C91CC6-89FD-4CA3-8A4F-32B9D3400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/>
              <a:t>Ungdomsutveksling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5A13508-1567-449C-89F9-935CB7337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MDYEO</a:t>
            </a:r>
          </a:p>
          <a:p>
            <a:r>
              <a:rPr lang="nb-NO" dirty="0"/>
              <a:t>Korspondenter med kontakt med de enkelte verdensdeler</a:t>
            </a:r>
          </a:p>
          <a:p>
            <a:r>
              <a:rPr lang="nb-NO" dirty="0"/>
              <a:t>Videreformidle søknader, utgående og inngående</a:t>
            </a:r>
          </a:p>
          <a:p>
            <a:r>
              <a:rPr lang="nb-NO" dirty="0"/>
              <a:t>Camps – </a:t>
            </a:r>
            <a:r>
              <a:rPr lang="nb-NO" dirty="0" err="1"/>
              <a:t>Roundtrips</a:t>
            </a:r>
            <a:endParaRPr lang="nb-NO" dirty="0"/>
          </a:p>
          <a:p>
            <a:r>
              <a:rPr lang="nb-NO" dirty="0"/>
              <a:t>Språkkurs og informasjonskurs</a:t>
            </a:r>
          </a:p>
          <a:p>
            <a:r>
              <a:rPr lang="nb-NO" dirty="0"/>
              <a:t>Høstsamling</a:t>
            </a:r>
          </a:p>
          <a:p>
            <a:r>
              <a:rPr lang="nb-NO" dirty="0"/>
              <a:t>Kjøp av diverse rekvisita for studentene</a:t>
            </a:r>
          </a:p>
        </p:txBody>
      </p:sp>
    </p:spTree>
    <p:extLst>
      <p:ext uri="{BB962C8B-B14F-4D97-AF65-F5344CB8AC3E}">
        <p14:creationId xmlns:p14="http://schemas.microsoft.com/office/powerpoint/2010/main" val="3110940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77E72E-3869-4963-A0A2-5A3D6D287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/>
              <a:t>Kommunikasjons- og Informasjonsvirksomhet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D36FCC2-8D3F-491B-9842-B61A0FCA9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nb-NO" dirty="0"/>
              <a:t>Medlemsregister / database</a:t>
            </a:r>
          </a:p>
          <a:p>
            <a:pPr>
              <a:buFontTx/>
              <a:buChar char="-"/>
            </a:pPr>
            <a:r>
              <a:rPr lang="nb-NO" dirty="0"/>
              <a:t>Drift av hjemmesider rotary.no</a:t>
            </a:r>
          </a:p>
          <a:p>
            <a:pPr>
              <a:buFontTx/>
              <a:buChar char="-"/>
            </a:pPr>
            <a:r>
              <a:rPr lang="nb-NO" dirty="0"/>
              <a:t>Norsk </a:t>
            </a:r>
            <a:r>
              <a:rPr lang="nb-NO" dirty="0" err="1"/>
              <a:t>Rotary</a:t>
            </a:r>
            <a:r>
              <a:rPr lang="nb-NO" dirty="0"/>
              <a:t> Håndbok</a:t>
            </a:r>
          </a:p>
          <a:p>
            <a:pPr>
              <a:buFontTx/>
              <a:buChar char="-"/>
            </a:pPr>
            <a:r>
              <a:rPr lang="nb-NO" dirty="0"/>
              <a:t>Brosjyrer</a:t>
            </a:r>
          </a:p>
          <a:p>
            <a:pPr>
              <a:buFontTx/>
              <a:buChar char="-"/>
            </a:pPr>
            <a:r>
              <a:rPr lang="nb-NO" dirty="0"/>
              <a:t>PR/Omdømmebygging</a:t>
            </a:r>
          </a:p>
          <a:p>
            <a:pPr>
              <a:buFontTx/>
              <a:buChar char="-"/>
            </a:pPr>
            <a:r>
              <a:rPr lang="nb-NO" dirty="0" err="1"/>
              <a:t>Rotary</a:t>
            </a:r>
            <a:r>
              <a:rPr lang="nb-NO" dirty="0"/>
              <a:t> Norden</a:t>
            </a:r>
            <a:br>
              <a:rPr lang="nb-NO" sz="2400" dirty="0"/>
            </a:br>
            <a:r>
              <a:rPr lang="nb-NO" sz="2400" dirty="0"/>
              <a:t>	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62953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tel 1">
            <a:extLst>
              <a:ext uri="{FF2B5EF4-FFF2-40B4-BE49-F238E27FC236}">
                <a16:creationId xmlns:a16="http://schemas.microsoft.com/office/drawing/2014/main" id="{65BE80C0-7DBF-4212-8845-BFEE46B0BA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nb-NO" altLang="nb-NO" sz="3600">
                <a:latin typeface="Arial Narrow" panose="020B0606020202030204" pitchFamily="34" charset="0"/>
              </a:rPr>
              <a:t>Kursing</a:t>
            </a:r>
          </a:p>
        </p:txBody>
      </p:sp>
      <p:sp>
        <p:nvSpPr>
          <p:cNvPr id="24579" name="Plassholder for innhold 2">
            <a:extLst>
              <a:ext uri="{FF2B5EF4-FFF2-40B4-BE49-F238E27FC236}">
                <a16:creationId xmlns:a16="http://schemas.microsoft.com/office/drawing/2014/main" id="{B93FEF82-5D78-4A22-80ED-8CE74A4616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b-NO" altLang="nb-NO" dirty="0" err="1">
                <a:latin typeface="Georgia" panose="02040502050405020303" pitchFamily="18" charset="0"/>
              </a:rPr>
              <a:t>Distriktstrenere</a:t>
            </a:r>
            <a:endParaRPr lang="nb-NO" altLang="nb-NO" dirty="0">
              <a:latin typeface="Georgia" panose="02040502050405020303" pitchFamily="18" charset="0"/>
            </a:endParaRPr>
          </a:p>
          <a:p>
            <a:r>
              <a:rPr lang="nb-NO" altLang="nb-NO" dirty="0">
                <a:latin typeface="Georgia" panose="02040502050405020303" pitchFamily="18" charset="0"/>
              </a:rPr>
              <a:t>Distriktssekretærer</a:t>
            </a:r>
          </a:p>
          <a:p>
            <a:r>
              <a:rPr lang="nb-NO" altLang="nb-NO" dirty="0" err="1">
                <a:latin typeface="Georgia" panose="02040502050405020303" pitchFamily="18" charset="0"/>
              </a:rPr>
              <a:t>Distriktskasserere</a:t>
            </a:r>
            <a:endParaRPr lang="nb-NO" altLang="nb-NO" dirty="0">
              <a:latin typeface="Georgia" panose="02040502050405020303" pitchFamily="18" charset="0"/>
            </a:endParaRPr>
          </a:p>
          <a:p>
            <a:r>
              <a:rPr lang="nb-NO" altLang="nb-NO" dirty="0">
                <a:latin typeface="Georgia" panose="02040502050405020303" pitchFamily="18" charset="0"/>
              </a:rPr>
              <a:t>IT-ansvarlige i distriktene (DICO)</a:t>
            </a:r>
          </a:p>
          <a:p>
            <a:r>
              <a:rPr lang="nb-NO" altLang="nb-NO" dirty="0">
                <a:latin typeface="Georgia" panose="02040502050405020303" pitchFamily="18" charset="0"/>
              </a:rPr>
              <a:t>TRF-ansvarlige i distriktene</a:t>
            </a:r>
          </a:p>
          <a:p>
            <a:r>
              <a:rPr lang="nb-NO" altLang="nb-NO" dirty="0">
                <a:latin typeface="Georgia" panose="02040502050405020303" pitchFamily="18" charset="0"/>
              </a:rPr>
              <a:t>Ungdomsutveksling</a:t>
            </a:r>
          </a:p>
          <a:p>
            <a:r>
              <a:rPr lang="nb-NO" altLang="nb-NO" dirty="0">
                <a:latin typeface="Georgia" panose="02040502050405020303" pitchFamily="18" charset="0"/>
              </a:rPr>
              <a:t>Norske GETS (guvernørkursing)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tel 1">
            <a:extLst>
              <a:ext uri="{FF2B5EF4-FFF2-40B4-BE49-F238E27FC236}">
                <a16:creationId xmlns:a16="http://schemas.microsoft.com/office/drawing/2014/main" id="{46D9C007-6486-4568-8BCD-5AF23F45AE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nb-NO" altLang="nb-NO" sz="3600">
                <a:latin typeface="Arial Narrow" panose="020B0606020202030204" pitchFamily="34" charset="0"/>
              </a:rPr>
              <a:t>Okonomi</a:t>
            </a:r>
          </a:p>
        </p:txBody>
      </p:sp>
      <p:sp>
        <p:nvSpPr>
          <p:cNvPr id="25603" name="Plassholder for innhold 2">
            <a:extLst>
              <a:ext uri="{FF2B5EF4-FFF2-40B4-BE49-F238E27FC236}">
                <a16:creationId xmlns:a16="http://schemas.microsoft.com/office/drawing/2014/main" id="{C290DC7B-FE91-4778-9BB5-E81ED0CABA4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b-NO" altLang="nb-NO">
                <a:latin typeface="Georgia" panose="02040502050405020303" pitchFamily="18" charset="0"/>
              </a:rPr>
              <a:t>Alle klubbene betaler kr 160,- pr. medlem til Norfo</a:t>
            </a:r>
          </a:p>
          <a:p>
            <a:r>
              <a:rPr lang="nb-NO" altLang="nb-NO">
                <a:latin typeface="Georgia" panose="02040502050405020303" pitchFamily="18" charset="0"/>
              </a:rPr>
              <a:t>I tillegg betaler klubbene kr 85,- pr. medlem for Rotary Norden</a:t>
            </a:r>
          </a:p>
          <a:p>
            <a:r>
              <a:rPr lang="nb-NO" altLang="nb-NO">
                <a:latin typeface="Georgia" panose="02040502050405020303" pitchFamily="18" charset="0"/>
              </a:rPr>
              <a:t>Årsbudsjett: l,5 mill. kroner</a:t>
            </a:r>
          </a:p>
          <a:p>
            <a:r>
              <a:rPr lang="nb-NO" altLang="nb-NO">
                <a:latin typeface="Georgia" panose="02040502050405020303" pitchFamily="18" charset="0"/>
              </a:rPr>
              <a:t>I 2019-2020 ble mye penger overført til distriktene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tel 1">
            <a:extLst>
              <a:ext uri="{FF2B5EF4-FFF2-40B4-BE49-F238E27FC236}">
                <a16:creationId xmlns:a16="http://schemas.microsoft.com/office/drawing/2014/main" id="{E3DD5B4F-5B4D-430E-80DD-A4959C8D09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nb-NO" altLang="nb-NO" sz="3600">
                <a:latin typeface="Arial Narrow" panose="020B0606020202030204" pitchFamily="34" charset="0"/>
              </a:rPr>
              <a:t>Ingen lekestue</a:t>
            </a:r>
          </a:p>
        </p:txBody>
      </p:sp>
      <p:sp>
        <p:nvSpPr>
          <p:cNvPr id="26627" name="Plassholder for innhold 2">
            <a:extLst>
              <a:ext uri="{FF2B5EF4-FFF2-40B4-BE49-F238E27FC236}">
                <a16:creationId xmlns:a16="http://schemas.microsoft.com/office/drawing/2014/main" id="{8A5A7B73-7D54-4181-A73B-BFE13F6E398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nb-NO" altLang="nb-NO" dirty="0">
                <a:latin typeface="Georgia" panose="02040502050405020303" pitchFamily="18" charset="0"/>
              </a:rPr>
              <a:t>En god del uro </a:t>
            </a:r>
            <a:r>
              <a:rPr lang="nb-NO" altLang="nb-NO">
                <a:latin typeface="Georgia" panose="02040502050405020303" pitchFamily="18" charset="0"/>
              </a:rPr>
              <a:t>opp gjennom tidene</a:t>
            </a:r>
            <a:endParaRPr lang="nb-NO" altLang="nb-NO" dirty="0">
              <a:latin typeface="Georgia" panose="02040502050405020303" pitchFamily="18" charset="0"/>
            </a:endParaRPr>
          </a:p>
          <a:p>
            <a:pPr>
              <a:defRPr/>
            </a:pPr>
            <a:r>
              <a:rPr lang="nb-NO" altLang="nb-NO" dirty="0">
                <a:latin typeface="Georgia" panose="02040502050405020303" pitchFamily="18" charset="0"/>
              </a:rPr>
              <a:t>Avslag på momskompensasjonen for 2018 fra Lotteri- og stiftelsestilsynet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b-NO" altLang="nb-NO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munications_white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19096</TotalTime>
  <Words>283</Words>
  <Application>Microsoft Office PowerPoint</Application>
  <PresentationFormat>Skjermfremvisning (4:3)</PresentationFormat>
  <Paragraphs>53</Paragraphs>
  <Slides>9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3</vt:i4>
      </vt:variant>
      <vt:variant>
        <vt:lpstr>Lysbildetitler</vt:lpstr>
      </vt:variant>
      <vt:variant>
        <vt:i4>9</vt:i4>
      </vt:variant>
    </vt:vector>
  </HeadingPairs>
  <TitlesOfParts>
    <vt:vector size="17" baseType="lpstr">
      <vt:lpstr>Arial</vt:lpstr>
      <vt:lpstr>Arial Narrow</vt:lpstr>
      <vt:lpstr>Arial Narrow Bold</vt:lpstr>
      <vt:lpstr>Calibri</vt:lpstr>
      <vt:lpstr>Georgia</vt:lpstr>
      <vt:lpstr>Communications_white</vt:lpstr>
      <vt:lpstr>Custom Design</vt:lpstr>
      <vt:lpstr>2_Custom Design</vt:lpstr>
      <vt:lpstr>Norsk rotaryforum (Norfo)</vt:lpstr>
      <vt:lpstr>Multidistriktsorgan</vt:lpstr>
      <vt:lpstr>Organisering</vt:lpstr>
      <vt:lpstr>Møter</vt:lpstr>
      <vt:lpstr>Ungdomsutveksling</vt:lpstr>
      <vt:lpstr>Kommunikasjons- og Informasjonsvirksomhet</vt:lpstr>
      <vt:lpstr>Kursing</vt:lpstr>
      <vt:lpstr>Okonomi</vt:lpstr>
      <vt:lpstr>Ingen lekestue</vt:lpstr>
    </vt:vector>
  </TitlesOfParts>
  <Company>Rotary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 WS-06</dc:creator>
  <cp:lastModifiedBy>Halvor</cp:lastModifiedBy>
  <cp:revision>635</cp:revision>
  <cp:lastPrinted>2013-04-11T19:55:04Z</cp:lastPrinted>
  <dcterms:created xsi:type="dcterms:W3CDTF">2010-04-16T20:11:30Z</dcterms:created>
  <dcterms:modified xsi:type="dcterms:W3CDTF">2020-10-28T08:33:20Z</dcterms:modified>
</cp:coreProperties>
</file>