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</p:sldMasterIdLst>
  <p:notesMasterIdLst>
    <p:notesMasterId r:id="rId13"/>
  </p:notesMasterIdLst>
  <p:handoutMasterIdLst>
    <p:handoutMasterId r:id="rId14"/>
  </p:handoutMasterIdLst>
  <p:sldIdLst>
    <p:sldId id="361" r:id="rId4"/>
    <p:sldId id="362" r:id="rId5"/>
    <p:sldId id="363" r:id="rId6"/>
    <p:sldId id="364" r:id="rId7"/>
    <p:sldId id="368" r:id="rId8"/>
    <p:sldId id="369" r:id="rId9"/>
    <p:sldId id="365" r:id="rId10"/>
    <p:sldId id="366" r:id="rId11"/>
    <p:sldId id="367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A"/>
    <a:srgbClr val="005DAA"/>
    <a:srgbClr val="FF7600"/>
    <a:srgbClr val="D91B5C"/>
    <a:srgbClr val="872175"/>
    <a:srgbClr val="009999"/>
    <a:srgbClr val="00AEEF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-6480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93F90A2-0F2A-411C-B667-B54B2C7799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B5E967E-ACD5-48CC-B9BF-22A873CFED0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8E6320C6-BEBB-4AA6-9A16-81CB1880F28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03F32964-730F-4BB9-817D-F826B233CF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9B522B3C-A3EC-4ED4-A313-70CD314AC0AF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0DA75F2-8DAF-407C-B7F5-815315B7D2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C29843C-28F2-4F9F-B953-4D05704288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F8CF3BB6-6ED2-4D4B-BB57-4E9DF1E5BF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E475A42-E37C-4DF6-9DFF-0686111353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A9F498F-7A50-47C3-82B7-48DF5837BA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A97BBEC-8AD5-4E01-99D0-8C7634B904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1BEAAC1E-24E7-4510-BB47-A9D530A90F75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2DF3CD8-0E49-447A-A8FD-76025649E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8CAB5DCE-6FD2-4020-81FB-58E9B1753841}" type="slidenum">
              <a:rPr lang="en-US" altLang="nb-NO"/>
              <a:pPr>
                <a:spcBef>
                  <a:spcPct val="0"/>
                </a:spcBef>
              </a:pPr>
              <a:t>1</a:t>
            </a:fld>
            <a:endParaRPr lang="en-US" altLang="nb-NO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960E287-D253-471B-835F-807452B5B1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AD1FB1F-5422-4872-BBFB-76B7B2460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7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0E8160-491B-4D33-BE19-4A4E029F3A6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FFC124-C40D-420B-BF93-2814468D7D0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26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995FF2-4CF0-4DB3-A441-FB1D5206FC1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640102-5270-4C4C-8D6F-DBC93B5DE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3784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48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837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5695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8555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34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667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9239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267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12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508344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457061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5AC4C013-6E23-40E1-8281-45F104508CC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988558-D895-4BF1-8B10-58D47E6116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60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F9D84A99-E02E-41C7-B932-4EB7243C9E6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B03F63-B592-4818-9AF6-F4DAE655EA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634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C5D1B89F-2480-4B09-BB5F-B1284EADCB1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C18C43-A645-4502-82DC-F23439058F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66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DCC65B37-7742-4ABD-A919-2CCCF96EF36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D33DB5-F650-441D-8C7E-9A6CBCDCC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973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9C88A04F-18F4-45D6-93C5-271295EE739C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FC5CFD-A7F0-4F1C-B201-31E5C0CA86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854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3043CE0D-8C53-4C58-BEE9-EB24DE4CB06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75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0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97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6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24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8FD3BE-26DB-489B-A6C1-4FDCEDEA536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C131F-AB3E-48B6-A814-70E762F4D3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793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B6D958-9E27-463C-8683-A22914BF254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57B9EB-AB8A-4495-8484-A2D15F7CF7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995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A44F2C-38F7-4548-80E8-F72B708859D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06707B-1753-475D-879A-3E407CEC5F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064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EEA69C4-6E4F-4995-8CC4-0BC91D4B162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7E61F828-313D-4283-BE94-B9920ED46F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61658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96C2BFE-C847-4C2A-AC6F-5D25A83C47E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26A205-F7F6-4FED-BBEA-A6D1FEB1A78F}"/>
              </a:ext>
            </a:extLst>
          </p:cNvPr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BFD0A44C-FA7F-4E81-A0DA-937038E081AF}" type="slidenum">
              <a:rPr lang="en-US" altLang="nb-NO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436899CB-F287-4161-9428-C2D51B03143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983" r:id="rId12"/>
    <p:sldLayoutId id="2147483984" r:id="rId13"/>
    <p:sldLayoutId id="2147483990" r:id="rId14"/>
    <p:sldLayoutId id="2147483991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5A2DF8-8D61-4185-A5A4-95BFF51E15E0}"/>
              </a:ext>
            </a:extLst>
          </p:cNvPr>
          <p:cNvSpPr txBox="1"/>
          <p:nvPr/>
        </p:nvSpPr>
        <p:spPr>
          <a:xfrm>
            <a:off x="7162800" y="6477000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C3B79E0D-EB34-4DB0-BCAF-34ACF53DBEAB}" type="slidenum">
              <a:rPr lang="en-US" altLang="nb-NO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>
            <a:extLst>
              <a:ext uri="{FF2B5EF4-FFF2-40B4-BE49-F238E27FC236}">
                <a16:creationId xmlns:a16="http://schemas.microsoft.com/office/drawing/2014/main" id="{08A7A2F0-C3B1-421D-8E16-A0DF299D8B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6A0FBA-4F53-433C-8020-CD5119050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459" name="Rectangle 10">
            <a:extLst>
              <a:ext uri="{FF2B5EF4-FFF2-40B4-BE49-F238E27FC236}">
                <a16:creationId xmlns:a16="http://schemas.microsoft.com/office/drawing/2014/main" id="{240C7980-BE99-44B4-A814-7CD9D7DC4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685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en-US" altLang="nb-NO" sz="4400">
                <a:solidFill>
                  <a:schemeClr val="bg1"/>
                </a:solidFill>
                <a:latin typeface="Arial Narrow Bold" pitchFamily="-84" charset="0"/>
              </a:rPr>
              <a:t>Norsk rotrtyforum (Norfo)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85B2E75-9318-4487-9B32-73201F3285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Norsk </a:t>
            </a:r>
            <a:r>
              <a:rPr lang="nb-NO" dirty="0" err="1"/>
              <a:t>rotaryforum</a:t>
            </a:r>
            <a:r>
              <a:rPr lang="nb-NO" dirty="0"/>
              <a:t> (</a:t>
            </a:r>
            <a:r>
              <a:rPr lang="nb-NO" dirty="0" err="1"/>
              <a:t>Norfo</a:t>
            </a:r>
            <a:r>
              <a:rPr lang="nb-NO" dirty="0"/>
              <a:t>)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tel 1">
            <a:extLst>
              <a:ext uri="{FF2B5EF4-FFF2-40B4-BE49-F238E27FC236}">
                <a16:creationId xmlns:a16="http://schemas.microsoft.com/office/drawing/2014/main" id="{FC45BB2C-BDC6-41E6-9C48-9943A92D2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>
                <a:latin typeface="Arial Narrow" panose="020B0606020202030204" pitchFamily="34" charset="0"/>
              </a:rPr>
              <a:t>Multidistriktsorgan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A245AE0-28AF-4BBA-8981-7C4E4C933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b-NO" b="1" dirty="0"/>
              <a:t>Formål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b-NO" dirty="0"/>
              <a:t>Norsk Rotary Forum er et samarbeids- og koordineringsorgan for </a:t>
            </a:r>
            <a:r>
              <a:rPr lang="nb-NO" dirty="0" err="1"/>
              <a:t>multidistriktsaktiviteter</a:t>
            </a:r>
            <a:r>
              <a:rPr lang="nb-NO" dirty="0"/>
              <a:t> i de norske </a:t>
            </a:r>
            <a:r>
              <a:rPr lang="nb-NO" dirty="0" err="1"/>
              <a:t>rotarydistriktene</a:t>
            </a:r>
            <a:r>
              <a:rPr lang="nb-NO" dirty="0"/>
              <a:t>. Dette skjer gjennom å ta seg av fellesoppgaver for distriktene, formidle og utveksle informasjon og erfaringer. Guvernørene avgjør i fellesskap de retningslinjer som skal gjelde for forumets arbeid, og hvilke oppgaver som skal behandles på multidistriktsnivå. </a:t>
            </a:r>
          </a:p>
          <a:p>
            <a:pPr>
              <a:defRPr/>
            </a:pP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tel 1">
            <a:extLst>
              <a:ext uri="{FF2B5EF4-FFF2-40B4-BE49-F238E27FC236}">
                <a16:creationId xmlns:a16="http://schemas.microsoft.com/office/drawing/2014/main" id="{B0484162-47A3-4C21-9A22-37AA57FE1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600">
                <a:latin typeface="Arial Narrow" panose="020B0606020202030204" pitchFamily="34" charset="0"/>
              </a:rPr>
              <a:t>Organisering</a:t>
            </a:r>
          </a:p>
        </p:txBody>
      </p:sp>
      <p:sp>
        <p:nvSpPr>
          <p:cNvPr id="22531" name="Plassholder for innhold 2">
            <a:extLst>
              <a:ext uri="{FF2B5EF4-FFF2-40B4-BE49-F238E27FC236}">
                <a16:creationId xmlns:a16="http://schemas.microsoft.com/office/drawing/2014/main" id="{B32E91AE-C298-4E22-9A8A-E418CAAF51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>
                <a:latin typeface="Georgia" panose="02040502050405020303" pitchFamily="18" charset="0"/>
              </a:rPr>
              <a:t>Styret består av de til enhver tid sittende guvernører</a:t>
            </a:r>
          </a:p>
          <a:p>
            <a:r>
              <a:rPr lang="nb-NO" altLang="nb-NO">
                <a:latin typeface="Georgia" panose="02040502050405020303" pitchFamily="18" charset="0"/>
              </a:rPr>
              <a:t>Arbeidsutvalg med ett medlem fra alle seks distriktene. To DGE, to DG og to IPDG.</a:t>
            </a:r>
          </a:p>
          <a:p>
            <a:pPr lvl="1"/>
            <a:r>
              <a:rPr lang="nb-NO" altLang="nb-NO">
                <a:latin typeface="Georgia" panose="02040502050405020303" pitchFamily="18" charset="0"/>
              </a:rPr>
              <a:t>Inngår i en rulleringsplan</a:t>
            </a:r>
          </a:p>
          <a:p>
            <a:pPr lvl="1"/>
            <a:r>
              <a:rPr lang="nb-NO" altLang="nb-NO">
                <a:latin typeface="Georgia" panose="02040502050405020303" pitchFamily="18" charset="0"/>
              </a:rPr>
              <a:t>Alle distriktene har leder hvert sjette år</a:t>
            </a:r>
          </a:p>
          <a:p>
            <a:pPr lvl="1"/>
            <a:r>
              <a:rPr lang="nb-NO" altLang="nb-NO">
                <a:latin typeface="Georgia" panose="02040502050405020303" pitchFamily="18" charset="0"/>
              </a:rPr>
              <a:t>Leder skal være en IPDG</a:t>
            </a:r>
          </a:p>
          <a:p>
            <a:pPr lvl="1"/>
            <a:r>
              <a:rPr lang="nb-NO" altLang="nb-NO">
                <a:latin typeface="Georgia" panose="02040502050405020303" pitchFamily="18" charset="0"/>
              </a:rPr>
              <a:t>D2275 har leder i inneværende rotaryår</a:t>
            </a:r>
          </a:p>
          <a:p>
            <a:endParaRPr lang="nb-NO" altLang="nb-NO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tel 1">
            <a:extLst>
              <a:ext uri="{FF2B5EF4-FFF2-40B4-BE49-F238E27FC236}">
                <a16:creationId xmlns:a16="http://schemas.microsoft.com/office/drawing/2014/main" id="{E715C701-F0B1-4A2F-B245-16B2234B5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600" dirty="0">
                <a:latin typeface="Arial Narrow" panose="020B0606020202030204" pitchFamily="34" charset="0"/>
              </a:rPr>
              <a:t>Møter</a:t>
            </a:r>
          </a:p>
        </p:txBody>
      </p:sp>
      <p:sp>
        <p:nvSpPr>
          <p:cNvPr id="23555" name="Plassholder for innhold 2">
            <a:extLst>
              <a:ext uri="{FF2B5EF4-FFF2-40B4-BE49-F238E27FC236}">
                <a16:creationId xmlns:a16="http://schemas.microsoft.com/office/drawing/2014/main" id="{436E8A13-0B77-4F45-98E7-9DE4497720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dirty="0">
                <a:latin typeface="Georgia" panose="02040502050405020303" pitchFamily="18" charset="0"/>
              </a:rPr>
              <a:t>Styret har minimum to møter i året</a:t>
            </a:r>
          </a:p>
          <a:p>
            <a:pPr lvl="1"/>
            <a:r>
              <a:rPr lang="nb-NO" altLang="nb-NO" dirty="0">
                <a:latin typeface="Georgia" panose="02040502050405020303" pitchFamily="18" charset="0"/>
              </a:rPr>
              <a:t>Vårmøte</a:t>
            </a:r>
          </a:p>
          <a:p>
            <a:pPr lvl="1"/>
            <a:r>
              <a:rPr lang="nb-NO" altLang="nb-NO" dirty="0">
                <a:latin typeface="Georgia" panose="02040502050405020303" pitchFamily="18" charset="0"/>
              </a:rPr>
              <a:t>Høstmøte (Årsmøtet)</a:t>
            </a:r>
          </a:p>
          <a:p>
            <a:endParaRPr lang="nb-NO" altLang="nb-NO" dirty="0">
              <a:latin typeface="Georgia" panose="02040502050405020303" pitchFamily="18" charset="0"/>
            </a:endParaRPr>
          </a:p>
          <a:p>
            <a:r>
              <a:rPr lang="nb-NO" altLang="nb-NO" dirty="0">
                <a:latin typeface="Georgia" panose="02040502050405020303" pitchFamily="18" charset="0"/>
              </a:rPr>
              <a:t>Arbeidsutvalget har normalt seks møter i året</a:t>
            </a:r>
          </a:p>
          <a:p>
            <a:pPr lvl="1"/>
            <a:r>
              <a:rPr lang="nb-NO" altLang="nb-NO" dirty="0">
                <a:latin typeface="Georgia" panose="02040502050405020303" pitchFamily="18" charset="0"/>
              </a:rPr>
              <a:t>August, oktober, desember, februar, april og juni</a:t>
            </a:r>
          </a:p>
          <a:p>
            <a:pPr lvl="1"/>
            <a:endParaRPr lang="nb-NO" altLang="nb-NO" dirty="0">
              <a:latin typeface="Georgia" panose="02040502050405020303" pitchFamily="18" charset="0"/>
            </a:endParaRPr>
          </a:p>
          <a:p>
            <a:r>
              <a:rPr lang="nb-NO" altLang="nb-NO" dirty="0">
                <a:latin typeface="Georgia" panose="02040502050405020303" pitchFamily="18" charset="0"/>
              </a:rPr>
              <a:t>Bruker </a:t>
            </a:r>
            <a:r>
              <a:rPr lang="nb-NO" altLang="nb-NO" dirty="0" err="1">
                <a:latin typeface="Georgia" panose="02040502050405020303" pitchFamily="18" charset="0"/>
              </a:rPr>
              <a:t>GoToMeeting</a:t>
            </a:r>
            <a:r>
              <a:rPr lang="nb-NO" altLang="nb-NO" dirty="0">
                <a:latin typeface="Georgia" panose="02040502050405020303" pitchFamily="18" charset="0"/>
              </a:rPr>
              <a:t> (Web-møter)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C91CC6-89FD-4CA3-8A4F-32B9D340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Ungdomsutveksling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A13508-1567-449C-89F9-935CB7337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MDYEO</a:t>
            </a:r>
          </a:p>
          <a:p>
            <a:r>
              <a:rPr lang="nb-NO" dirty="0"/>
              <a:t>Korspondenter med kontakt med de enkelte verdensdeler</a:t>
            </a:r>
          </a:p>
          <a:p>
            <a:r>
              <a:rPr lang="nb-NO" dirty="0"/>
              <a:t>Videreformidle søknader, utgående og inngående</a:t>
            </a:r>
          </a:p>
          <a:p>
            <a:r>
              <a:rPr lang="nb-NO" dirty="0"/>
              <a:t>Camps – </a:t>
            </a:r>
            <a:r>
              <a:rPr lang="nb-NO" dirty="0" err="1"/>
              <a:t>Roundtrips</a:t>
            </a:r>
            <a:endParaRPr lang="nb-NO" dirty="0"/>
          </a:p>
          <a:p>
            <a:r>
              <a:rPr lang="nb-NO" dirty="0"/>
              <a:t>Språkkurs og informasjonskurs</a:t>
            </a:r>
          </a:p>
          <a:p>
            <a:r>
              <a:rPr lang="nb-NO" dirty="0"/>
              <a:t>Høstsamling</a:t>
            </a:r>
          </a:p>
          <a:p>
            <a:r>
              <a:rPr lang="nb-NO" dirty="0"/>
              <a:t>Kjøp av diverse rekvisita for studentene</a:t>
            </a:r>
          </a:p>
        </p:txBody>
      </p:sp>
    </p:spTree>
    <p:extLst>
      <p:ext uri="{BB962C8B-B14F-4D97-AF65-F5344CB8AC3E}">
        <p14:creationId xmlns:p14="http://schemas.microsoft.com/office/powerpoint/2010/main" val="3110940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77E72E-3869-4963-A0A2-5A3D6D287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/>
              <a:t>Kommunikasjons- og Informasjonsvirksomhet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36FCC2-8D3F-491B-9842-B61A0FCA9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b-NO" dirty="0"/>
              <a:t>Medlemsregister / database</a:t>
            </a:r>
          </a:p>
          <a:p>
            <a:pPr>
              <a:buFontTx/>
              <a:buChar char="-"/>
            </a:pPr>
            <a:r>
              <a:rPr lang="nb-NO" dirty="0"/>
              <a:t>Drift av hjemmesider rotary.no</a:t>
            </a:r>
          </a:p>
          <a:p>
            <a:pPr>
              <a:buFontTx/>
              <a:buChar char="-"/>
            </a:pPr>
            <a:r>
              <a:rPr lang="nb-NO" dirty="0"/>
              <a:t>Norsk </a:t>
            </a:r>
            <a:r>
              <a:rPr lang="nb-NO" dirty="0" err="1"/>
              <a:t>Rotary</a:t>
            </a:r>
            <a:r>
              <a:rPr lang="nb-NO" dirty="0"/>
              <a:t> Håndbok</a:t>
            </a:r>
          </a:p>
          <a:p>
            <a:pPr>
              <a:buFontTx/>
              <a:buChar char="-"/>
            </a:pPr>
            <a:r>
              <a:rPr lang="nb-NO" dirty="0"/>
              <a:t>Brosjyrer</a:t>
            </a:r>
          </a:p>
          <a:p>
            <a:pPr>
              <a:buFontTx/>
              <a:buChar char="-"/>
            </a:pPr>
            <a:r>
              <a:rPr lang="nb-NO" dirty="0"/>
              <a:t>PR/Omdømmebygging</a:t>
            </a:r>
          </a:p>
          <a:p>
            <a:pPr>
              <a:buFontTx/>
              <a:buChar char="-"/>
            </a:pPr>
            <a:r>
              <a:rPr lang="nb-NO" dirty="0" err="1"/>
              <a:t>Rotary</a:t>
            </a:r>
            <a:r>
              <a:rPr lang="nb-NO" dirty="0"/>
              <a:t> Norden</a:t>
            </a:r>
            <a:br>
              <a:rPr lang="nb-NO" sz="2400" dirty="0"/>
            </a:br>
            <a:r>
              <a:rPr lang="nb-NO" sz="2400" dirty="0"/>
              <a:t>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6295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tel 1">
            <a:extLst>
              <a:ext uri="{FF2B5EF4-FFF2-40B4-BE49-F238E27FC236}">
                <a16:creationId xmlns:a16="http://schemas.microsoft.com/office/drawing/2014/main" id="{65BE80C0-7DBF-4212-8845-BFEE46B0B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600">
                <a:latin typeface="Arial Narrow" panose="020B0606020202030204" pitchFamily="34" charset="0"/>
              </a:rPr>
              <a:t>Kursing</a:t>
            </a:r>
          </a:p>
        </p:txBody>
      </p:sp>
      <p:sp>
        <p:nvSpPr>
          <p:cNvPr id="24579" name="Plassholder for innhold 2">
            <a:extLst>
              <a:ext uri="{FF2B5EF4-FFF2-40B4-BE49-F238E27FC236}">
                <a16:creationId xmlns:a16="http://schemas.microsoft.com/office/drawing/2014/main" id="{B93FEF82-5D78-4A22-80ED-8CE74A4616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dirty="0" err="1">
                <a:latin typeface="Georgia" panose="02040502050405020303" pitchFamily="18" charset="0"/>
              </a:rPr>
              <a:t>Distriktstrenere</a:t>
            </a:r>
            <a:endParaRPr lang="nb-NO" altLang="nb-NO" dirty="0">
              <a:latin typeface="Georgia" panose="02040502050405020303" pitchFamily="18" charset="0"/>
            </a:endParaRPr>
          </a:p>
          <a:p>
            <a:r>
              <a:rPr lang="nb-NO" altLang="nb-NO" dirty="0">
                <a:latin typeface="Georgia" panose="02040502050405020303" pitchFamily="18" charset="0"/>
              </a:rPr>
              <a:t>Distriktssekretærer</a:t>
            </a:r>
          </a:p>
          <a:p>
            <a:r>
              <a:rPr lang="nb-NO" altLang="nb-NO" dirty="0" err="1">
                <a:latin typeface="Georgia" panose="02040502050405020303" pitchFamily="18" charset="0"/>
              </a:rPr>
              <a:t>Distriktskasserere</a:t>
            </a:r>
            <a:endParaRPr lang="nb-NO" altLang="nb-NO" dirty="0">
              <a:latin typeface="Georgia" panose="02040502050405020303" pitchFamily="18" charset="0"/>
            </a:endParaRPr>
          </a:p>
          <a:p>
            <a:r>
              <a:rPr lang="nb-NO" altLang="nb-NO" dirty="0">
                <a:latin typeface="Georgia" panose="02040502050405020303" pitchFamily="18" charset="0"/>
              </a:rPr>
              <a:t>IT-ansvarlige i distriktene (DICO)</a:t>
            </a:r>
          </a:p>
          <a:p>
            <a:r>
              <a:rPr lang="nb-NO" altLang="nb-NO" dirty="0">
                <a:latin typeface="Georgia" panose="02040502050405020303" pitchFamily="18" charset="0"/>
              </a:rPr>
              <a:t>TRF-ansvarlige i distriktene</a:t>
            </a:r>
          </a:p>
          <a:p>
            <a:r>
              <a:rPr lang="nb-NO" altLang="nb-NO" dirty="0">
                <a:latin typeface="Georgia" panose="02040502050405020303" pitchFamily="18" charset="0"/>
              </a:rPr>
              <a:t>Ungdomsutveksling</a:t>
            </a:r>
          </a:p>
          <a:p>
            <a:r>
              <a:rPr lang="nb-NO" altLang="nb-NO" dirty="0">
                <a:latin typeface="Georgia" panose="02040502050405020303" pitchFamily="18" charset="0"/>
              </a:rPr>
              <a:t>Norske GETS (guvernørkursing)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tel 1">
            <a:extLst>
              <a:ext uri="{FF2B5EF4-FFF2-40B4-BE49-F238E27FC236}">
                <a16:creationId xmlns:a16="http://schemas.microsoft.com/office/drawing/2014/main" id="{46D9C007-6486-4568-8BCD-5AF23F45AE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600">
                <a:latin typeface="Arial Narrow" panose="020B0606020202030204" pitchFamily="34" charset="0"/>
              </a:rPr>
              <a:t>Okonomi</a:t>
            </a:r>
          </a:p>
        </p:txBody>
      </p:sp>
      <p:sp>
        <p:nvSpPr>
          <p:cNvPr id="25603" name="Plassholder for innhold 2">
            <a:extLst>
              <a:ext uri="{FF2B5EF4-FFF2-40B4-BE49-F238E27FC236}">
                <a16:creationId xmlns:a16="http://schemas.microsoft.com/office/drawing/2014/main" id="{C290DC7B-FE91-4778-9BB5-E81ED0CABA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>
                <a:latin typeface="Georgia" panose="02040502050405020303" pitchFamily="18" charset="0"/>
              </a:rPr>
              <a:t>Alle klubbene betaler kr 160,- pr. medlem til Norfo</a:t>
            </a:r>
          </a:p>
          <a:p>
            <a:r>
              <a:rPr lang="nb-NO" altLang="nb-NO">
                <a:latin typeface="Georgia" panose="02040502050405020303" pitchFamily="18" charset="0"/>
              </a:rPr>
              <a:t>I tillegg betaler klubbene kr 85,- pr. medlem for Rotary Norden</a:t>
            </a:r>
          </a:p>
          <a:p>
            <a:r>
              <a:rPr lang="nb-NO" altLang="nb-NO">
                <a:latin typeface="Georgia" panose="02040502050405020303" pitchFamily="18" charset="0"/>
              </a:rPr>
              <a:t>Årsbudsjett: l,5 mill. kroner</a:t>
            </a:r>
          </a:p>
          <a:p>
            <a:r>
              <a:rPr lang="nb-NO" altLang="nb-NO">
                <a:latin typeface="Georgia" panose="02040502050405020303" pitchFamily="18" charset="0"/>
              </a:rPr>
              <a:t>I 2019-2020 ble mye penger overført til distriktene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tel 1">
            <a:extLst>
              <a:ext uri="{FF2B5EF4-FFF2-40B4-BE49-F238E27FC236}">
                <a16:creationId xmlns:a16="http://schemas.microsoft.com/office/drawing/2014/main" id="{E3DD5B4F-5B4D-430E-80DD-A4959C8D0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600">
                <a:latin typeface="Arial Narrow" panose="020B0606020202030204" pitchFamily="34" charset="0"/>
              </a:rPr>
              <a:t>Ingen lekestue</a:t>
            </a:r>
          </a:p>
        </p:txBody>
      </p:sp>
      <p:sp>
        <p:nvSpPr>
          <p:cNvPr id="26627" name="Plassholder for innhold 2">
            <a:extLst>
              <a:ext uri="{FF2B5EF4-FFF2-40B4-BE49-F238E27FC236}">
                <a16:creationId xmlns:a16="http://schemas.microsoft.com/office/drawing/2014/main" id="{8A5A7B73-7D54-4181-A73B-BFE13F6E39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nb-NO" altLang="nb-NO" dirty="0">
                <a:latin typeface="Georgia" panose="02040502050405020303" pitchFamily="18" charset="0"/>
              </a:rPr>
              <a:t>En god del uro </a:t>
            </a:r>
            <a:r>
              <a:rPr lang="nb-NO" altLang="nb-NO">
                <a:latin typeface="Georgia" panose="02040502050405020303" pitchFamily="18" charset="0"/>
              </a:rPr>
              <a:t>opp gjennom tidene</a:t>
            </a:r>
            <a:endParaRPr lang="nb-NO" altLang="nb-NO" dirty="0">
              <a:latin typeface="Georgia" panose="02040502050405020303" pitchFamily="18" charset="0"/>
            </a:endParaRPr>
          </a:p>
          <a:p>
            <a:pPr>
              <a:defRPr/>
            </a:pPr>
            <a:r>
              <a:rPr lang="nb-NO" altLang="nb-NO" dirty="0">
                <a:latin typeface="Georgia" panose="02040502050405020303" pitchFamily="18" charset="0"/>
              </a:rPr>
              <a:t>Avslag på momskompensasjonen for 2018 fra Lotteri- og stiftelsestilsynet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b-NO" altLang="nb-NO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19096</TotalTime>
  <Words>283</Words>
  <Application>Microsoft Office PowerPoint</Application>
  <PresentationFormat>Skjermfremvisning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Arial Narrow Bold</vt:lpstr>
      <vt:lpstr>Calibri</vt:lpstr>
      <vt:lpstr>Georgia</vt:lpstr>
      <vt:lpstr>Communications_white</vt:lpstr>
      <vt:lpstr>Custom Design</vt:lpstr>
      <vt:lpstr>2_Custom Design</vt:lpstr>
      <vt:lpstr>Norsk rotaryforum (Norfo)</vt:lpstr>
      <vt:lpstr>Multidistriktsorgan</vt:lpstr>
      <vt:lpstr>Organisering</vt:lpstr>
      <vt:lpstr>Møter</vt:lpstr>
      <vt:lpstr>Ungdomsutveksling</vt:lpstr>
      <vt:lpstr>Kommunikasjons- og Informasjonsvirksomhet</vt:lpstr>
      <vt:lpstr>Kursing</vt:lpstr>
      <vt:lpstr>Okonomi</vt:lpstr>
      <vt:lpstr>Ingen lekestue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Halvor</cp:lastModifiedBy>
  <cp:revision>635</cp:revision>
  <cp:lastPrinted>2013-04-11T19:55:04Z</cp:lastPrinted>
  <dcterms:created xsi:type="dcterms:W3CDTF">2010-04-16T20:11:30Z</dcterms:created>
  <dcterms:modified xsi:type="dcterms:W3CDTF">2020-10-28T08:33:20Z</dcterms:modified>
</cp:coreProperties>
</file>