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453" r:id="rId5"/>
    <p:sldId id="299" r:id="rId6"/>
    <p:sldId id="452" r:id="rId7"/>
    <p:sldId id="436" r:id="rId8"/>
    <p:sldId id="439" r:id="rId9"/>
    <p:sldId id="394" r:id="rId10"/>
    <p:sldId id="444" r:id="rId11"/>
    <p:sldId id="445" r:id="rId12"/>
    <p:sldId id="446" r:id="rId13"/>
    <p:sldId id="447" r:id="rId14"/>
    <p:sldId id="448" r:id="rId15"/>
    <p:sldId id="449" r:id="rId16"/>
    <p:sldId id="277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5D9D"/>
    <a:srgbClr val="998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FF099-428C-4E21-83A0-12BBEE9CE2E8}" v="179" dt="2021-05-06T20:00:06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9" autoAdjust="0"/>
    <p:restoredTop sz="67532" autoAdjust="0"/>
  </p:normalViewPr>
  <p:slideViewPr>
    <p:cSldViewPr snapToGrid="0" snapToObjects="1" showGuides="1">
      <p:cViewPr varScale="1">
        <p:scale>
          <a:sx n="84" d="100"/>
          <a:sy n="84" d="100"/>
        </p:scale>
        <p:origin x="103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26102C-41FE-F949-85E9-4064AE92ED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8F602-DF68-6045-8E10-F9F6E3393F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47BBDB7-38A4-1C43-BBC6-E1277EB124B6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20290-F8C0-6344-A95F-E1216AF600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7FEA4-3450-1943-93B3-8B182D81DB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D98E168-414E-3545-B8F4-A09835A1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4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23A3FBF5-5FB2-4161-A90B-716D406F6D3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ECF2206C-F2E9-4408-A090-1C57F73B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3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42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94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0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1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5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3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97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3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27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3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6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E8847-CE81-614F-968D-4B9C9381F43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EA909-9B41-FC49-A3FB-265C853E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70" y="3858470"/>
            <a:ext cx="2043195" cy="766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EB0F59-1C9C-F743-BCE0-990C58615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7320"/>
            <a:ext cx="9263642" cy="52168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340367-7A31-44F2-B81C-A594B9185839}"/>
              </a:ext>
            </a:extLst>
          </p:cNvPr>
          <p:cNvSpPr/>
          <p:nvPr/>
        </p:nvSpPr>
        <p:spPr>
          <a:xfrm>
            <a:off x="-221361" y="-3866"/>
            <a:ext cx="9467080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9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STRATEGISK PLAN</a:t>
            </a:r>
          </a:p>
        </p:txBody>
      </p:sp>
    </p:spTree>
    <p:extLst>
      <p:ext uri="{BB962C8B-B14F-4D97-AF65-F5344CB8AC3E}">
        <p14:creationId xmlns:p14="http://schemas.microsoft.com/office/powerpoint/2010/main" val="17933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EA909-9B41-FC49-A3FB-265C853E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70" y="3858470"/>
            <a:ext cx="2043195" cy="766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EB0F59-1C9C-F743-BCE0-990C58615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982" y="-1"/>
            <a:ext cx="1753045" cy="987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DF58E-2C45-4678-BAF3-6E42272E4DE9}"/>
              </a:ext>
            </a:extLst>
          </p:cNvPr>
          <p:cNvSpPr txBox="1"/>
          <p:nvPr/>
        </p:nvSpPr>
        <p:spPr>
          <a:xfrm>
            <a:off x="-124982" y="384136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/>
              <a:t>														Rotary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8BFCF-B228-47CD-9733-E3548514A680}"/>
              </a:ext>
            </a:extLst>
          </p:cNvPr>
          <p:cNvSpPr txBox="1"/>
          <p:nvPr/>
        </p:nvSpPr>
        <p:spPr>
          <a:xfrm>
            <a:off x="101600" y="98724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500" b="1" dirty="0">
                <a:solidFill>
                  <a:schemeClr val="accent3"/>
                </a:solidFill>
              </a:rPr>
              <a:t>4)  Tilpasse Rotary til fremtiden</a:t>
            </a:r>
          </a:p>
          <a:p>
            <a:endParaRPr lang="nb-NO" sz="3500" b="1" dirty="0">
              <a:solidFill>
                <a:schemeClr val="accent3"/>
              </a:solidFill>
            </a:endParaRPr>
          </a:p>
          <a:p>
            <a:r>
              <a:rPr lang="nb-NO" sz="3000" dirty="0">
                <a:solidFill>
                  <a:schemeClr val="accent3"/>
                </a:solidFill>
              </a:rPr>
              <a:t>Klubben skal hvert år: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dirty="0">
                <a:solidFill>
                  <a:schemeClr val="accent3"/>
                </a:solidFill>
              </a:rPr>
              <a:t>Utarbeide klubbens Strategiske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dirty="0">
                <a:solidFill>
                  <a:schemeClr val="accent3"/>
                </a:solidFill>
              </a:rPr>
              <a:t>Gå gjennom web-siden og holde den oppdatert</a:t>
            </a: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103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EA909-9B41-FC49-A3FB-265C853E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70" y="3858470"/>
            <a:ext cx="2043195" cy="766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EB0F59-1C9C-F743-BCE0-990C58615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982" y="-1"/>
            <a:ext cx="1753045" cy="987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DF58E-2C45-4678-BAF3-6E42272E4DE9}"/>
              </a:ext>
            </a:extLst>
          </p:cNvPr>
          <p:cNvSpPr txBox="1"/>
          <p:nvPr/>
        </p:nvSpPr>
        <p:spPr>
          <a:xfrm>
            <a:off x="-124982" y="384136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/>
              <a:t>														Rotary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1FB6FF-7ADD-44FF-B3CE-70848F92EE81}"/>
              </a:ext>
            </a:extLst>
          </p:cNvPr>
          <p:cNvSpPr txBox="1"/>
          <p:nvPr/>
        </p:nvSpPr>
        <p:spPr>
          <a:xfrm>
            <a:off x="0" y="180540"/>
            <a:ext cx="91440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500" b="1" dirty="0"/>
              <a:t>				</a:t>
            </a:r>
          </a:p>
          <a:p>
            <a:endParaRPr lang="nb-NO" sz="35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b-NO" sz="3500" b="1" dirty="0">
                <a:solidFill>
                  <a:schemeClr val="accent1">
                    <a:lumMod val="75000"/>
                  </a:schemeClr>
                </a:solidFill>
              </a:rPr>
              <a:t>Klubben kan også sette seg egne mål om f.eks.</a:t>
            </a:r>
          </a:p>
          <a:p>
            <a:r>
              <a:rPr lang="nb-NO" sz="3000" dirty="0"/>
              <a:t>Ungdomsutveksling</a:t>
            </a:r>
          </a:p>
          <a:p>
            <a:r>
              <a:rPr lang="nb-NO" sz="3000" dirty="0"/>
              <a:t>RYLA</a:t>
            </a:r>
          </a:p>
          <a:p>
            <a:r>
              <a:rPr lang="nb-NO" sz="3000" dirty="0"/>
              <a:t>Georgiastipend</a:t>
            </a:r>
          </a:p>
          <a:p>
            <a:r>
              <a:rPr lang="nb-NO" sz="3000" dirty="0"/>
              <a:t>Vocational training</a:t>
            </a:r>
          </a:p>
          <a:p>
            <a:r>
              <a:rPr lang="nb-NO" sz="3000" dirty="0"/>
              <a:t>Fredsstipend</a:t>
            </a:r>
          </a:p>
          <a:p>
            <a:r>
              <a:rPr lang="nb-NO" sz="3000" dirty="0"/>
              <a:t>Årshjul</a:t>
            </a:r>
          </a:p>
          <a:p>
            <a:r>
              <a:rPr lang="nb-NO" sz="3000" dirty="0"/>
              <a:t>Annet.................................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695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EA909-9B41-FC49-A3FB-265C853E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70" y="3858470"/>
            <a:ext cx="2043195" cy="7661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DF58E-2C45-4678-BAF3-6E42272E4DE9}"/>
              </a:ext>
            </a:extLst>
          </p:cNvPr>
          <p:cNvSpPr txBox="1"/>
          <p:nvPr/>
        </p:nvSpPr>
        <p:spPr>
          <a:xfrm>
            <a:off x="-124982" y="384136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/>
              <a:t>														Rotary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0C33F2-2164-46E3-9177-8D4E40148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583763"/>
              </p:ext>
            </p:extLst>
          </p:nvPr>
        </p:nvGraphicFramePr>
        <p:xfrm>
          <a:off x="-502354" y="-14514"/>
          <a:ext cx="9898743" cy="6423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166">
                  <a:extLst>
                    <a:ext uri="{9D8B030D-6E8A-4147-A177-3AD203B41FA5}">
                      <a16:colId xmlns:a16="http://schemas.microsoft.com/office/drawing/2014/main" val="1429158228"/>
                    </a:ext>
                  </a:extLst>
                </a:gridCol>
                <a:gridCol w="2936688">
                  <a:extLst>
                    <a:ext uri="{9D8B030D-6E8A-4147-A177-3AD203B41FA5}">
                      <a16:colId xmlns:a16="http://schemas.microsoft.com/office/drawing/2014/main" val="3787128943"/>
                    </a:ext>
                  </a:extLst>
                </a:gridCol>
                <a:gridCol w="1312582">
                  <a:extLst>
                    <a:ext uri="{9D8B030D-6E8A-4147-A177-3AD203B41FA5}">
                      <a16:colId xmlns:a16="http://schemas.microsoft.com/office/drawing/2014/main" val="2161036063"/>
                    </a:ext>
                  </a:extLst>
                </a:gridCol>
                <a:gridCol w="1227418">
                  <a:extLst>
                    <a:ext uri="{9D8B030D-6E8A-4147-A177-3AD203B41FA5}">
                      <a16:colId xmlns:a16="http://schemas.microsoft.com/office/drawing/2014/main" val="427578762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069901601"/>
                    </a:ext>
                  </a:extLst>
                </a:gridCol>
                <a:gridCol w="1484289">
                  <a:extLst>
                    <a:ext uri="{9D8B030D-6E8A-4147-A177-3AD203B41FA5}">
                      <a16:colId xmlns:a16="http://schemas.microsoft.com/office/drawing/2014/main" val="535530914"/>
                    </a:ext>
                  </a:extLst>
                </a:gridCol>
              </a:tblGrid>
              <a:tr h="33344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	</a:t>
                      </a:r>
                      <a:r>
                        <a:rPr lang="en-US" sz="1500" dirty="0">
                          <a:effectLst/>
                        </a:rPr>
                        <a:t>  KLUBBENS STRATEGISKE PLAN</a:t>
                      </a: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Rotary Club Central , RCC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Klubbens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mål</a:t>
                      </a:r>
                      <a:r>
                        <a:rPr lang="en-US" sz="1400" dirty="0">
                          <a:effectLst/>
                        </a:rPr>
                        <a:t> 2021-2022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Klubbens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mål</a:t>
                      </a:r>
                      <a:r>
                        <a:rPr lang="en-US" sz="1400" dirty="0">
                          <a:effectLst/>
                        </a:rPr>
                        <a:t> 2022-2023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Klubbens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mål</a:t>
                      </a:r>
                      <a:r>
                        <a:rPr lang="en-US" sz="1400" dirty="0">
                          <a:effectLst/>
                        </a:rPr>
                        <a:t> 2023-3024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1045266397"/>
                  </a:ext>
                </a:extLst>
              </a:tr>
              <a:tr h="179518">
                <a:tc rowSpan="3">
                  <a:txBody>
                    <a:bodyPr/>
                    <a:lstStyle/>
                    <a:p>
                      <a:pPr marL="538163" lvl="1" indent="0" algn="l">
                        <a:lnSpc>
                          <a:spcPct val="107000"/>
                        </a:lnSpc>
                      </a:pPr>
                      <a:r>
                        <a:rPr lang="nb-NO" sz="1400" dirty="0">
                          <a:effectLst/>
                        </a:rPr>
                        <a:t>Øke vår betydning</a:t>
                      </a: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>
                          <a:effectLst/>
                        </a:rPr>
                        <a:t>Bidrag til Annual Fund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TRF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2636816655"/>
                  </a:ext>
                </a:extLst>
              </a:tr>
              <a:tr h="17951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>
                          <a:effectLst/>
                        </a:rPr>
                        <a:t>Bidrag til Polio Plus 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TRF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1308113756"/>
                  </a:ext>
                </a:extLst>
              </a:tr>
              <a:tr h="33315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>
                          <a:effectLst/>
                        </a:rPr>
                        <a:t>Antall prosjekter lokalt og  internasjonalt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Service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3971452316"/>
                  </a:ext>
                </a:extLst>
              </a:tr>
              <a:tr h="778837">
                <a:tc rowSpan="3">
                  <a:txBody>
                    <a:bodyPr/>
                    <a:lstStyle/>
                    <a:p>
                      <a:pPr marL="538163" lvl="1" indent="0" algn="l">
                        <a:lnSpc>
                          <a:spcPct val="107000"/>
                        </a:lnSpc>
                      </a:pPr>
                      <a:r>
                        <a:rPr lang="nb-NO" sz="1400" dirty="0">
                          <a:effectLst/>
                        </a:rPr>
                        <a:t>Utvide vår rekkevidde</a:t>
                      </a: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Antall medlemmer, beholde og rekruttere  (Antall medlemmer er 1/7-20: 1800, 1/ 4-21: 1758. Øke  antall kvinner og antall yrkesaktive)</a:t>
                      </a: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Membership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1630266652"/>
                  </a:ext>
                </a:extLst>
              </a:tr>
              <a:tr h="29048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Klubbens kandidat til Ryla</a:t>
                      </a: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Young Leaders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2452108049"/>
                  </a:ext>
                </a:extLst>
              </a:tr>
              <a:tr h="29048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Ungdomsutveksling </a:t>
                      </a: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Young Leaders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3163025392"/>
                  </a:ext>
                </a:extLst>
              </a:tr>
              <a:tr h="179518">
                <a:tc rowSpan="2">
                  <a:txBody>
                    <a:bodyPr/>
                    <a:lstStyle/>
                    <a:p>
                      <a:pPr marL="538163" lvl="2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Forbedre engasjementet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Deltakere på TRF-sertifisering </a:t>
                      </a: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Membership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34307891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>
                          <a:effectLst/>
                        </a:rPr>
                        <a:t>Deltakere på RLI-opplæring og annenopplæring gitt av  Distriktet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Membership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3490378537"/>
                  </a:ext>
                </a:extLst>
              </a:tr>
              <a:tr h="179518">
                <a:tc rowSpan="2">
                  <a:txBody>
                    <a:bodyPr/>
                    <a:lstStyle/>
                    <a:p>
                      <a:pPr marL="538163" lvl="2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Øke vår evne til å tilpasse oss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>
                          <a:effectLst/>
                        </a:rPr>
                        <a:t>Utarbeide klubbens strategiske plan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PR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3152517582"/>
                  </a:ext>
                </a:extLst>
              </a:tr>
              <a:tr h="109907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>
                          <a:effectLst/>
                        </a:rPr>
                        <a:t>Utvikle web-siden (Holde hjemmesiden   oppdatert  ang. Klubbaktiviteter, Ungdom, Rotaract, RYLA, camps ++)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PR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1430742084"/>
                  </a:ext>
                </a:extLst>
              </a:tr>
              <a:tr h="14195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4032304254"/>
                  </a:ext>
                </a:extLst>
              </a:tr>
              <a:tr h="14195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3065748852"/>
                  </a:ext>
                </a:extLst>
              </a:tr>
              <a:tr h="14195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3979915475"/>
                  </a:ext>
                </a:extLst>
              </a:tr>
              <a:tr h="14195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1757395149"/>
                  </a:ext>
                </a:extLst>
              </a:tr>
              <a:tr h="14195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1620588813"/>
                  </a:ext>
                </a:extLst>
              </a:tr>
              <a:tr h="14195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4110306450"/>
                  </a:ext>
                </a:extLst>
              </a:tr>
              <a:tr h="14195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600714897"/>
                  </a:ext>
                </a:extLst>
              </a:tr>
              <a:tr h="14195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488749835"/>
                  </a:ext>
                </a:extLst>
              </a:tr>
              <a:tr h="14195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500">
                          <a:effectLst/>
                        </a:rPr>
                        <a:t> </a:t>
                      </a:r>
                      <a:endParaRPr lang="nb-NO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2227720830"/>
                  </a:ext>
                </a:extLst>
              </a:tr>
              <a:tr h="14195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nb-N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3" marR="31373" marT="0" marB="0"/>
                </a:tc>
                <a:extLst>
                  <a:ext uri="{0D108BD9-81ED-4DB2-BD59-A6C34878D82A}">
                    <a16:rowId xmlns:a16="http://schemas.microsoft.com/office/drawing/2014/main" val="2820858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6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A9350B0-8A44-4CD9-AE9C-79167C5DB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6490" y="4206204"/>
            <a:ext cx="2025656" cy="761756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D1ED0AF-F942-4E2D-9EBC-4075737DB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80142"/>
            <a:ext cx="1561514" cy="1561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3DD9C0-0EFA-4A57-BE7A-185080D62367}"/>
              </a:ext>
            </a:extLst>
          </p:cNvPr>
          <p:cNvSpPr/>
          <p:nvPr/>
        </p:nvSpPr>
        <p:spPr>
          <a:xfrm>
            <a:off x="0" y="274320"/>
            <a:ext cx="9144000" cy="538090"/>
          </a:xfrm>
          <a:prstGeom prst="rect">
            <a:avLst/>
          </a:prstGeom>
          <a:solidFill>
            <a:srgbClr val="005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55F6F-96CB-4DE3-8A47-15E8A54D9666}"/>
              </a:ext>
            </a:extLst>
          </p:cNvPr>
          <p:cNvSpPr txBox="1"/>
          <p:nvPr/>
        </p:nvSpPr>
        <p:spPr>
          <a:xfrm>
            <a:off x="0" y="4658752"/>
            <a:ext cx="23633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900" b="1" dirty="0">
              <a:solidFill>
                <a:srgbClr val="004386"/>
              </a:solidFill>
            </a:endParaRPr>
          </a:p>
          <a:p>
            <a:r>
              <a:rPr lang="nb-NO" sz="900" b="1" dirty="0">
                <a:solidFill>
                  <a:srgbClr val="004386"/>
                </a:solidFill>
              </a:rPr>
              <a:t>PETS 8. og 11.05.2021 </a:t>
            </a:r>
          </a:p>
          <a:p>
            <a:r>
              <a:rPr lang="nb-NO" sz="900" b="1" dirty="0">
                <a:solidFill>
                  <a:srgbClr val="004386"/>
                </a:solidFill>
              </a:rPr>
              <a:t>DGE SISSEL BERIT HOELL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E6F52-28FE-4EC4-87C5-48169CBC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52A5-B9FC-49EF-B402-0641F338C096}" type="slidenum">
              <a:rPr lang="nb-NO" smtClean="0"/>
              <a:t>13</a:t>
            </a:fld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93AE51-6C3E-476D-A477-2FF4223C64CC}"/>
              </a:ext>
            </a:extLst>
          </p:cNvPr>
          <p:cNvSpPr txBox="1"/>
          <p:nvPr/>
        </p:nvSpPr>
        <p:spPr>
          <a:xfrm>
            <a:off x="2050055" y="812968"/>
            <a:ext cx="62154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4" algn="r">
              <a:defRPr/>
            </a:pPr>
            <a:endParaRPr lang="nb-NO" sz="2250" dirty="0"/>
          </a:p>
          <a:p>
            <a:pPr marL="85725">
              <a:defRPr/>
            </a:pPr>
            <a:r>
              <a:rPr lang="nb-NO" sz="3000" dirty="0"/>
              <a:t>«Når vi alle hjelper, forandrer vi ikke bare andres liv, vi endrer også vårt eget liv» </a:t>
            </a:r>
          </a:p>
          <a:p>
            <a:pPr marL="85725">
              <a:defRPr/>
            </a:pPr>
            <a:endParaRPr lang="nb-NO" sz="3000" dirty="0"/>
          </a:p>
          <a:p>
            <a:pPr marL="85725">
              <a:defRPr/>
            </a:pPr>
            <a:r>
              <a:rPr lang="nb-NO" sz="3000" dirty="0"/>
              <a:t>				Ri-president 2021-2022						Shekhar Mehta</a:t>
            </a:r>
          </a:p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10505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F1413C-565C-694D-886D-668ACE571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70" y="3858470"/>
            <a:ext cx="2043195" cy="76619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F432D90-A27B-344A-B99D-C76FC153A1D5}"/>
              </a:ext>
            </a:extLst>
          </p:cNvPr>
          <p:cNvSpPr txBox="1">
            <a:spLocks/>
          </p:cNvSpPr>
          <p:nvPr/>
        </p:nvSpPr>
        <p:spPr>
          <a:xfrm>
            <a:off x="502920" y="1568430"/>
            <a:ext cx="8138160" cy="1959429"/>
          </a:xfrm>
          <a:prstGeom prst="rect">
            <a:avLst/>
          </a:prstGeom>
          <a:effectLst>
            <a:glow>
              <a:schemeClr val="tx1"/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Together, </a:t>
            </a:r>
            <a:r>
              <a:rPr lang="en-US" sz="3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see a world where people unite and take action to create lasting change—across the globe, in our communities, and in ourselves.</a:t>
            </a:r>
          </a:p>
        </p:txBody>
      </p:sp>
    </p:spTree>
    <p:extLst>
      <p:ext uri="{BB962C8B-B14F-4D97-AF65-F5344CB8AC3E}">
        <p14:creationId xmlns:p14="http://schemas.microsoft.com/office/powerpoint/2010/main" val="5509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B6CB47-F3B0-4A23-897E-6E32E8E9B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459" y="139742"/>
            <a:ext cx="8363469" cy="4747051"/>
          </a:xfrm>
        </p:spPr>
      </p:pic>
    </p:spTree>
    <p:extLst>
      <p:ext uri="{BB962C8B-B14F-4D97-AF65-F5344CB8AC3E}">
        <p14:creationId xmlns:p14="http://schemas.microsoft.com/office/powerpoint/2010/main" val="484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1" y="-68580"/>
            <a:ext cx="9254580" cy="521208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9BFCCB-11F9-4568-8B78-C03EB2144515}"/>
              </a:ext>
            </a:extLst>
          </p:cNvPr>
          <p:cNvSpPr txBox="1"/>
          <p:nvPr/>
        </p:nvSpPr>
        <p:spPr>
          <a:xfrm>
            <a:off x="779489" y="1858780"/>
            <a:ext cx="266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844B1-E7BA-4A68-8E5E-DC95246ECD9F}"/>
              </a:ext>
            </a:extLst>
          </p:cNvPr>
          <p:cNvSpPr txBox="1"/>
          <p:nvPr/>
        </p:nvSpPr>
        <p:spPr>
          <a:xfrm>
            <a:off x="644578" y="1674114"/>
            <a:ext cx="3132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000" b="1" dirty="0"/>
              <a:t>Øke vår betydning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6D94C-DD9D-4EAA-A061-C555649CDE94}"/>
              </a:ext>
            </a:extLst>
          </p:cNvPr>
          <p:cNvSpPr txBox="1"/>
          <p:nvPr/>
        </p:nvSpPr>
        <p:spPr>
          <a:xfrm>
            <a:off x="4916774" y="1858780"/>
            <a:ext cx="4227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00" b="1" dirty="0"/>
              <a:t>Utvide vår rekkevidde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B5653-E8F9-4876-BDD5-29324A424336}"/>
              </a:ext>
            </a:extLst>
          </p:cNvPr>
          <p:cNvSpPr txBox="1"/>
          <p:nvPr/>
        </p:nvSpPr>
        <p:spPr>
          <a:xfrm>
            <a:off x="119921" y="4211999"/>
            <a:ext cx="4182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00" b="1" dirty="0"/>
              <a:t>Forbedre medlemmenes engasjement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0C171-6567-4092-BB96-62CA0712E46E}"/>
              </a:ext>
            </a:extLst>
          </p:cNvPr>
          <p:cNvSpPr txBox="1"/>
          <p:nvPr/>
        </p:nvSpPr>
        <p:spPr>
          <a:xfrm>
            <a:off x="4617849" y="4127837"/>
            <a:ext cx="457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00" b="1" dirty="0"/>
              <a:t>Øke vår evne til å tilpasse oss</a:t>
            </a:r>
          </a:p>
        </p:txBody>
      </p:sp>
    </p:spTree>
    <p:extLst>
      <p:ext uri="{BB962C8B-B14F-4D97-AF65-F5344CB8AC3E}">
        <p14:creationId xmlns:p14="http://schemas.microsoft.com/office/powerpoint/2010/main" val="309133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EA909-9B41-FC49-A3FB-265C853E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398" y="4377302"/>
            <a:ext cx="2043195" cy="766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EB0F59-1C9C-F743-BCE0-990C58615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982" y="-1"/>
            <a:ext cx="1753045" cy="987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DF58E-2C45-4678-BAF3-6E42272E4DE9}"/>
              </a:ext>
            </a:extLst>
          </p:cNvPr>
          <p:cNvSpPr txBox="1"/>
          <p:nvPr/>
        </p:nvSpPr>
        <p:spPr>
          <a:xfrm>
            <a:off x="114407" y="440645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/>
              <a:t>														Rotary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69DC8-F5E6-4B0E-988B-932DC8B91CBB}"/>
              </a:ext>
            </a:extLst>
          </p:cNvPr>
          <p:cNvSpPr txBox="1"/>
          <p:nvPr/>
        </p:nvSpPr>
        <p:spPr>
          <a:xfrm>
            <a:off x="214556" y="396219"/>
            <a:ext cx="9144000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000" dirty="0">
                <a:solidFill>
                  <a:srgbClr val="000000"/>
                </a:solidFill>
                <a:latin typeface="Roboto"/>
              </a:rPr>
              <a:t>					</a:t>
            </a:r>
            <a:r>
              <a:rPr lang="nb-NO" sz="3500" b="1" dirty="0">
                <a:solidFill>
                  <a:schemeClr val="accent3"/>
                </a:solidFill>
                <a:latin typeface="Roboto"/>
              </a:rPr>
              <a:t>4 hovedprioriteringer</a:t>
            </a:r>
          </a:p>
          <a:p>
            <a:r>
              <a:rPr lang="nb-NO" sz="3000" b="1" dirty="0">
                <a:solidFill>
                  <a:schemeClr val="accent3"/>
                </a:solidFill>
                <a:latin typeface="Roboto"/>
              </a:rPr>
              <a:t>IMPACT</a:t>
            </a:r>
            <a:r>
              <a:rPr lang="nb-NO" sz="3000" dirty="0">
                <a:solidFill>
                  <a:srgbClr val="000000"/>
                </a:solidFill>
                <a:latin typeface="Roboto"/>
              </a:rPr>
              <a:t>-betydning/innvirkning: </a:t>
            </a:r>
          </a:p>
          <a:p>
            <a:r>
              <a:rPr lang="nb-NO" sz="3000" dirty="0">
                <a:solidFill>
                  <a:srgbClr val="000000"/>
                </a:solidFill>
                <a:latin typeface="Roboto"/>
              </a:rPr>
              <a:t>   				</a:t>
            </a:r>
            <a:r>
              <a:rPr lang="nb-NO" sz="2000" dirty="0">
                <a:solidFill>
                  <a:srgbClr val="000000"/>
                </a:solidFill>
                <a:latin typeface="Roboto"/>
              </a:rPr>
              <a:t>Synliggjøre Rotary gjennom handling og prosjekter</a:t>
            </a:r>
          </a:p>
          <a:p>
            <a:r>
              <a:rPr lang="nb-NO" sz="3000" b="1" dirty="0">
                <a:solidFill>
                  <a:schemeClr val="accent3"/>
                </a:solidFill>
                <a:latin typeface="Roboto"/>
              </a:rPr>
              <a:t>REACH</a:t>
            </a:r>
            <a:r>
              <a:rPr lang="nb-NO" sz="3000" dirty="0">
                <a:solidFill>
                  <a:srgbClr val="000000"/>
                </a:solidFill>
                <a:latin typeface="Roboto"/>
              </a:rPr>
              <a:t>-rekkevidde: </a:t>
            </a:r>
          </a:p>
          <a:p>
            <a:r>
              <a:rPr lang="nb-NO" sz="3000" dirty="0">
                <a:solidFill>
                  <a:srgbClr val="000000"/>
                </a:solidFill>
                <a:latin typeface="Roboto"/>
              </a:rPr>
              <a:t>   				</a:t>
            </a:r>
            <a:r>
              <a:rPr lang="nb-NO" sz="2000" dirty="0">
                <a:solidFill>
                  <a:srgbClr val="000000"/>
                </a:solidFill>
                <a:latin typeface="Roboto"/>
              </a:rPr>
              <a:t>Flere medlemmer til Rotary</a:t>
            </a:r>
          </a:p>
          <a:p>
            <a:r>
              <a:rPr lang="nb-NO" sz="3000" b="1" dirty="0">
                <a:solidFill>
                  <a:schemeClr val="accent3"/>
                </a:solidFill>
                <a:latin typeface="Roboto"/>
              </a:rPr>
              <a:t>ENGAGEMENT</a:t>
            </a:r>
            <a:r>
              <a:rPr lang="nb-NO" sz="3000" dirty="0">
                <a:solidFill>
                  <a:srgbClr val="000000"/>
                </a:solidFill>
                <a:latin typeface="Roboto"/>
              </a:rPr>
              <a:t>-engasjement: </a:t>
            </a:r>
          </a:p>
          <a:p>
            <a:r>
              <a:rPr lang="nb-NO" sz="3000" dirty="0">
                <a:solidFill>
                  <a:srgbClr val="000000"/>
                </a:solidFill>
                <a:latin typeface="Roboto"/>
              </a:rPr>
              <a:t>   				</a:t>
            </a:r>
            <a:r>
              <a:rPr lang="nb-NO" sz="2000" dirty="0">
                <a:solidFill>
                  <a:srgbClr val="000000"/>
                </a:solidFill>
                <a:latin typeface="Roboto"/>
              </a:rPr>
              <a:t>Gjøre Rotary interessant og engasjerende for medlemmene</a:t>
            </a:r>
          </a:p>
          <a:p>
            <a:r>
              <a:rPr lang="nb-NO" sz="3000" b="1" dirty="0">
                <a:solidFill>
                  <a:schemeClr val="accent3"/>
                </a:solidFill>
                <a:latin typeface="Roboto"/>
              </a:rPr>
              <a:t>ADAPT</a:t>
            </a:r>
            <a:r>
              <a:rPr lang="nb-NO" sz="3000" dirty="0">
                <a:solidFill>
                  <a:srgbClr val="000000"/>
                </a:solidFill>
                <a:latin typeface="Roboto"/>
              </a:rPr>
              <a:t>-tilpasse: </a:t>
            </a:r>
          </a:p>
          <a:p>
            <a:r>
              <a:rPr lang="nb-NO" sz="3000" dirty="0">
                <a:solidFill>
                  <a:srgbClr val="000000"/>
                </a:solidFill>
                <a:latin typeface="Roboto"/>
              </a:rPr>
              <a:t>   				</a:t>
            </a:r>
            <a:r>
              <a:rPr lang="nb-NO" sz="2000" dirty="0">
                <a:solidFill>
                  <a:srgbClr val="000000"/>
                </a:solidFill>
                <a:latin typeface="Roboto"/>
              </a:rPr>
              <a:t>Tilpasse Rotary for de neste 115 år i Rotarys ånd</a:t>
            </a:r>
          </a:p>
          <a:p>
            <a:endParaRPr lang="nb-NO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522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02B87F-A787-8E47-B981-505351515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70" y="3858470"/>
            <a:ext cx="2043195" cy="76619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C5AA477-3ACC-8F4F-9E84-1ADA4DCB1679}"/>
              </a:ext>
            </a:extLst>
          </p:cNvPr>
          <p:cNvSpPr txBox="1">
            <a:spLocks/>
          </p:cNvSpPr>
          <p:nvPr/>
        </p:nvSpPr>
        <p:spPr>
          <a:xfrm>
            <a:off x="0" y="1813591"/>
            <a:ext cx="9143999" cy="1227286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Priority to Action.</a:t>
            </a:r>
            <a:endParaRPr lang="en-US" sz="5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EA909-9B41-FC49-A3FB-265C853E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70" y="3858470"/>
            <a:ext cx="2043195" cy="766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EB0F59-1C9C-F743-BCE0-990C58615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982" y="-1"/>
            <a:ext cx="1753045" cy="987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DF58E-2C45-4678-BAF3-6E42272E4DE9}"/>
              </a:ext>
            </a:extLst>
          </p:cNvPr>
          <p:cNvSpPr txBox="1"/>
          <p:nvPr/>
        </p:nvSpPr>
        <p:spPr>
          <a:xfrm>
            <a:off x="-124982" y="384136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/>
              <a:t>														Rotary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EA68C-E567-4890-A3CA-71D6679F2D2F}"/>
              </a:ext>
            </a:extLst>
          </p:cNvPr>
          <p:cNvSpPr txBox="1"/>
          <p:nvPr/>
        </p:nvSpPr>
        <p:spPr>
          <a:xfrm>
            <a:off x="0" y="1227286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500" b="1" dirty="0">
                <a:solidFill>
                  <a:schemeClr val="accent3"/>
                </a:solidFill>
              </a:rPr>
              <a:t>1) Øke vår betydning</a:t>
            </a:r>
          </a:p>
          <a:p>
            <a:endParaRPr lang="nb-NO" sz="3500" b="1" dirty="0">
              <a:solidFill>
                <a:schemeClr val="accent3"/>
              </a:solidFill>
            </a:endParaRPr>
          </a:p>
          <a:p>
            <a:r>
              <a:rPr lang="nb-NO" sz="3000" dirty="0">
                <a:solidFill>
                  <a:schemeClr val="accent3"/>
                </a:solidFill>
              </a:rPr>
              <a:t>Klubben skal hvert år sette mål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dirty="0">
                <a:solidFill>
                  <a:schemeClr val="accent3"/>
                </a:solidFill>
              </a:rPr>
              <a:t>Antall prosjekter lokalt og internasjonalt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dirty="0">
                <a:solidFill>
                  <a:schemeClr val="accent3"/>
                </a:solidFill>
              </a:rPr>
              <a:t>Klubbens samlede bidrag til Annual Fund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dirty="0">
                <a:solidFill>
                  <a:schemeClr val="accent3"/>
                </a:solidFill>
              </a:rPr>
              <a:t>Klubbens samlede bidrag til Polio Plus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12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EA909-9B41-FC49-A3FB-265C853E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70" y="3858470"/>
            <a:ext cx="2043195" cy="766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EB0F59-1C9C-F743-BCE0-990C58615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982" y="-1"/>
            <a:ext cx="1753045" cy="987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DF58E-2C45-4678-BAF3-6E42272E4DE9}"/>
              </a:ext>
            </a:extLst>
          </p:cNvPr>
          <p:cNvSpPr txBox="1"/>
          <p:nvPr/>
        </p:nvSpPr>
        <p:spPr>
          <a:xfrm>
            <a:off x="-124982" y="384136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/>
              <a:t>														Rotary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12184-85F1-4746-A88F-7E09F4E7F119}"/>
              </a:ext>
            </a:extLst>
          </p:cNvPr>
          <p:cNvSpPr txBox="1"/>
          <p:nvPr/>
        </p:nvSpPr>
        <p:spPr>
          <a:xfrm>
            <a:off x="0" y="1022742"/>
            <a:ext cx="91440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500" b="1" dirty="0">
                <a:solidFill>
                  <a:schemeClr val="accent3"/>
                </a:solidFill>
              </a:rPr>
              <a:t>2) Utvide vår rekkevidde</a:t>
            </a:r>
          </a:p>
          <a:p>
            <a:endParaRPr lang="nb-NO" sz="3500" b="1" dirty="0">
              <a:solidFill>
                <a:schemeClr val="accent3"/>
              </a:solidFill>
            </a:endParaRPr>
          </a:p>
          <a:p>
            <a:r>
              <a:rPr lang="nb-NO" sz="3000" dirty="0">
                <a:solidFill>
                  <a:schemeClr val="accent3"/>
                </a:solidFill>
              </a:rPr>
              <a:t>Klubben skal hvert år sette mål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dirty="0">
                <a:solidFill>
                  <a:schemeClr val="accent3"/>
                </a:solidFill>
              </a:rPr>
              <a:t>Antall medlemmer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dirty="0">
                <a:solidFill>
                  <a:schemeClr val="accent3"/>
                </a:solidFill>
              </a:rPr>
              <a:t>Antall kandidater til RYLA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dirty="0">
                <a:solidFill>
                  <a:schemeClr val="accent3"/>
                </a:solidFill>
              </a:rPr>
              <a:t>Antall studenter på ungdomsutveksling</a:t>
            </a:r>
          </a:p>
          <a:p>
            <a:endParaRPr lang="nb-NO" sz="3000" dirty="0"/>
          </a:p>
          <a:p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210093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EA909-9B41-FC49-A3FB-265C853E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70" y="3858470"/>
            <a:ext cx="2043195" cy="766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EB0F59-1C9C-F743-BCE0-990C58615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982" y="-1"/>
            <a:ext cx="1753045" cy="987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DF58E-2C45-4678-BAF3-6E42272E4DE9}"/>
              </a:ext>
            </a:extLst>
          </p:cNvPr>
          <p:cNvSpPr txBox="1"/>
          <p:nvPr/>
        </p:nvSpPr>
        <p:spPr>
          <a:xfrm>
            <a:off x="-124982" y="384136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/>
              <a:t>														Rotary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795F9-DC1F-4DBB-93F2-C8A315615DC8}"/>
              </a:ext>
            </a:extLst>
          </p:cNvPr>
          <p:cNvSpPr txBox="1"/>
          <p:nvPr/>
        </p:nvSpPr>
        <p:spPr>
          <a:xfrm>
            <a:off x="0" y="1164290"/>
            <a:ext cx="9144000" cy="535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>
                <a:solidFill>
                  <a:schemeClr val="accent3"/>
                </a:solidFill>
              </a:rPr>
              <a:t> </a:t>
            </a:r>
            <a:r>
              <a:rPr lang="nb-NO" sz="3500" b="1" dirty="0">
                <a:solidFill>
                  <a:schemeClr val="accent3"/>
                </a:solidFill>
              </a:rPr>
              <a:t>3) Forbedre deltakernes engasjement</a:t>
            </a:r>
          </a:p>
          <a:p>
            <a:endParaRPr lang="nb-NO" sz="3500" b="1" dirty="0">
              <a:solidFill>
                <a:schemeClr val="accent3"/>
              </a:solidFill>
            </a:endParaRPr>
          </a:p>
          <a:p>
            <a:r>
              <a:rPr lang="nb-NO" sz="3000" dirty="0">
                <a:solidFill>
                  <a:schemeClr val="accent3"/>
                </a:solidFill>
              </a:rPr>
              <a:t>Klubben skal hvert år sette mål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dirty="0">
                <a:solidFill>
                  <a:schemeClr val="accent3"/>
                </a:solidFill>
              </a:rPr>
              <a:t>Antall deltakere på TRF-sertifisering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000" dirty="0">
                <a:solidFill>
                  <a:schemeClr val="accent3"/>
                </a:solidFill>
              </a:rPr>
              <a:t>Antall medlemmer på RLI-opplæring og annen opplæring gitt av distriktet</a:t>
            </a:r>
          </a:p>
          <a:p>
            <a:endParaRPr lang="nb-NO" sz="3000" dirty="0">
              <a:solidFill>
                <a:schemeClr val="accent3"/>
              </a:solidFill>
            </a:endParaRPr>
          </a:p>
          <a:p>
            <a:endParaRPr lang="nb-NO" sz="3000" b="1" dirty="0">
              <a:solidFill>
                <a:schemeClr val="accent3"/>
              </a:solidFill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b-NO" sz="1800" b="1" i="0" u="none" strike="noStrike" kern="1200" dirty="0">
                <a:effectLst/>
                <a:latin typeface="Calibri" panose="020F0502020204030204" pitchFamily="34" charset="0"/>
              </a:rPr>
              <a:t> </a:t>
            </a:r>
            <a:endParaRPr lang="nb-NO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nb-NO" sz="3000" dirty="0"/>
          </a:p>
          <a:p>
            <a:endParaRPr lang="nb-NO" sz="1800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02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Rotary">
      <a:dk1>
        <a:srgbClr val="000000"/>
      </a:dk1>
      <a:lt1>
        <a:srgbClr val="FFFFFF"/>
      </a:lt1>
      <a:dk2>
        <a:srgbClr val="687D90"/>
      </a:dk2>
      <a:lt2>
        <a:srgbClr val="A7ACA2"/>
      </a:lt2>
      <a:accent1>
        <a:srgbClr val="0050A2"/>
      </a:accent1>
      <a:accent2>
        <a:srgbClr val="019FCB"/>
      </a:accent2>
      <a:accent3>
        <a:srgbClr val="0C3C7C"/>
      </a:accent3>
      <a:accent4>
        <a:srgbClr val="F7A81B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8" ma:contentTypeDescription="Create a new document." ma:contentTypeScope="" ma:versionID="679cfdc95dae346a0ca1cfcdf3aaecd6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f116359a7c4b5f93ab883130c5fc3b9c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492003-B1AE-43E1-9B68-721CBCD0A8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16B761-F357-4F4C-9074-F24BE3DA03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1C10AF-2D82-4799-9EDB-76938504AA83}">
  <ds:schemaRefs>
    <ds:schemaRef ds:uri="http://purl.org/dc/elements/1.1/"/>
    <ds:schemaRef ds:uri="http://schemas.microsoft.com/office/2006/metadata/properties"/>
    <ds:schemaRef ds:uri="84eb095e-7d0d-4f94-af97-00eefb64e9ff"/>
    <ds:schemaRef ds:uri="1d174049-bead-4b4e-9777-61589673daf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7038</TotalTime>
  <Words>620</Words>
  <Application>Microsoft Office PowerPoint</Application>
  <PresentationFormat>Skjermfremvisning (16:9)</PresentationFormat>
  <Paragraphs>200</Paragraphs>
  <Slides>13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Arnie Fishman</dc:creator>
  <cp:lastModifiedBy>Dagfinn Holstad</cp:lastModifiedBy>
  <cp:revision>267</cp:revision>
  <cp:lastPrinted>2019-08-12T17:12:56Z</cp:lastPrinted>
  <dcterms:created xsi:type="dcterms:W3CDTF">2019-04-26T18:51:44Z</dcterms:created>
  <dcterms:modified xsi:type="dcterms:W3CDTF">2021-05-12T13:08:09Z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</Properties>
</file>