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5"/>
    <p:sldMasterId id="2147483780" r:id="rId6"/>
    <p:sldMasterId id="2147483787" r:id="rId7"/>
    <p:sldMasterId id="2147483794" r:id="rId8"/>
    <p:sldMasterId id="2147483818" r:id="rId9"/>
  </p:sldMasterIdLst>
  <p:notesMasterIdLst>
    <p:notesMasterId r:id="rId37"/>
  </p:notesMasterIdLst>
  <p:handoutMasterIdLst>
    <p:handoutMasterId r:id="rId38"/>
  </p:handoutMasterIdLst>
  <p:sldIdLst>
    <p:sldId id="759" r:id="rId10"/>
    <p:sldId id="790" r:id="rId11"/>
    <p:sldId id="760" r:id="rId12"/>
    <p:sldId id="415" r:id="rId13"/>
    <p:sldId id="788" r:id="rId14"/>
    <p:sldId id="791" r:id="rId15"/>
    <p:sldId id="717" r:id="rId16"/>
    <p:sldId id="778" r:id="rId17"/>
    <p:sldId id="263" r:id="rId18"/>
    <p:sldId id="715" r:id="rId19"/>
    <p:sldId id="731" r:id="rId20"/>
    <p:sldId id="607" r:id="rId21"/>
    <p:sldId id="792" r:id="rId22"/>
    <p:sldId id="769" r:id="rId23"/>
    <p:sldId id="761" r:id="rId24"/>
    <p:sldId id="783" r:id="rId25"/>
    <p:sldId id="793" r:id="rId26"/>
    <p:sldId id="313" r:id="rId27"/>
    <p:sldId id="749" r:id="rId28"/>
    <p:sldId id="379" r:id="rId29"/>
    <p:sldId id="772" r:id="rId30"/>
    <p:sldId id="779" r:id="rId31"/>
    <p:sldId id="765" r:id="rId32"/>
    <p:sldId id="777" r:id="rId33"/>
    <p:sldId id="775" r:id="rId34"/>
    <p:sldId id="771" r:id="rId35"/>
    <p:sldId id="770" r:id="rId36"/>
  </p:sldIdLst>
  <p:sldSz cx="9144000" cy="6858000" type="screen4x3"/>
  <p:notesSz cx="6865938" cy="9998075"/>
  <p:defaultTextStyle>
    <a:defPPr>
      <a:defRPr lang="en-US"/>
    </a:defPPr>
    <a:lvl1pPr algn="l" rtl="0" fontAlgn="base">
      <a:spcBef>
        <a:spcPct val="0"/>
      </a:spcBef>
      <a:spcAft>
        <a:spcPct val="0"/>
      </a:spcAft>
      <a:defRPr sz="28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05">
          <p15:clr>
            <a:srgbClr val="A4A3A4"/>
          </p15:clr>
        </p15:guide>
        <p15:guide id="2" orient="horz" pos="2160">
          <p15:clr>
            <a:srgbClr val="A4A3A4"/>
          </p15:clr>
        </p15:guide>
        <p15:guide id="3" pos="2957">
          <p15:clr>
            <a:srgbClr val="A4A3A4"/>
          </p15:clr>
        </p15:guide>
        <p15:guide id="4" pos="2880">
          <p15:clr>
            <a:srgbClr val="A4A3A4"/>
          </p15:clr>
        </p15:guide>
      </p15:sldGuideLst>
    </p:ext>
    <p:ext uri="{2D200454-40CA-4A62-9FC3-DE9A4176ACB9}">
      <p15:notesGuideLst xmlns:p15="http://schemas.microsoft.com/office/powerpoint/2012/main">
        <p15:guide id="1" orient="horz" pos="3150"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is Young" initials="JY" lastIdx="1" clrIdx="0"/>
  <p:cmAuthor id="1" name="Megan Anderson" initials="MA" lastIdx="0" clrIdx="1"/>
  <p:cmAuthor id="2" name="Edrund Olaisen" initials="EO" lastIdx="0" clrIdx="2">
    <p:extLst>
      <p:ext uri="{19B8F6BF-5375-455C-9EA6-DF929625EA0E}">
        <p15:presenceInfo xmlns:p15="http://schemas.microsoft.com/office/powerpoint/2012/main" userId="064dd2c731f93275" providerId="Windows Live"/>
      </p:ext>
    </p:extLst>
  </p:cmAuthor>
  <p:cmAuthor id="3" name="Bruker" initials="B" lastIdx="1" clrIdx="3">
    <p:extLst>
      <p:ext uri="{19B8F6BF-5375-455C-9EA6-DF929625EA0E}">
        <p15:presenceInfo xmlns:p15="http://schemas.microsoft.com/office/powerpoint/2012/main" userId="Bru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0000FF"/>
    <a:srgbClr val="005DAA"/>
    <a:srgbClr val="CC0066"/>
    <a:srgbClr val="B79269"/>
    <a:srgbClr val="FDD518"/>
    <a:srgbClr val="D7FD22"/>
    <a:srgbClr val="654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483" autoAdjust="0"/>
  </p:normalViewPr>
  <p:slideViewPr>
    <p:cSldViewPr>
      <p:cViewPr varScale="1">
        <p:scale>
          <a:sx n="48" d="100"/>
          <a:sy n="48" d="100"/>
        </p:scale>
        <p:origin x="2040" y="48"/>
      </p:cViewPr>
      <p:guideLst>
        <p:guide orient="horz" pos="2105"/>
        <p:guide orient="horz" pos="2160"/>
        <p:guide pos="2957"/>
        <p:guide pos="2880"/>
      </p:guideLst>
    </p:cSldViewPr>
  </p:slideViewPr>
  <p:notesTextViewPr>
    <p:cViewPr>
      <p:scale>
        <a:sx n="100" d="100"/>
        <a:sy n="100" d="100"/>
      </p:scale>
      <p:origin x="0" y="0"/>
    </p:cViewPr>
  </p:notesTextViewPr>
  <p:sorterViewPr>
    <p:cViewPr>
      <p:scale>
        <a:sx n="100" d="100"/>
        <a:sy n="100" d="100"/>
      </p:scale>
      <p:origin x="0" y="-12492"/>
    </p:cViewPr>
  </p:sorterViewPr>
  <p:notesViewPr>
    <p:cSldViewPr>
      <p:cViewPr>
        <p:scale>
          <a:sx n="66" d="100"/>
          <a:sy n="66" d="100"/>
        </p:scale>
        <p:origin x="-2322" y="-600"/>
      </p:cViewPr>
      <p:guideLst>
        <p:guide orient="horz" pos="3150"/>
        <p:guide pos="216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5-07T22:56:16.928"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4560" cy="49981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89811" y="1"/>
            <a:ext cx="2974560" cy="49981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820A83C7-477C-4554-A2B6-CEABD53D480C}" type="datetime1">
              <a:rPr lang="en-US"/>
              <a:pPr>
                <a:defRPr/>
              </a:pPr>
              <a:t>5/10/2021</a:t>
            </a:fld>
            <a:endParaRPr lang="en-US" dirty="0"/>
          </a:p>
        </p:txBody>
      </p:sp>
      <p:sp>
        <p:nvSpPr>
          <p:cNvPr id="4" name="Footer Placeholder 3"/>
          <p:cNvSpPr>
            <a:spLocks noGrp="1"/>
          </p:cNvSpPr>
          <p:nvPr>
            <p:ph type="ftr" sz="quarter" idx="2"/>
          </p:nvPr>
        </p:nvSpPr>
        <p:spPr>
          <a:xfrm>
            <a:off x="1" y="9496540"/>
            <a:ext cx="2974560" cy="499817"/>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89811" y="9496540"/>
            <a:ext cx="2974560" cy="49981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858328B0-9998-4CCA-A1F5-6FFB35D9F196}" type="slidenum">
              <a:rPr lang="en-US"/>
              <a:pPr>
                <a:defRPr/>
              </a:pPr>
              <a:t>‹#›</a:t>
            </a:fld>
            <a:endParaRPr lang="en-US" dirty="0"/>
          </a:p>
        </p:txBody>
      </p:sp>
    </p:spTree>
    <p:extLst>
      <p:ext uri="{BB962C8B-B14F-4D97-AF65-F5344CB8AC3E}">
        <p14:creationId xmlns:p14="http://schemas.microsoft.com/office/powerpoint/2010/main" val="388303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76128" cy="499818"/>
          </a:xfrm>
          <a:prstGeom prst="rect">
            <a:avLst/>
          </a:prstGeom>
          <a:noFill/>
          <a:ln>
            <a:noFill/>
          </a:ln>
          <a:effectLst/>
        </p:spPr>
        <p:txBody>
          <a:bodyPr vert="horz" wrap="square" lIns="92525" tIns="46263" rIns="92525" bIns="46263" numCol="1" anchor="t" anchorCtr="0" compatLnSpc="1">
            <a:prstTxWarp prst="textNoShape">
              <a:avLst/>
            </a:prstTxWarp>
          </a:bodyPr>
          <a:lstStyle>
            <a:lvl1pPr defTabSz="925513" eaLnBrk="1" hangingPunct="1">
              <a:defRPr sz="1200">
                <a:latin typeface="Arial" pitchFamily="34"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88243" y="1"/>
            <a:ext cx="2976127" cy="499818"/>
          </a:xfrm>
          <a:prstGeom prst="rect">
            <a:avLst/>
          </a:prstGeom>
          <a:noFill/>
          <a:ln>
            <a:noFill/>
          </a:ln>
          <a:effectLst/>
        </p:spPr>
        <p:txBody>
          <a:bodyPr vert="horz" wrap="square" lIns="92525" tIns="46263" rIns="92525" bIns="46263" numCol="1" anchor="t" anchorCtr="0" compatLnSpc="1">
            <a:prstTxWarp prst="textNoShape">
              <a:avLst/>
            </a:prstTxWarp>
          </a:bodyPr>
          <a:lstStyle>
            <a:lvl1pPr algn="r" defTabSz="925513" eaLnBrk="1" hangingPunct="1">
              <a:defRPr sz="1200">
                <a:latin typeface="Arial" pitchFamily="34" charset="0"/>
                <a:cs typeface="+mn-cs"/>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6437" y="4749129"/>
            <a:ext cx="5493064" cy="4500078"/>
          </a:xfrm>
          <a:prstGeom prst="rect">
            <a:avLst/>
          </a:prstGeom>
          <a:noFill/>
          <a:ln>
            <a:noFill/>
          </a:ln>
          <a:effectLst/>
        </p:spPr>
        <p:txBody>
          <a:bodyPr vert="horz" wrap="square" lIns="92525" tIns="46263" rIns="92525" bIns="462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9496540"/>
            <a:ext cx="2976128" cy="499817"/>
          </a:xfrm>
          <a:prstGeom prst="rect">
            <a:avLst/>
          </a:prstGeom>
          <a:noFill/>
          <a:ln>
            <a:noFill/>
          </a:ln>
          <a:effectLst/>
        </p:spPr>
        <p:txBody>
          <a:bodyPr vert="horz" wrap="square" lIns="92525" tIns="46263" rIns="92525" bIns="46263" numCol="1" anchor="b" anchorCtr="0" compatLnSpc="1">
            <a:prstTxWarp prst="textNoShape">
              <a:avLst/>
            </a:prstTxWarp>
          </a:bodyPr>
          <a:lstStyle>
            <a:lvl1pPr defTabSz="925513" eaLnBrk="1" hangingPunct="1">
              <a:defRPr sz="1200">
                <a:latin typeface="Arial"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8243" y="9496540"/>
            <a:ext cx="2976127" cy="499817"/>
          </a:xfrm>
          <a:prstGeom prst="rect">
            <a:avLst/>
          </a:prstGeom>
          <a:noFill/>
          <a:ln>
            <a:noFill/>
          </a:ln>
          <a:effectLst/>
        </p:spPr>
        <p:txBody>
          <a:bodyPr vert="horz" wrap="square" lIns="92525" tIns="46263" rIns="92525" bIns="46263" numCol="1" anchor="b" anchorCtr="0" compatLnSpc="1">
            <a:prstTxWarp prst="textNoShape">
              <a:avLst/>
            </a:prstTxWarp>
          </a:bodyPr>
          <a:lstStyle>
            <a:lvl1pPr algn="r" defTabSz="925513" eaLnBrk="1" hangingPunct="1">
              <a:defRPr sz="1200">
                <a:latin typeface="Arial" pitchFamily="34" charset="0"/>
                <a:cs typeface="+mn-cs"/>
              </a:defRPr>
            </a:lvl1pPr>
          </a:lstStyle>
          <a:p>
            <a:pPr>
              <a:defRPr/>
            </a:pPr>
            <a:fld id="{01CD59E3-8357-477C-AD98-2B24604F26DD}" type="slidenum">
              <a:rPr lang="en-US"/>
              <a:pPr>
                <a:defRPr/>
              </a:pPr>
              <a:t>‹#›</a:t>
            </a:fld>
            <a:endParaRPr lang="en-US" dirty="0"/>
          </a:p>
        </p:txBody>
      </p:sp>
    </p:spTree>
    <p:extLst>
      <p:ext uri="{BB962C8B-B14F-4D97-AF65-F5344CB8AC3E}">
        <p14:creationId xmlns:p14="http://schemas.microsoft.com/office/powerpoint/2010/main" val="537235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err="1">
                <a:solidFill>
                  <a:schemeClr val="tx1"/>
                </a:solidFill>
                <a:effectLst/>
                <a:latin typeface="Arial" charset="0"/>
                <a:ea typeface="Arial" pitchFamily="1" charset="0"/>
                <a:cs typeface="Arial" charset="0"/>
              </a:rPr>
              <a:t>Edrunds</a:t>
            </a:r>
            <a:r>
              <a:rPr lang="nb-NO" sz="1200" b="1" kern="1200" dirty="0">
                <a:solidFill>
                  <a:schemeClr val="tx1"/>
                </a:solidFill>
                <a:effectLst/>
                <a:latin typeface="Arial" charset="0"/>
                <a:ea typeface="Arial" pitchFamily="1" charset="0"/>
                <a:cs typeface="Arial" charset="0"/>
              </a:rPr>
              <a:t> </a:t>
            </a:r>
            <a:r>
              <a:rPr lang="nb-NO" sz="1200" b="1" kern="1200" dirty="0" err="1">
                <a:solidFill>
                  <a:schemeClr val="tx1"/>
                </a:solidFill>
                <a:effectLst/>
                <a:latin typeface="Arial" charset="0"/>
                <a:ea typeface="Arial" pitchFamily="1" charset="0"/>
                <a:cs typeface="Arial" charset="0"/>
              </a:rPr>
              <a:t>Rotary</a:t>
            </a:r>
            <a:r>
              <a:rPr lang="nb-NO" sz="1200" b="1" kern="1200" dirty="0">
                <a:solidFill>
                  <a:schemeClr val="tx1"/>
                </a:solidFill>
                <a:effectLst/>
                <a:latin typeface="Arial" charset="0"/>
                <a:ea typeface="Arial" pitchFamily="1" charset="0"/>
                <a:cs typeface="Arial" charset="0"/>
              </a:rPr>
              <a:t> CV  </a:t>
            </a:r>
            <a:endParaRPr lang="nb-NO" sz="1200" kern="1200" dirty="0">
              <a:solidFill>
                <a:schemeClr val="tx1"/>
              </a:solidFill>
              <a:effectLst/>
              <a:latin typeface="Arial" charset="0"/>
              <a:ea typeface="Arial" pitchFamily="1" charset="0"/>
              <a:cs typeface="Arial" charset="0"/>
            </a:endParaRPr>
          </a:p>
          <a:p>
            <a:r>
              <a:rPr lang="nb-NO" sz="1200" b="1" u="heavy" kern="1200" dirty="0">
                <a:solidFill>
                  <a:schemeClr val="tx1"/>
                </a:solidFill>
                <a:effectLst/>
                <a:latin typeface="Arial" charset="0"/>
                <a:ea typeface="Arial" pitchFamily="1" charset="0"/>
                <a:cs typeface="Arial" charset="0"/>
              </a:rPr>
              <a:t>Medlemskap</a:t>
            </a:r>
          </a:p>
          <a:p>
            <a:r>
              <a:rPr lang="nb-NO" sz="1200" kern="1200" dirty="0">
                <a:solidFill>
                  <a:schemeClr val="tx1"/>
                </a:solidFill>
                <a:effectLst/>
                <a:latin typeface="Arial" charset="0"/>
                <a:ea typeface="Arial" pitchFamily="1" charset="0"/>
                <a:cs typeface="Arial" charset="0"/>
              </a:rPr>
              <a:t>Chartermedlem av Langesund RK 1991 og Æresmedlem av </a:t>
            </a:r>
            <a:r>
              <a:rPr lang="nb-NO" sz="1200" kern="1200" dirty="0" err="1">
                <a:solidFill>
                  <a:schemeClr val="tx1"/>
                </a:solidFill>
                <a:effectLst/>
                <a:latin typeface="Arial" charset="0"/>
                <a:ea typeface="Arial" pitchFamily="1" charset="0"/>
                <a:cs typeface="Arial" charset="0"/>
              </a:rPr>
              <a:t>Panevezys</a:t>
            </a:r>
            <a:r>
              <a:rPr lang="nb-NO" sz="1200" kern="1200" dirty="0">
                <a:solidFill>
                  <a:schemeClr val="tx1"/>
                </a:solidFill>
                <a:effectLst/>
                <a:latin typeface="Arial" charset="0"/>
                <a:ea typeface="Arial" pitchFamily="1" charset="0"/>
                <a:cs typeface="Arial" charset="0"/>
              </a:rPr>
              <a:t> RK fra 2003</a:t>
            </a:r>
          </a:p>
          <a:p>
            <a:r>
              <a:rPr lang="nb-NO" sz="1200" kern="1200" dirty="0">
                <a:solidFill>
                  <a:schemeClr val="tx1"/>
                </a:solidFill>
                <a:effectLst/>
                <a:latin typeface="Arial" charset="0"/>
                <a:ea typeface="Arial" pitchFamily="1" charset="0"/>
                <a:cs typeface="Arial" charset="0"/>
              </a:rPr>
              <a:t> </a:t>
            </a:r>
          </a:p>
          <a:p>
            <a:r>
              <a:rPr lang="nb-NO" sz="1200" b="1" u="heavy" kern="1200" dirty="0">
                <a:solidFill>
                  <a:schemeClr val="tx1"/>
                </a:solidFill>
                <a:effectLst/>
                <a:latin typeface="Arial" charset="0"/>
                <a:ea typeface="Arial" pitchFamily="1" charset="0"/>
                <a:cs typeface="Arial" charset="0"/>
              </a:rPr>
              <a:t>Verv klubbnivå</a:t>
            </a:r>
          </a:p>
          <a:p>
            <a:r>
              <a:rPr lang="nb-NO" sz="1200" kern="1200" dirty="0">
                <a:solidFill>
                  <a:schemeClr val="tx1"/>
                </a:solidFill>
                <a:effectLst/>
                <a:latin typeface="Arial" charset="0"/>
                <a:ea typeface="Arial" pitchFamily="1" charset="0"/>
                <a:cs typeface="Arial" charset="0"/>
              </a:rPr>
              <a:t>Medlem av div komiteer</a:t>
            </a:r>
          </a:p>
          <a:p>
            <a:r>
              <a:rPr lang="nb-NO" sz="1200" kern="1200" dirty="0">
                <a:solidFill>
                  <a:schemeClr val="tx1"/>
                </a:solidFill>
                <a:effectLst/>
                <a:latin typeface="Arial" charset="0"/>
                <a:ea typeface="Arial" pitchFamily="1" charset="0"/>
                <a:cs typeface="Arial" charset="0"/>
              </a:rPr>
              <a:t>Leder int. komite</a:t>
            </a:r>
          </a:p>
          <a:p>
            <a:r>
              <a:rPr lang="nb-NO" sz="1200" kern="1200" dirty="0">
                <a:solidFill>
                  <a:schemeClr val="tx1"/>
                </a:solidFill>
                <a:effectLst/>
                <a:latin typeface="Arial" charset="0"/>
                <a:ea typeface="Arial" pitchFamily="1" charset="0"/>
                <a:cs typeface="Arial" charset="0"/>
              </a:rPr>
              <a:t>Sekretær</a:t>
            </a:r>
          </a:p>
          <a:p>
            <a:r>
              <a:rPr lang="nb-NO" sz="1200" kern="1200" dirty="0">
                <a:solidFill>
                  <a:schemeClr val="tx1"/>
                </a:solidFill>
                <a:effectLst/>
                <a:latin typeface="Arial" charset="0"/>
                <a:ea typeface="Arial" pitchFamily="1" charset="0"/>
                <a:cs typeface="Arial" charset="0"/>
              </a:rPr>
              <a:t>President 1994-95 </a:t>
            </a:r>
          </a:p>
          <a:p>
            <a:r>
              <a:rPr lang="nb-NO" sz="1200" kern="1200" dirty="0">
                <a:solidFill>
                  <a:schemeClr val="tx1"/>
                </a:solidFill>
                <a:effectLst/>
                <a:latin typeface="Arial" charset="0"/>
                <a:ea typeface="Arial" pitchFamily="1" charset="0"/>
                <a:cs typeface="Arial" charset="0"/>
              </a:rPr>
              <a:t> </a:t>
            </a:r>
          </a:p>
          <a:p>
            <a:r>
              <a:rPr lang="nb-NO" sz="1200" b="1" u="heavy" kern="1200" dirty="0">
                <a:solidFill>
                  <a:schemeClr val="tx1"/>
                </a:solidFill>
                <a:effectLst/>
                <a:latin typeface="Arial" charset="0"/>
                <a:ea typeface="Arial" pitchFamily="1" charset="0"/>
                <a:cs typeface="Arial" charset="0"/>
              </a:rPr>
              <a:t>Verv distriktsnivå</a:t>
            </a:r>
          </a:p>
          <a:p>
            <a:r>
              <a:rPr lang="nb-NO" sz="1200" kern="1200" dirty="0">
                <a:solidFill>
                  <a:schemeClr val="tx1"/>
                </a:solidFill>
                <a:effectLst/>
                <a:latin typeface="Arial" charset="0"/>
                <a:ea typeface="Arial" pitchFamily="1" charset="0"/>
                <a:cs typeface="Arial" charset="0"/>
              </a:rPr>
              <a:t>Medlem av distriktsrådet 1999 – 2005</a:t>
            </a:r>
          </a:p>
          <a:p>
            <a:r>
              <a:rPr lang="nb-NO" sz="1200" kern="1200" dirty="0" err="1">
                <a:solidFill>
                  <a:schemeClr val="tx1"/>
                </a:solidFill>
                <a:effectLst/>
                <a:latin typeface="Arial" charset="0"/>
                <a:ea typeface="Arial" pitchFamily="1" charset="0"/>
                <a:cs typeface="Arial" charset="0"/>
              </a:rPr>
              <a:t>Distriktsguvernør</a:t>
            </a:r>
            <a:r>
              <a:rPr lang="nb-NO" sz="1200" kern="1200" dirty="0">
                <a:solidFill>
                  <a:schemeClr val="tx1"/>
                </a:solidFill>
                <a:effectLst/>
                <a:latin typeface="Arial" charset="0"/>
                <a:ea typeface="Arial" pitchFamily="1" charset="0"/>
                <a:cs typeface="Arial" charset="0"/>
              </a:rPr>
              <a:t>, DG 2000-2001</a:t>
            </a:r>
          </a:p>
          <a:p>
            <a:r>
              <a:rPr lang="nb-NO" sz="1200" kern="1200" dirty="0">
                <a:solidFill>
                  <a:schemeClr val="tx1"/>
                </a:solidFill>
                <a:effectLst/>
                <a:latin typeface="Arial" charset="0"/>
                <a:ea typeface="Arial" pitchFamily="1" charset="0"/>
                <a:cs typeface="Arial" charset="0"/>
              </a:rPr>
              <a:t>Leder int. komite-2002-2005</a:t>
            </a:r>
          </a:p>
          <a:p>
            <a:r>
              <a:rPr lang="en-US" sz="1200" kern="1200" dirty="0">
                <a:solidFill>
                  <a:schemeClr val="tx1"/>
                </a:solidFill>
                <a:effectLst/>
                <a:latin typeface="Arial" charset="0"/>
                <a:ea typeface="Arial" pitchFamily="1" charset="0"/>
                <a:cs typeface="Arial" charset="0"/>
              </a:rPr>
              <a:t>District membership Development  Chair 2005-06</a:t>
            </a:r>
            <a:endParaRPr lang="nb-NO" sz="1200" kern="1200" dirty="0">
              <a:solidFill>
                <a:schemeClr val="tx1"/>
              </a:solidFill>
              <a:effectLst/>
              <a:latin typeface="Arial" charset="0"/>
              <a:ea typeface="Arial" pitchFamily="1" charset="0"/>
              <a:cs typeface="Arial" charset="0"/>
            </a:endParaRPr>
          </a:p>
          <a:p>
            <a:r>
              <a:rPr lang="en-US" sz="1200" kern="1200" dirty="0">
                <a:solidFill>
                  <a:schemeClr val="tx1"/>
                </a:solidFill>
                <a:effectLst/>
                <a:latin typeface="Arial" charset="0"/>
                <a:ea typeface="Arial" pitchFamily="1" charset="0"/>
                <a:cs typeface="Arial" charset="0"/>
              </a:rPr>
              <a:t>District Extension chair 2005-06</a:t>
            </a:r>
            <a:endParaRPr lang="nb-NO" sz="1200" kern="1200" dirty="0">
              <a:solidFill>
                <a:schemeClr val="tx1"/>
              </a:solidFill>
              <a:effectLst/>
              <a:latin typeface="Arial" charset="0"/>
              <a:ea typeface="Arial" pitchFamily="1" charset="0"/>
              <a:cs typeface="Arial" charset="0"/>
            </a:endParaRPr>
          </a:p>
          <a:p>
            <a:r>
              <a:rPr lang="en-US" sz="1200" kern="1200" dirty="0">
                <a:solidFill>
                  <a:schemeClr val="tx1"/>
                </a:solidFill>
                <a:effectLst/>
                <a:latin typeface="Arial" charset="0"/>
                <a:ea typeface="Arial" pitchFamily="1" charset="0"/>
                <a:cs typeface="Arial" charset="0"/>
              </a:rPr>
              <a:t>Permanent fund sub-committee chair 2005-06</a:t>
            </a:r>
            <a:endParaRPr lang="nb-NO" sz="1200" kern="1200" dirty="0">
              <a:solidFill>
                <a:schemeClr val="tx1"/>
              </a:solidFill>
              <a:effectLst/>
              <a:latin typeface="Arial" charset="0"/>
              <a:ea typeface="Arial" pitchFamily="1" charset="0"/>
              <a:cs typeface="Arial" charset="0"/>
            </a:endParaRPr>
          </a:p>
          <a:p>
            <a:r>
              <a:rPr lang="en-US" sz="1200" kern="1200" dirty="0">
                <a:solidFill>
                  <a:schemeClr val="tx1"/>
                </a:solidFill>
                <a:effectLst/>
                <a:latin typeface="Arial" charset="0"/>
                <a:ea typeface="Arial" pitchFamily="1" charset="0"/>
                <a:cs typeface="Arial" charset="0"/>
              </a:rPr>
              <a:t>Annual giving sub-committee chair 2005-06 </a:t>
            </a:r>
            <a:endParaRPr lang="nb-NO" sz="1200" kern="1200" dirty="0">
              <a:solidFill>
                <a:schemeClr val="tx1"/>
              </a:solidFill>
              <a:effectLst/>
              <a:latin typeface="Arial" charset="0"/>
              <a:ea typeface="Arial" pitchFamily="1" charset="0"/>
              <a:cs typeface="Arial" charset="0"/>
            </a:endParaRPr>
          </a:p>
          <a:p>
            <a:r>
              <a:rPr lang="en-US" sz="1200" kern="1200" dirty="0" err="1">
                <a:solidFill>
                  <a:schemeClr val="tx1"/>
                </a:solidFill>
                <a:effectLst/>
                <a:latin typeface="Arial" charset="0"/>
                <a:ea typeface="Arial" pitchFamily="1" charset="0"/>
                <a:cs typeface="Arial" charset="0"/>
              </a:rPr>
              <a:t>Medlem</a:t>
            </a:r>
            <a:r>
              <a:rPr lang="en-US" sz="1200" kern="1200" dirty="0">
                <a:solidFill>
                  <a:schemeClr val="tx1"/>
                </a:solidFill>
                <a:effectLst/>
                <a:latin typeface="Arial" charset="0"/>
                <a:ea typeface="Arial" pitchFamily="1" charset="0"/>
                <a:cs typeface="Arial" charset="0"/>
              </a:rPr>
              <a:t> av The Rotary Foundation-</a:t>
            </a:r>
            <a:r>
              <a:rPr lang="en-US" sz="1200" kern="1200" dirty="0" err="1">
                <a:solidFill>
                  <a:schemeClr val="tx1"/>
                </a:solidFill>
                <a:effectLst/>
                <a:latin typeface="Arial" charset="0"/>
                <a:ea typeface="Arial" pitchFamily="1" charset="0"/>
                <a:cs typeface="Arial" charset="0"/>
              </a:rPr>
              <a:t>komiteen</a:t>
            </a:r>
            <a:r>
              <a:rPr lang="en-US" sz="1200" kern="1200" dirty="0">
                <a:solidFill>
                  <a:schemeClr val="tx1"/>
                </a:solidFill>
                <a:effectLst/>
                <a:latin typeface="Arial" charset="0"/>
                <a:ea typeface="Arial" pitchFamily="1" charset="0"/>
                <a:cs typeface="Arial" charset="0"/>
              </a:rPr>
              <a:t> 2002-2005</a:t>
            </a:r>
            <a:endParaRPr lang="nb-NO" sz="1200" kern="1200" dirty="0">
              <a:solidFill>
                <a:schemeClr val="tx1"/>
              </a:solidFill>
              <a:effectLst/>
              <a:latin typeface="Arial" charset="0"/>
              <a:ea typeface="Arial" pitchFamily="1" charset="0"/>
              <a:cs typeface="Arial" charset="0"/>
            </a:endParaRPr>
          </a:p>
          <a:p>
            <a:r>
              <a:rPr lang="en-US" sz="1200" kern="1200" dirty="0">
                <a:solidFill>
                  <a:schemeClr val="tx1"/>
                </a:solidFill>
                <a:effectLst/>
                <a:latin typeface="Arial" charset="0"/>
                <a:ea typeface="Arial" pitchFamily="1" charset="0"/>
                <a:cs typeface="Arial" charset="0"/>
              </a:rPr>
              <a:t>District Rotary World Peace Fellowship Chair 2007-08</a:t>
            </a:r>
            <a:endParaRPr lang="nb-NO" sz="1200" kern="1200" dirty="0">
              <a:solidFill>
                <a:schemeClr val="tx1"/>
              </a:solidFill>
              <a:effectLst/>
              <a:latin typeface="Arial" charset="0"/>
              <a:ea typeface="Arial" pitchFamily="1" charset="0"/>
              <a:cs typeface="Arial" charset="0"/>
            </a:endParaRPr>
          </a:p>
          <a:p>
            <a:r>
              <a:rPr lang="en-US" sz="1200" b="1" kern="1200" dirty="0">
                <a:solidFill>
                  <a:schemeClr val="tx1"/>
                </a:solidFill>
                <a:effectLst/>
                <a:latin typeface="Arial" charset="0"/>
                <a:ea typeface="Arial" pitchFamily="1" charset="0"/>
                <a:cs typeface="Arial" charset="0"/>
              </a:rPr>
              <a:t>District Rotary Foundation Chair </a:t>
            </a:r>
            <a:r>
              <a:rPr lang="en-US" sz="1200" b="1" kern="1200" dirty="0" err="1">
                <a:solidFill>
                  <a:schemeClr val="tx1"/>
                </a:solidFill>
                <a:effectLst/>
                <a:latin typeface="Arial" charset="0"/>
                <a:ea typeface="Arial" pitchFamily="1" charset="0"/>
                <a:cs typeface="Arial" charset="0"/>
              </a:rPr>
              <a:t>fra</a:t>
            </a:r>
            <a:r>
              <a:rPr lang="en-US" sz="1200" b="1" kern="1200" dirty="0">
                <a:solidFill>
                  <a:schemeClr val="tx1"/>
                </a:solidFill>
                <a:effectLst/>
                <a:latin typeface="Arial" charset="0"/>
                <a:ea typeface="Arial" pitchFamily="1" charset="0"/>
                <a:cs typeface="Arial" charset="0"/>
              </a:rPr>
              <a:t> 2005  - 2008, </a:t>
            </a:r>
            <a:r>
              <a:rPr lang="en-US" sz="1200" b="1" kern="1200" dirty="0" err="1">
                <a:solidFill>
                  <a:schemeClr val="tx1"/>
                </a:solidFill>
                <a:effectLst/>
                <a:latin typeface="Arial" charset="0"/>
                <a:ea typeface="Arial" pitchFamily="1" charset="0"/>
                <a:cs typeface="Arial" charset="0"/>
              </a:rPr>
              <a:t>fra</a:t>
            </a:r>
            <a:r>
              <a:rPr lang="en-US" sz="1200" b="1" kern="1200" dirty="0">
                <a:solidFill>
                  <a:schemeClr val="tx1"/>
                </a:solidFill>
                <a:effectLst/>
                <a:latin typeface="Arial" charset="0"/>
                <a:ea typeface="Arial" pitchFamily="1" charset="0"/>
                <a:cs typeface="Arial" charset="0"/>
              </a:rPr>
              <a:t> 2011  </a:t>
            </a:r>
            <a:r>
              <a:rPr lang="en-US" sz="1200" b="1" kern="1200" dirty="0" err="1">
                <a:solidFill>
                  <a:schemeClr val="tx1"/>
                </a:solidFill>
                <a:effectLst/>
                <a:latin typeface="Arial" charset="0"/>
                <a:ea typeface="Arial" pitchFamily="1" charset="0"/>
                <a:cs typeface="Arial" charset="0"/>
              </a:rPr>
              <a:t>er</a:t>
            </a:r>
            <a:r>
              <a:rPr lang="en-US" sz="1200" b="1" kern="1200" dirty="0">
                <a:solidFill>
                  <a:schemeClr val="tx1"/>
                </a:solidFill>
                <a:effectLst/>
                <a:latin typeface="Arial" charset="0"/>
                <a:ea typeface="Arial" pitchFamily="1" charset="0"/>
                <a:cs typeface="Arial" charset="0"/>
              </a:rPr>
              <a:t> </a:t>
            </a:r>
            <a:r>
              <a:rPr lang="en-US" sz="1200" b="1" kern="1200" dirty="0" err="1">
                <a:solidFill>
                  <a:schemeClr val="tx1"/>
                </a:solidFill>
                <a:effectLst/>
                <a:latin typeface="Arial" charset="0"/>
                <a:ea typeface="Arial" pitchFamily="1" charset="0"/>
                <a:cs typeface="Arial" charset="0"/>
              </a:rPr>
              <a:t>fortsatt</a:t>
            </a:r>
            <a:endParaRPr lang="nb-NO" sz="1200" kern="1200" dirty="0">
              <a:solidFill>
                <a:schemeClr val="tx1"/>
              </a:solidFill>
              <a:effectLst/>
              <a:latin typeface="Arial" charset="0"/>
              <a:ea typeface="Arial" pitchFamily="1" charset="0"/>
              <a:cs typeface="Arial" charset="0"/>
            </a:endParaRPr>
          </a:p>
          <a:p>
            <a:r>
              <a:rPr lang="nb-NO" sz="1200" b="1" kern="1200" dirty="0">
                <a:solidFill>
                  <a:schemeClr val="tx1"/>
                </a:solidFill>
                <a:effectLst/>
                <a:latin typeface="Arial" charset="0"/>
                <a:ea typeface="Arial" pitchFamily="1" charset="0"/>
                <a:cs typeface="Arial" charset="0"/>
              </a:rPr>
              <a:t>Leder av kommunikasjonskomiteen I distriktet – fra 2012 – 2020</a:t>
            </a:r>
            <a:endParaRPr lang="nb-NO" sz="1200" kern="1200" dirty="0">
              <a:solidFill>
                <a:schemeClr val="tx1"/>
              </a:solidFill>
              <a:effectLst/>
              <a:latin typeface="Arial" charset="0"/>
              <a:ea typeface="Arial" pitchFamily="1" charset="0"/>
              <a:cs typeface="Arial" charset="0"/>
            </a:endParaRPr>
          </a:p>
          <a:p>
            <a:r>
              <a:rPr lang="nb-NO" sz="1200" b="1" kern="1200" dirty="0">
                <a:solidFill>
                  <a:schemeClr val="tx1"/>
                </a:solidFill>
                <a:effectLst/>
                <a:latin typeface="Arial" charset="0"/>
                <a:ea typeface="Arial" pitchFamily="1" charset="0"/>
                <a:cs typeface="Arial" charset="0"/>
              </a:rPr>
              <a:t>Leder distrikt 2290s Litauenkomite fra 2001- fortsatt </a:t>
            </a:r>
          </a:p>
          <a:p>
            <a:r>
              <a:rPr lang="nb-NO" sz="1200" kern="1200" dirty="0">
                <a:solidFill>
                  <a:schemeClr val="tx1"/>
                </a:solidFill>
                <a:effectLst/>
                <a:latin typeface="Arial" charset="0"/>
                <a:ea typeface="Arial" pitchFamily="1" charset="0"/>
                <a:cs typeface="Arial" charset="0"/>
              </a:rPr>
              <a:t>Medlem av </a:t>
            </a:r>
            <a:r>
              <a:rPr lang="nb-NO" sz="1200" kern="1200" dirty="0" err="1">
                <a:solidFill>
                  <a:schemeClr val="tx1"/>
                </a:solidFill>
                <a:effectLst/>
                <a:latin typeface="Arial" charset="0"/>
                <a:ea typeface="Arial" pitchFamily="1" charset="0"/>
                <a:cs typeface="Arial" charset="0"/>
              </a:rPr>
              <a:t>awardkomite</a:t>
            </a:r>
            <a:r>
              <a:rPr lang="nb-NO" sz="1200" kern="1200" dirty="0">
                <a:solidFill>
                  <a:schemeClr val="tx1"/>
                </a:solidFill>
                <a:effectLst/>
                <a:latin typeface="Arial" charset="0"/>
                <a:ea typeface="Arial" pitchFamily="1" charset="0"/>
                <a:cs typeface="Arial" charset="0"/>
              </a:rPr>
              <a:t> 2001-03</a:t>
            </a:r>
          </a:p>
          <a:p>
            <a:r>
              <a:rPr lang="nb-NO" sz="1200" kern="1200" dirty="0">
                <a:solidFill>
                  <a:schemeClr val="tx1"/>
                </a:solidFill>
                <a:effectLst/>
                <a:latin typeface="Arial" charset="0"/>
                <a:ea typeface="Arial" pitchFamily="1" charset="0"/>
                <a:cs typeface="Arial" charset="0"/>
              </a:rPr>
              <a:t>Distriktets rep til Council </a:t>
            </a:r>
            <a:r>
              <a:rPr lang="nb-NO" sz="1200" kern="1200" dirty="0" err="1">
                <a:solidFill>
                  <a:schemeClr val="tx1"/>
                </a:solidFill>
                <a:effectLst/>
                <a:latin typeface="Arial" charset="0"/>
                <a:ea typeface="Arial" pitchFamily="1" charset="0"/>
                <a:cs typeface="Arial" charset="0"/>
              </a:rPr>
              <a:t>on</a:t>
            </a:r>
            <a:r>
              <a:rPr lang="nb-NO" sz="1200" kern="1200" dirty="0">
                <a:solidFill>
                  <a:schemeClr val="tx1"/>
                </a:solidFill>
                <a:effectLst/>
                <a:latin typeface="Arial" charset="0"/>
                <a:ea typeface="Arial" pitchFamily="1" charset="0"/>
                <a:cs typeface="Arial" charset="0"/>
              </a:rPr>
              <a:t> </a:t>
            </a:r>
            <a:r>
              <a:rPr lang="nb-NO" sz="1200" kern="1200" dirty="0" err="1">
                <a:solidFill>
                  <a:schemeClr val="tx1"/>
                </a:solidFill>
                <a:effectLst/>
                <a:latin typeface="Arial" charset="0"/>
                <a:ea typeface="Arial" pitchFamily="1" charset="0"/>
                <a:cs typeface="Arial" charset="0"/>
              </a:rPr>
              <a:t>Legislation</a:t>
            </a:r>
            <a:r>
              <a:rPr lang="nb-NO" sz="1200" kern="1200" dirty="0">
                <a:solidFill>
                  <a:schemeClr val="tx1"/>
                </a:solidFill>
                <a:effectLst/>
                <a:latin typeface="Arial" charset="0"/>
                <a:ea typeface="Arial" pitchFamily="1" charset="0"/>
                <a:cs typeface="Arial" charset="0"/>
              </a:rPr>
              <a:t> (</a:t>
            </a:r>
            <a:r>
              <a:rPr lang="nb-NO" sz="1200" kern="1200" dirty="0" err="1">
                <a:solidFill>
                  <a:schemeClr val="tx1"/>
                </a:solidFill>
                <a:effectLst/>
                <a:latin typeface="Arial" charset="0"/>
                <a:ea typeface="Arial" pitchFamily="1" charset="0"/>
                <a:cs typeface="Arial" charset="0"/>
              </a:rPr>
              <a:t>Lovrådet</a:t>
            </a:r>
            <a:r>
              <a:rPr lang="nb-NO" sz="1200" kern="1200" dirty="0">
                <a:solidFill>
                  <a:schemeClr val="tx1"/>
                </a:solidFill>
                <a:effectLst/>
                <a:latin typeface="Arial" charset="0"/>
                <a:ea typeface="Arial" pitchFamily="1" charset="0"/>
                <a:cs typeface="Arial" charset="0"/>
              </a:rPr>
              <a:t> – </a:t>
            </a:r>
            <a:r>
              <a:rPr lang="nb-NO" sz="1200" kern="1200" dirty="0" err="1">
                <a:solidFill>
                  <a:schemeClr val="tx1"/>
                </a:solidFill>
                <a:effectLst/>
                <a:latin typeface="Arial" charset="0"/>
                <a:ea typeface="Arial" pitchFamily="1" charset="0"/>
                <a:cs typeface="Arial" charset="0"/>
              </a:rPr>
              <a:t>Rotarys</a:t>
            </a:r>
            <a:r>
              <a:rPr lang="nb-NO" sz="1200" kern="1200" dirty="0">
                <a:solidFill>
                  <a:schemeClr val="tx1"/>
                </a:solidFill>
                <a:effectLst/>
                <a:latin typeface="Arial" charset="0"/>
                <a:ea typeface="Arial" pitchFamily="1" charset="0"/>
                <a:cs typeface="Arial" charset="0"/>
              </a:rPr>
              <a:t> storting) i 2007 og 2010, vara i 2013 </a:t>
            </a:r>
          </a:p>
          <a:p>
            <a:r>
              <a:rPr lang="nb-NO" sz="1200" kern="1200" dirty="0">
                <a:solidFill>
                  <a:schemeClr val="tx1"/>
                </a:solidFill>
                <a:effectLst/>
                <a:latin typeface="Arial" charset="0"/>
                <a:ea typeface="Arial" pitchFamily="1" charset="0"/>
                <a:cs typeface="Arial" charset="0"/>
              </a:rPr>
              <a:t> </a:t>
            </a:r>
          </a:p>
          <a:p>
            <a:r>
              <a:rPr lang="nb-NO" sz="1200" b="1" u="heavy" kern="1200" dirty="0">
                <a:solidFill>
                  <a:schemeClr val="tx1"/>
                </a:solidFill>
                <a:effectLst/>
                <a:latin typeface="Arial" charset="0"/>
                <a:ea typeface="Arial" pitchFamily="1" charset="0"/>
                <a:cs typeface="Arial" charset="0"/>
              </a:rPr>
              <a:t>Verv nasjonalt</a:t>
            </a:r>
          </a:p>
          <a:p>
            <a:r>
              <a:rPr lang="nb-NO" sz="1200" kern="1200" dirty="0">
                <a:solidFill>
                  <a:schemeClr val="tx1"/>
                </a:solidFill>
                <a:effectLst/>
                <a:latin typeface="Arial" charset="0"/>
                <a:ea typeface="Arial" pitchFamily="1" charset="0"/>
                <a:cs typeface="Arial" charset="0"/>
              </a:rPr>
              <a:t>Medlem NORFO  (Norsk </a:t>
            </a:r>
            <a:r>
              <a:rPr lang="nb-NO" sz="1200" kern="1200" dirty="0" err="1">
                <a:solidFill>
                  <a:schemeClr val="tx1"/>
                </a:solidFill>
                <a:effectLst/>
                <a:latin typeface="Arial" charset="0"/>
                <a:ea typeface="Arial" pitchFamily="1" charset="0"/>
                <a:cs typeface="Arial" charset="0"/>
              </a:rPr>
              <a:t>Rotary</a:t>
            </a:r>
            <a:r>
              <a:rPr lang="nb-NO" sz="1200" kern="1200" dirty="0">
                <a:solidFill>
                  <a:schemeClr val="tx1"/>
                </a:solidFill>
                <a:effectLst/>
                <a:latin typeface="Arial" charset="0"/>
                <a:ea typeface="Arial" pitchFamily="1" charset="0"/>
                <a:cs typeface="Arial" charset="0"/>
              </a:rPr>
              <a:t> forum) 1999-2001</a:t>
            </a:r>
          </a:p>
          <a:p>
            <a:r>
              <a:rPr lang="nb-NO" sz="1200" kern="1200" dirty="0">
                <a:solidFill>
                  <a:schemeClr val="tx1"/>
                </a:solidFill>
                <a:effectLst/>
                <a:latin typeface="Arial" charset="0"/>
                <a:ea typeface="Arial" pitchFamily="1" charset="0"/>
                <a:cs typeface="Arial" charset="0"/>
              </a:rPr>
              <a:t>Sekretær og kasserer NORFO fra 2002-2006</a:t>
            </a:r>
          </a:p>
          <a:p>
            <a:r>
              <a:rPr lang="nb-NO" sz="1200" kern="1200" dirty="0">
                <a:solidFill>
                  <a:schemeClr val="tx1"/>
                </a:solidFill>
                <a:effectLst/>
                <a:latin typeface="Arial" charset="0"/>
                <a:ea typeface="Arial" pitchFamily="1" charset="0"/>
                <a:cs typeface="Arial" charset="0"/>
              </a:rPr>
              <a:t>Leder </a:t>
            </a:r>
            <a:r>
              <a:rPr lang="nb-NO" sz="1200" kern="1200" dirty="0" err="1">
                <a:solidFill>
                  <a:schemeClr val="tx1"/>
                </a:solidFill>
                <a:effectLst/>
                <a:latin typeface="Arial" charset="0"/>
                <a:ea typeface="Arial" pitchFamily="1" charset="0"/>
                <a:cs typeface="Arial" charset="0"/>
              </a:rPr>
              <a:t>NORFOs</a:t>
            </a:r>
            <a:r>
              <a:rPr lang="nb-NO" sz="1200" kern="1200" dirty="0">
                <a:solidFill>
                  <a:schemeClr val="tx1"/>
                </a:solidFill>
                <a:effectLst/>
                <a:latin typeface="Arial" charset="0"/>
                <a:ea typeface="Arial" pitchFamily="1" charset="0"/>
                <a:cs typeface="Arial" charset="0"/>
              </a:rPr>
              <a:t> Informasjonskomite 2006-2012</a:t>
            </a:r>
          </a:p>
          <a:p>
            <a:r>
              <a:rPr lang="nb-NO" sz="1200" kern="1200" dirty="0">
                <a:solidFill>
                  <a:schemeClr val="tx1"/>
                </a:solidFill>
                <a:effectLst/>
                <a:latin typeface="Arial" charset="0"/>
                <a:ea typeface="Arial" pitchFamily="1" charset="0"/>
                <a:cs typeface="Arial" charset="0"/>
              </a:rPr>
              <a:t>Distriktets medlem i nasjonal kommunikasjonskomite fra 2012 – fortsatt - med ansvar for norske brosjyrer og trykksaker</a:t>
            </a:r>
          </a:p>
          <a:p>
            <a:r>
              <a:rPr lang="nb-NO" sz="1200" kern="1200" dirty="0">
                <a:solidFill>
                  <a:schemeClr val="tx1"/>
                </a:solidFill>
                <a:effectLst/>
                <a:latin typeface="Arial" charset="0"/>
                <a:ea typeface="Arial" pitchFamily="1" charset="0"/>
                <a:cs typeface="Arial" charset="0"/>
              </a:rPr>
              <a:t>Deltatt på distriktskonferanser og/eller med opplæring i Norge i  distriktene 2250, 2270/2275/2280, 2290, 2300/2305 og 2310 i tillegg til årlig deltakelse i eget distrikt 2290</a:t>
            </a:r>
          </a:p>
          <a:p>
            <a:r>
              <a:rPr lang="nb-NO" sz="1200" kern="1200" dirty="0">
                <a:solidFill>
                  <a:schemeClr val="tx1"/>
                </a:solidFill>
                <a:effectLst/>
                <a:latin typeface="Arial" charset="0"/>
                <a:ea typeface="Arial" pitchFamily="1" charset="0"/>
                <a:cs typeface="Arial" charset="0"/>
              </a:rPr>
              <a:t> </a:t>
            </a:r>
          </a:p>
          <a:p>
            <a:r>
              <a:rPr lang="nb-NO" sz="1200" b="1" u="heavy" kern="1200" dirty="0">
                <a:solidFill>
                  <a:schemeClr val="tx1"/>
                </a:solidFill>
                <a:effectLst/>
                <a:latin typeface="Arial" charset="0"/>
                <a:ea typeface="Arial" pitchFamily="1" charset="0"/>
                <a:cs typeface="Arial" charset="0"/>
              </a:rPr>
              <a:t>Verv Internasjonalt</a:t>
            </a:r>
          </a:p>
          <a:p>
            <a:r>
              <a:rPr lang="en-US" sz="1200" kern="1200" dirty="0">
                <a:solidFill>
                  <a:schemeClr val="tx1"/>
                </a:solidFill>
                <a:effectLst/>
                <a:latin typeface="Arial" charset="0"/>
                <a:ea typeface="Arial" pitchFamily="1" charset="0"/>
                <a:cs typeface="Arial" charset="0"/>
              </a:rPr>
              <a:t>Assistance Rotary International Membership Zone Coordinator  (ARIMZC)2001-2003 (</a:t>
            </a:r>
            <a:r>
              <a:rPr lang="en-US" sz="1200" kern="1200" dirty="0" err="1">
                <a:solidFill>
                  <a:schemeClr val="tx1"/>
                </a:solidFill>
                <a:effectLst/>
                <a:latin typeface="Arial" charset="0"/>
                <a:ea typeface="Arial" pitchFamily="1" charset="0"/>
                <a:cs typeface="Arial" charset="0"/>
              </a:rPr>
              <a:t>sonekoordinator</a:t>
            </a:r>
            <a:r>
              <a:rPr lang="en-US" sz="1200" kern="1200" dirty="0">
                <a:solidFill>
                  <a:schemeClr val="tx1"/>
                </a:solidFill>
                <a:effectLst/>
                <a:latin typeface="Arial" charset="0"/>
                <a:ea typeface="Arial" pitchFamily="1" charset="0"/>
                <a:cs typeface="Arial" charset="0"/>
              </a:rPr>
              <a:t> for Norge – </a:t>
            </a:r>
            <a:r>
              <a:rPr lang="en-US" sz="1200" kern="1200" dirty="0" err="1">
                <a:solidFill>
                  <a:schemeClr val="tx1"/>
                </a:solidFill>
                <a:effectLst/>
                <a:latin typeface="Arial" charset="0"/>
                <a:ea typeface="Arial" pitchFamily="1" charset="0"/>
                <a:cs typeface="Arial" charset="0"/>
              </a:rPr>
              <a:t>medlemsutvikling</a:t>
            </a:r>
            <a:r>
              <a:rPr lang="en-US" sz="1200" kern="1200" dirty="0">
                <a:solidFill>
                  <a:schemeClr val="tx1"/>
                </a:solidFill>
                <a:effectLst/>
                <a:latin typeface="Arial" charset="0"/>
                <a:ea typeface="Arial" pitchFamily="1" charset="0"/>
                <a:cs typeface="Arial" charset="0"/>
              </a:rPr>
              <a:t>)</a:t>
            </a:r>
            <a:endParaRPr lang="nb-NO" sz="1200" kern="1200" dirty="0">
              <a:solidFill>
                <a:schemeClr val="tx1"/>
              </a:solidFill>
              <a:effectLst/>
              <a:latin typeface="Arial" charset="0"/>
              <a:ea typeface="Arial" pitchFamily="1" charset="0"/>
              <a:cs typeface="Arial" charset="0"/>
            </a:endParaRPr>
          </a:p>
          <a:p>
            <a:r>
              <a:rPr lang="en-US" sz="1200" kern="1200" dirty="0">
                <a:solidFill>
                  <a:schemeClr val="tx1"/>
                </a:solidFill>
                <a:effectLst/>
                <a:latin typeface="Arial" charset="0"/>
                <a:ea typeface="Arial" pitchFamily="1" charset="0"/>
                <a:cs typeface="Arial" charset="0"/>
              </a:rPr>
              <a:t>Regional </a:t>
            </a:r>
            <a:r>
              <a:rPr lang="en-US" sz="1200" kern="1200" dirty="0" err="1">
                <a:solidFill>
                  <a:schemeClr val="tx1"/>
                </a:solidFill>
                <a:effectLst/>
                <a:latin typeface="Arial" charset="0"/>
                <a:ea typeface="Arial" pitchFamily="1" charset="0"/>
                <a:cs typeface="Arial" charset="0"/>
              </a:rPr>
              <a:t>RotaryIntenational</a:t>
            </a:r>
            <a:r>
              <a:rPr lang="en-US" sz="1200" kern="1200" dirty="0">
                <a:solidFill>
                  <a:schemeClr val="tx1"/>
                </a:solidFill>
                <a:effectLst/>
                <a:latin typeface="Arial" charset="0"/>
                <a:ea typeface="Arial" pitchFamily="1" charset="0"/>
                <a:cs typeface="Arial" charset="0"/>
              </a:rPr>
              <a:t> Membership Coordinator  (RRIMC)2003-2005 (</a:t>
            </a:r>
            <a:r>
              <a:rPr lang="en-US" sz="1200" kern="1200" dirty="0" err="1">
                <a:solidFill>
                  <a:schemeClr val="tx1"/>
                </a:solidFill>
                <a:effectLst/>
                <a:latin typeface="Arial" charset="0"/>
                <a:ea typeface="Arial" pitchFamily="1" charset="0"/>
                <a:cs typeface="Arial" charset="0"/>
              </a:rPr>
              <a:t>sonekoordinator</a:t>
            </a:r>
            <a:r>
              <a:rPr lang="en-US" sz="1200" kern="1200" dirty="0">
                <a:solidFill>
                  <a:schemeClr val="tx1"/>
                </a:solidFill>
                <a:effectLst/>
                <a:latin typeface="Arial" charset="0"/>
                <a:ea typeface="Arial" pitchFamily="1" charset="0"/>
                <a:cs typeface="Arial" charset="0"/>
              </a:rPr>
              <a:t> for sone 16 - </a:t>
            </a:r>
            <a:r>
              <a:rPr lang="en-US" sz="1200" kern="1200" dirty="0" err="1">
                <a:solidFill>
                  <a:schemeClr val="tx1"/>
                </a:solidFill>
                <a:effectLst/>
                <a:latin typeface="Arial" charset="0"/>
                <a:ea typeface="Arial" pitchFamily="1" charset="0"/>
                <a:cs typeface="Arial" charset="0"/>
              </a:rPr>
              <a:t>medlemsskap</a:t>
            </a:r>
            <a:r>
              <a:rPr lang="en-US" sz="1200" kern="1200" dirty="0">
                <a:solidFill>
                  <a:schemeClr val="tx1"/>
                </a:solidFill>
                <a:effectLst/>
                <a:latin typeface="Arial" charset="0"/>
                <a:ea typeface="Arial" pitchFamily="1" charset="0"/>
                <a:cs typeface="Arial" charset="0"/>
              </a:rPr>
              <a:t>)</a:t>
            </a:r>
            <a:endParaRPr lang="nb-NO" sz="1200" kern="1200" dirty="0">
              <a:solidFill>
                <a:schemeClr val="tx1"/>
              </a:solidFill>
              <a:effectLst/>
              <a:latin typeface="Arial" charset="0"/>
              <a:ea typeface="Arial" pitchFamily="1" charset="0"/>
              <a:cs typeface="Arial" charset="0"/>
            </a:endParaRPr>
          </a:p>
          <a:p>
            <a:r>
              <a:rPr lang="en-US" sz="1200" kern="1200" dirty="0">
                <a:solidFill>
                  <a:schemeClr val="tx1"/>
                </a:solidFill>
                <a:effectLst/>
                <a:latin typeface="Arial" charset="0"/>
                <a:ea typeface="Arial" pitchFamily="1" charset="0"/>
                <a:cs typeface="Arial" charset="0"/>
              </a:rPr>
              <a:t>Regional Rotary Foundation Chair (RRFC)  2008-2011 ( </a:t>
            </a:r>
            <a:r>
              <a:rPr lang="en-US" sz="1200" kern="1200" dirty="0" err="1">
                <a:solidFill>
                  <a:schemeClr val="tx1"/>
                </a:solidFill>
                <a:effectLst/>
                <a:latin typeface="Arial" charset="0"/>
                <a:ea typeface="Arial" pitchFamily="1" charset="0"/>
                <a:cs typeface="Arial" charset="0"/>
              </a:rPr>
              <a:t>sonekoordinator</a:t>
            </a:r>
            <a:r>
              <a:rPr lang="en-US" sz="1200" kern="1200" dirty="0">
                <a:solidFill>
                  <a:schemeClr val="tx1"/>
                </a:solidFill>
                <a:effectLst/>
                <a:latin typeface="Arial" charset="0"/>
                <a:ea typeface="Arial" pitchFamily="1" charset="0"/>
                <a:cs typeface="Arial" charset="0"/>
              </a:rPr>
              <a:t> TRF </a:t>
            </a:r>
            <a:r>
              <a:rPr lang="en-US" sz="1200" kern="1200" dirty="0" err="1">
                <a:solidFill>
                  <a:schemeClr val="tx1"/>
                </a:solidFill>
                <a:effectLst/>
                <a:latin typeface="Arial" charset="0"/>
                <a:ea typeface="Arial" pitchFamily="1" charset="0"/>
                <a:cs typeface="Arial" charset="0"/>
              </a:rPr>
              <a:t>i</a:t>
            </a:r>
            <a:r>
              <a:rPr lang="en-US" sz="1200" kern="1200" dirty="0">
                <a:solidFill>
                  <a:schemeClr val="tx1"/>
                </a:solidFill>
                <a:effectLst/>
                <a:latin typeface="Arial" charset="0"/>
                <a:ea typeface="Arial" pitchFamily="1" charset="0"/>
                <a:cs typeface="Arial" charset="0"/>
              </a:rPr>
              <a:t> sone 16)</a:t>
            </a:r>
            <a:endParaRPr lang="nb-NO" sz="1200" kern="1200" dirty="0">
              <a:solidFill>
                <a:schemeClr val="tx1"/>
              </a:solidFill>
              <a:effectLst/>
              <a:latin typeface="Arial" charset="0"/>
              <a:ea typeface="Arial" pitchFamily="1" charset="0"/>
              <a:cs typeface="Arial" charset="0"/>
            </a:endParaRPr>
          </a:p>
          <a:p>
            <a:r>
              <a:rPr lang="en-GB" sz="1200" kern="1200" dirty="0">
                <a:solidFill>
                  <a:schemeClr val="tx1"/>
                </a:solidFill>
                <a:effectLst/>
                <a:latin typeface="Arial" charset="0"/>
                <a:ea typeface="Arial" pitchFamily="1" charset="0"/>
                <a:cs typeface="Arial" charset="0"/>
              </a:rPr>
              <a:t>ITHF – (</a:t>
            </a:r>
            <a:r>
              <a:rPr lang="en-GB" sz="1200" kern="1200" dirty="0" err="1">
                <a:solidFill>
                  <a:schemeClr val="tx1"/>
                </a:solidFill>
                <a:effectLst/>
                <a:latin typeface="Arial" charset="0"/>
                <a:ea typeface="Arial" pitchFamily="1" charset="0"/>
                <a:cs typeface="Arial" charset="0"/>
              </a:rPr>
              <a:t>Interntional</a:t>
            </a:r>
            <a:r>
              <a:rPr lang="en-GB" sz="1200" kern="1200" dirty="0">
                <a:solidFill>
                  <a:schemeClr val="tx1"/>
                </a:solidFill>
                <a:effectLst/>
                <a:latin typeface="Arial" charset="0"/>
                <a:ea typeface="Arial" pitchFamily="1" charset="0"/>
                <a:cs typeface="Arial" charset="0"/>
              </a:rPr>
              <a:t> Hosting and Travel Fellowship) Vice president northern Europe </a:t>
            </a:r>
            <a:endParaRPr lang="nb-NO" sz="1200" kern="1200" dirty="0">
              <a:solidFill>
                <a:schemeClr val="tx1"/>
              </a:solidFill>
              <a:effectLst/>
              <a:latin typeface="Arial" charset="0"/>
              <a:ea typeface="Arial" pitchFamily="1" charset="0"/>
              <a:cs typeface="Arial" charset="0"/>
            </a:endParaRPr>
          </a:p>
          <a:p>
            <a:r>
              <a:rPr lang="en-GB" sz="1200" kern="1200" dirty="0">
                <a:solidFill>
                  <a:schemeClr val="tx1"/>
                </a:solidFill>
                <a:effectLst/>
                <a:latin typeface="Arial" charset="0"/>
                <a:ea typeface="Arial" pitchFamily="1" charset="0"/>
                <a:cs typeface="Arial" charset="0"/>
              </a:rPr>
              <a:t> </a:t>
            </a:r>
            <a:endParaRPr lang="nb-NO" sz="1200" kern="1200" dirty="0">
              <a:solidFill>
                <a:schemeClr val="tx1"/>
              </a:solidFill>
              <a:effectLst/>
              <a:latin typeface="Arial" charset="0"/>
              <a:ea typeface="Arial" pitchFamily="1" charset="0"/>
              <a:cs typeface="Arial" charset="0"/>
            </a:endParaRPr>
          </a:p>
          <a:p>
            <a:r>
              <a:rPr lang="nb-NO" sz="1200" kern="1200" dirty="0">
                <a:solidFill>
                  <a:schemeClr val="tx1"/>
                </a:solidFill>
                <a:effectLst/>
                <a:latin typeface="Arial" charset="0"/>
                <a:ea typeface="Arial" pitchFamily="1" charset="0"/>
                <a:cs typeface="Arial" charset="0"/>
              </a:rPr>
              <a:t>RI-presidentens rep på distriktskonferanse i Tyskland i 2004</a:t>
            </a:r>
          </a:p>
          <a:p>
            <a:r>
              <a:rPr lang="nb-NO" sz="1200" kern="1200" dirty="0">
                <a:solidFill>
                  <a:schemeClr val="tx1"/>
                </a:solidFill>
                <a:effectLst/>
                <a:latin typeface="Arial" charset="0"/>
                <a:ea typeface="Arial" pitchFamily="1" charset="0"/>
                <a:cs typeface="Arial" charset="0"/>
              </a:rPr>
              <a:t>RI-presidentens rep på distriktskonferanse i Finland 2008</a:t>
            </a:r>
          </a:p>
          <a:p>
            <a:r>
              <a:rPr lang="nb-NO" sz="1200" kern="1200" dirty="0">
                <a:solidFill>
                  <a:schemeClr val="tx1"/>
                </a:solidFill>
                <a:effectLst/>
                <a:latin typeface="Arial" charset="0"/>
                <a:ea typeface="Arial" pitchFamily="1" charset="0"/>
                <a:cs typeface="Arial" charset="0"/>
              </a:rPr>
              <a:t>RI-presidentens rep på distriktskonferanse i Litauen 2018</a:t>
            </a:r>
          </a:p>
          <a:p>
            <a:r>
              <a:rPr lang="nb-NO" sz="1200" kern="1200" dirty="0">
                <a:solidFill>
                  <a:schemeClr val="tx1"/>
                </a:solidFill>
                <a:effectLst/>
                <a:latin typeface="Arial" charset="0"/>
                <a:ea typeface="Arial" pitchFamily="1" charset="0"/>
                <a:cs typeface="Arial" charset="0"/>
              </a:rPr>
              <a:t>RI-rep Slovenia i mai 2020 – ble kansellert</a:t>
            </a:r>
          </a:p>
          <a:p>
            <a:r>
              <a:rPr lang="nb-NO" sz="1200" kern="1200" dirty="0">
                <a:solidFill>
                  <a:schemeClr val="tx1"/>
                </a:solidFill>
                <a:effectLst/>
                <a:latin typeface="Arial" charset="0"/>
                <a:ea typeface="Arial" pitchFamily="1" charset="0"/>
                <a:cs typeface="Arial" charset="0"/>
              </a:rPr>
              <a:t> </a:t>
            </a:r>
          </a:p>
          <a:p>
            <a:r>
              <a:rPr lang="nb-NO" sz="1200" kern="1200" dirty="0" err="1">
                <a:solidFill>
                  <a:schemeClr val="tx1"/>
                </a:solidFill>
                <a:effectLst/>
                <a:latin typeface="Arial" charset="0"/>
                <a:ea typeface="Arial" pitchFamily="1" charset="0"/>
                <a:cs typeface="Arial" charset="0"/>
              </a:rPr>
              <a:t>Medl</a:t>
            </a:r>
            <a:r>
              <a:rPr lang="nb-NO" sz="1200" kern="1200" dirty="0">
                <a:solidFill>
                  <a:schemeClr val="tx1"/>
                </a:solidFill>
                <a:effectLst/>
                <a:latin typeface="Arial" charset="0"/>
                <a:ea typeface="Arial" pitchFamily="1" charset="0"/>
                <a:cs typeface="Arial" charset="0"/>
              </a:rPr>
              <a:t> av </a:t>
            </a:r>
            <a:r>
              <a:rPr lang="nb-NO" sz="1200" kern="1200" dirty="0" err="1">
                <a:solidFill>
                  <a:schemeClr val="tx1"/>
                </a:solidFill>
                <a:effectLst/>
                <a:latin typeface="Arial" charset="0"/>
                <a:ea typeface="Arial" pitchFamily="1" charset="0"/>
                <a:cs typeface="Arial" charset="0"/>
              </a:rPr>
              <a:t>undervisningsteam</a:t>
            </a:r>
            <a:r>
              <a:rPr lang="nb-NO" sz="1200" kern="1200" dirty="0">
                <a:solidFill>
                  <a:schemeClr val="tx1"/>
                </a:solidFill>
                <a:effectLst/>
                <a:latin typeface="Arial" charset="0"/>
                <a:ea typeface="Arial" pitchFamily="1" charset="0"/>
                <a:cs typeface="Arial" charset="0"/>
              </a:rPr>
              <a:t> på GETS i Lugano</a:t>
            </a:r>
          </a:p>
          <a:p>
            <a:r>
              <a:rPr lang="nb-NO" sz="1200" kern="1200" dirty="0" err="1">
                <a:solidFill>
                  <a:schemeClr val="tx1"/>
                </a:solidFill>
                <a:effectLst/>
                <a:latin typeface="Arial" charset="0"/>
                <a:ea typeface="Arial" pitchFamily="1" charset="0"/>
                <a:cs typeface="Arial" charset="0"/>
              </a:rPr>
              <a:t>Medl</a:t>
            </a:r>
            <a:r>
              <a:rPr lang="nb-NO" sz="1200" kern="1200" dirty="0">
                <a:solidFill>
                  <a:schemeClr val="tx1"/>
                </a:solidFill>
                <a:effectLst/>
                <a:latin typeface="Arial" charset="0"/>
                <a:ea typeface="Arial" pitchFamily="1" charset="0"/>
                <a:cs typeface="Arial" charset="0"/>
              </a:rPr>
              <a:t> av </a:t>
            </a:r>
            <a:r>
              <a:rPr lang="nb-NO" sz="1200" kern="1200" dirty="0" err="1">
                <a:solidFill>
                  <a:schemeClr val="tx1"/>
                </a:solidFill>
                <a:effectLst/>
                <a:latin typeface="Arial" charset="0"/>
                <a:ea typeface="Arial" pitchFamily="1" charset="0"/>
                <a:cs typeface="Arial" charset="0"/>
              </a:rPr>
              <a:t>undevisningsteam</a:t>
            </a:r>
            <a:r>
              <a:rPr lang="nb-NO" sz="1200" kern="1200" dirty="0">
                <a:solidFill>
                  <a:schemeClr val="tx1"/>
                </a:solidFill>
                <a:effectLst/>
                <a:latin typeface="Arial" charset="0"/>
                <a:ea typeface="Arial" pitchFamily="1" charset="0"/>
                <a:cs typeface="Arial" charset="0"/>
              </a:rPr>
              <a:t>  opplæring av RRIMC Chicago</a:t>
            </a:r>
          </a:p>
          <a:p>
            <a:r>
              <a:rPr lang="nb-NO" sz="1200" kern="1200" dirty="0">
                <a:solidFill>
                  <a:schemeClr val="tx1"/>
                </a:solidFill>
                <a:effectLst/>
                <a:latin typeface="Arial" charset="0"/>
                <a:ea typeface="Arial" pitchFamily="1" charset="0"/>
                <a:cs typeface="Arial" charset="0"/>
              </a:rPr>
              <a:t>Ansvar for </a:t>
            </a:r>
            <a:r>
              <a:rPr lang="nb-NO" sz="1200" kern="1200" dirty="0" err="1">
                <a:solidFill>
                  <a:schemeClr val="tx1"/>
                </a:solidFill>
                <a:effectLst/>
                <a:latin typeface="Arial" charset="0"/>
                <a:ea typeface="Arial" pitchFamily="1" charset="0"/>
                <a:cs typeface="Arial" charset="0"/>
              </a:rPr>
              <a:t>Membership</a:t>
            </a:r>
            <a:r>
              <a:rPr lang="nb-NO" sz="1200" kern="1200" dirty="0">
                <a:solidFill>
                  <a:schemeClr val="tx1"/>
                </a:solidFill>
                <a:effectLst/>
                <a:latin typeface="Arial" charset="0"/>
                <a:ea typeface="Arial" pitchFamily="1" charset="0"/>
                <a:cs typeface="Arial" charset="0"/>
              </a:rPr>
              <a:t> seminar under GETS Stockholm 2005</a:t>
            </a:r>
          </a:p>
          <a:p>
            <a:r>
              <a:rPr lang="nb-NO" sz="1200" kern="1200" dirty="0">
                <a:solidFill>
                  <a:schemeClr val="tx1"/>
                </a:solidFill>
                <a:effectLst/>
                <a:latin typeface="Arial" charset="0"/>
                <a:ea typeface="Arial" pitchFamily="1" charset="0"/>
                <a:cs typeface="Arial" charset="0"/>
              </a:rPr>
              <a:t>Innlegg på </a:t>
            </a:r>
            <a:r>
              <a:rPr lang="nb-NO" sz="1200" kern="1200" dirty="0" err="1">
                <a:solidFill>
                  <a:schemeClr val="tx1"/>
                </a:solidFill>
                <a:effectLst/>
                <a:latin typeface="Arial" charset="0"/>
                <a:ea typeface="Arial" pitchFamily="1" charset="0"/>
                <a:cs typeface="Arial" charset="0"/>
              </a:rPr>
              <a:t>Institute</a:t>
            </a:r>
            <a:r>
              <a:rPr lang="nb-NO" sz="1200" kern="1200" dirty="0">
                <a:solidFill>
                  <a:schemeClr val="tx1"/>
                </a:solidFill>
                <a:effectLst/>
                <a:latin typeface="Arial" charset="0"/>
                <a:ea typeface="Arial" pitchFamily="1" charset="0"/>
                <a:cs typeface="Arial" charset="0"/>
              </a:rPr>
              <a:t> Stockholm-Helsingfors 2005</a:t>
            </a:r>
          </a:p>
          <a:p>
            <a:r>
              <a:rPr lang="nb-NO" sz="1200" kern="1200" dirty="0">
                <a:solidFill>
                  <a:schemeClr val="tx1"/>
                </a:solidFill>
                <a:effectLst/>
                <a:latin typeface="Arial" charset="0"/>
                <a:ea typeface="Arial" pitchFamily="1" charset="0"/>
                <a:cs typeface="Arial" charset="0"/>
              </a:rPr>
              <a:t>Medlem </a:t>
            </a:r>
            <a:r>
              <a:rPr lang="nb-NO" sz="1200" kern="1200" dirty="0" err="1">
                <a:solidFill>
                  <a:schemeClr val="tx1"/>
                </a:solidFill>
                <a:effectLst/>
                <a:latin typeface="Arial" charset="0"/>
                <a:ea typeface="Arial" pitchFamily="1" charset="0"/>
                <a:cs typeface="Arial" charset="0"/>
              </a:rPr>
              <a:t>executive</a:t>
            </a:r>
            <a:r>
              <a:rPr lang="nb-NO" sz="1200" kern="1200" dirty="0">
                <a:solidFill>
                  <a:schemeClr val="tx1"/>
                </a:solidFill>
                <a:effectLst/>
                <a:latin typeface="Arial" charset="0"/>
                <a:ea typeface="Arial" pitchFamily="1" charset="0"/>
                <a:cs typeface="Arial" charset="0"/>
              </a:rPr>
              <a:t> </a:t>
            </a:r>
            <a:r>
              <a:rPr lang="nb-NO" sz="1200" kern="1200" dirty="0" err="1">
                <a:solidFill>
                  <a:schemeClr val="tx1"/>
                </a:solidFill>
                <a:effectLst/>
                <a:latin typeface="Arial" charset="0"/>
                <a:ea typeface="Arial" pitchFamily="1" charset="0"/>
                <a:cs typeface="Arial" charset="0"/>
              </a:rPr>
              <a:t>committee</a:t>
            </a:r>
            <a:r>
              <a:rPr lang="nb-NO" sz="1200" kern="1200" dirty="0">
                <a:solidFill>
                  <a:schemeClr val="tx1"/>
                </a:solidFill>
                <a:effectLst/>
                <a:latin typeface="Arial" charset="0"/>
                <a:ea typeface="Arial" pitchFamily="1" charset="0"/>
                <a:cs typeface="Arial" charset="0"/>
              </a:rPr>
              <a:t> under Zone </a:t>
            </a:r>
            <a:r>
              <a:rPr lang="nb-NO" sz="1200" kern="1200" dirty="0" err="1">
                <a:solidFill>
                  <a:schemeClr val="tx1"/>
                </a:solidFill>
                <a:effectLst/>
                <a:latin typeface="Arial" charset="0"/>
                <a:ea typeface="Arial" pitchFamily="1" charset="0"/>
                <a:cs typeface="Arial" charset="0"/>
              </a:rPr>
              <a:t>Institute</a:t>
            </a:r>
            <a:r>
              <a:rPr lang="nb-NO" sz="1200" kern="1200" dirty="0">
                <a:solidFill>
                  <a:schemeClr val="tx1"/>
                </a:solidFill>
                <a:effectLst/>
                <a:latin typeface="Arial" charset="0"/>
                <a:ea typeface="Arial" pitchFamily="1" charset="0"/>
                <a:cs typeface="Arial" charset="0"/>
              </a:rPr>
              <a:t> på Lillestrøm 2007</a:t>
            </a:r>
          </a:p>
          <a:p>
            <a:r>
              <a:rPr lang="nb-NO" sz="1200" kern="1200" dirty="0">
                <a:solidFill>
                  <a:schemeClr val="tx1"/>
                </a:solidFill>
                <a:effectLst/>
                <a:latin typeface="Arial" charset="0"/>
                <a:ea typeface="Arial" pitchFamily="1" charset="0"/>
                <a:cs typeface="Arial" charset="0"/>
              </a:rPr>
              <a:t>Ansvarlig (med RRFC z 15) TRF seminar + TRF GETS Tampere Finland 2008, </a:t>
            </a:r>
            <a:r>
              <a:rPr lang="nb-NO" sz="1200" kern="1200" dirty="0" err="1">
                <a:solidFill>
                  <a:schemeClr val="tx1"/>
                </a:solidFill>
                <a:effectLst/>
                <a:latin typeface="Arial" charset="0"/>
                <a:ea typeface="Arial" pitchFamily="1" charset="0"/>
                <a:cs typeface="Arial" charset="0"/>
              </a:rPr>
              <a:t>Warsawa</a:t>
            </a:r>
            <a:r>
              <a:rPr lang="nb-NO" sz="1200" kern="1200" dirty="0">
                <a:solidFill>
                  <a:schemeClr val="tx1"/>
                </a:solidFill>
                <a:effectLst/>
                <a:latin typeface="Arial" charset="0"/>
                <a:ea typeface="Arial" pitchFamily="1" charset="0"/>
                <a:cs typeface="Arial" charset="0"/>
              </a:rPr>
              <a:t> 2009 og Aalborg 2010, ansvarlig </a:t>
            </a:r>
            <a:r>
              <a:rPr lang="nb-NO" sz="1200" kern="1200" dirty="0" err="1">
                <a:solidFill>
                  <a:schemeClr val="tx1"/>
                </a:solidFill>
                <a:effectLst/>
                <a:latin typeface="Arial" charset="0"/>
                <a:ea typeface="Arial" pitchFamily="1" charset="0"/>
                <a:cs typeface="Arial" charset="0"/>
              </a:rPr>
              <a:t>CoL</a:t>
            </a:r>
            <a:r>
              <a:rPr lang="nb-NO" sz="1200" kern="1200" dirty="0">
                <a:solidFill>
                  <a:schemeClr val="tx1"/>
                </a:solidFill>
                <a:effectLst/>
                <a:latin typeface="Arial" charset="0"/>
                <a:ea typeface="Arial" pitchFamily="1" charset="0"/>
                <a:cs typeface="Arial" charset="0"/>
              </a:rPr>
              <a:t> seminar Vilnius 2018.</a:t>
            </a:r>
          </a:p>
          <a:p>
            <a:r>
              <a:rPr lang="nb-NO" sz="1200" kern="1200" dirty="0">
                <a:solidFill>
                  <a:schemeClr val="tx1"/>
                </a:solidFill>
                <a:effectLst/>
                <a:latin typeface="Arial" charset="0"/>
                <a:ea typeface="Arial" pitchFamily="1" charset="0"/>
                <a:cs typeface="Arial" charset="0"/>
              </a:rPr>
              <a:t> </a:t>
            </a:r>
          </a:p>
          <a:p>
            <a:r>
              <a:rPr lang="nb-NO" sz="1200" b="1" u="heavy" kern="1200" dirty="0">
                <a:solidFill>
                  <a:schemeClr val="tx1"/>
                </a:solidFill>
                <a:effectLst/>
                <a:latin typeface="Arial" charset="0"/>
                <a:ea typeface="Arial" pitchFamily="1" charset="0"/>
                <a:cs typeface="Arial" charset="0"/>
              </a:rPr>
              <a:t>Internasjonale møter</a:t>
            </a:r>
          </a:p>
          <a:p>
            <a:r>
              <a:rPr lang="nb-NO" sz="1200" kern="1200" dirty="0">
                <a:solidFill>
                  <a:schemeClr val="tx1"/>
                </a:solidFill>
                <a:effectLst/>
                <a:latin typeface="Arial" charset="0"/>
                <a:ea typeface="Arial" pitchFamily="1" charset="0"/>
                <a:cs typeface="Arial" charset="0"/>
              </a:rPr>
              <a:t>Opplæring i Chicago (6 ganger) og San Diego (2 ganger)</a:t>
            </a:r>
          </a:p>
          <a:p>
            <a:r>
              <a:rPr lang="nb-NO" sz="1200" kern="1200" dirty="0">
                <a:solidFill>
                  <a:schemeClr val="tx1"/>
                </a:solidFill>
                <a:effectLst/>
                <a:latin typeface="Arial" charset="0"/>
                <a:ea typeface="Arial" pitchFamily="1" charset="0"/>
                <a:cs typeface="Arial" charset="0"/>
              </a:rPr>
              <a:t>Deltatt på distriktskonferanser i Polen, Litauen, Finland, Tyskland og Island </a:t>
            </a:r>
          </a:p>
          <a:p>
            <a:r>
              <a:rPr lang="nb-NO" sz="1200" kern="1200" dirty="0">
                <a:solidFill>
                  <a:schemeClr val="tx1"/>
                </a:solidFill>
                <a:effectLst/>
                <a:latin typeface="Arial" charset="0"/>
                <a:ea typeface="Arial" pitchFamily="1" charset="0"/>
                <a:cs typeface="Arial" charset="0"/>
              </a:rPr>
              <a:t>Sonemøter (flere ganger som kursansvarlig, ellers som deltaker) i  Brighton , Luzern, Lugano, Stockholm,  Jönköping, Lillestrøm, Tampere, </a:t>
            </a:r>
            <a:r>
              <a:rPr lang="nb-NO" sz="1200" kern="1200" dirty="0" err="1">
                <a:solidFill>
                  <a:schemeClr val="tx1"/>
                </a:solidFill>
                <a:effectLst/>
                <a:latin typeface="Arial" charset="0"/>
                <a:ea typeface="Arial" pitchFamily="1" charset="0"/>
                <a:cs typeface="Arial" charset="0"/>
              </a:rPr>
              <a:t>Warsawa</a:t>
            </a:r>
            <a:r>
              <a:rPr lang="nb-NO" sz="1200" kern="1200" dirty="0">
                <a:solidFill>
                  <a:schemeClr val="tx1"/>
                </a:solidFill>
                <a:effectLst/>
                <a:latin typeface="Arial" charset="0"/>
                <a:ea typeface="Arial" pitchFamily="1" charset="0"/>
                <a:cs typeface="Arial" charset="0"/>
              </a:rPr>
              <a:t>,  Aalborg, Sundsvall og Birmingham (2 ganger), Riga og Vilnius</a:t>
            </a:r>
          </a:p>
          <a:p>
            <a:r>
              <a:rPr lang="en-GB" sz="1200" kern="1200" dirty="0">
                <a:solidFill>
                  <a:schemeClr val="tx1"/>
                </a:solidFill>
                <a:effectLst/>
                <a:latin typeface="Arial" charset="0"/>
                <a:ea typeface="Arial" pitchFamily="1" charset="0"/>
                <a:cs typeface="Arial" charset="0"/>
              </a:rPr>
              <a:t>Convention </a:t>
            </a:r>
            <a:r>
              <a:rPr lang="en-GB" sz="1200" kern="1200" dirty="0" err="1">
                <a:solidFill>
                  <a:schemeClr val="tx1"/>
                </a:solidFill>
                <a:effectLst/>
                <a:latin typeface="Arial" charset="0"/>
                <a:ea typeface="Arial" pitchFamily="1" charset="0"/>
                <a:cs typeface="Arial" charset="0"/>
              </a:rPr>
              <a:t>i</a:t>
            </a:r>
            <a:r>
              <a:rPr lang="en-GB" sz="1200" kern="1200" dirty="0">
                <a:solidFill>
                  <a:schemeClr val="tx1"/>
                </a:solidFill>
                <a:effectLst/>
                <a:latin typeface="Arial" charset="0"/>
                <a:ea typeface="Arial" pitchFamily="1" charset="0"/>
                <a:cs typeface="Arial" charset="0"/>
              </a:rPr>
              <a:t> Buenos Aires,  </a:t>
            </a:r>
            <a:r>
              <a:rPr lang="en-GB" sz="1200" kern="1200" dirty="0" err="1">
                <a:solidFill>
                  <a:schemeClr val="tx1"/>
                </a:solidFill>
                <a:effectLst/>
                <a:latin typeface="Arial" charset="0"/>
                <a:ea typeface="Arial" pitchFamily="1" charset="0"/>
                <a:cs typeface="Arial" charset="0"/>
              </a:rPr>
              <a:t>København</a:t>
            </a:r>
            <a:r>
              <a:rPr lang="en-GB" sz="1200" kern="1200" dirty="0">
                <a:solidFill>
                  <a:schemeClr val="tx1"/>
                </a:solidFill>
                <a:effectLst/>
                <a:latin typeface="Arial" charset="0"/>
                <a:ea typeface="Arial" pitchFamily="1" charset="0"/>
                <a:cs typeface="Arial" charset="0"/>
              </a:rPr>
              <a:t>, Birmingham,  New Orleans, </a:t>
            </a:r>
            <a:r>
              <a:rPr lang="en-GB" sz="1200" kern="1200" dirty="0" err="1">
                <a:solidFill>
                  <a:schemeClr val="tx1"/>
                </a:solidFill>
                <a:effectLst/>
                <a:latin typeface="Arial" charset="0"/>
                <a:ea typeface="Arial" pitchFamily="1" charset="0"/>
                <a:cs typeface="Arial" charset="0"/>
              </a:rPr>
              <a:t>Lisboa</a:t>
            </a:r>
            <a:r>
              <a:rPr lang="en-GB" sz="1200" kern="1200" dirty="0">
                <a:solidFill>
                  <a:schemeClr val="tx1"/>
                </a:solidFill>
                <a:effectLst/>
                <a:latin typeface="Arial" charset="0"/>
                <a:ea typeface="Arial" pitchFamily="1" charset="0"/>
                <a:cs typeface="Arial" charset="0"/>
              </a:rPr>
              <a:t> </a:t>
            </a:r>
            <a:r>
              <a:rPr lang="en-GB" sz="1200" kern="1200" dirty="0" err="1">
                <a:solidFill>
                  <a:schemeClr val="tx1"/>
                </a:solidFill>
                <a:effectLst/>
                <a:latin typeface="Arial" charset="0"/>
                <a:ea typeface="Arial" pitchFamily="1" charset="0"/>
                <a:cs typeface="Arial" charset="0"/>
              </a:rPr>
              <a:t>og</a:t>
            </a:r>
            <a:r>
              <a:rPr lang="en-GB" sz="1200" kern="1200" dirty="0">
                <a:solidFill>
                  <a:schemeClr val="tx1"/>
                </a:solidFill>
                <a:effectLst/>
                <a:latin typeface="Arial" charset="0"/>
                <a:ea typeface="Arial" pitchFamily="1" charset="0"/>
                <a:cs typeface="Arial" charset="0"/>
              </a:rPr>
              <a:t> Hamburg</a:t>
            </a:r>
            <a:endParaRPr lang="nb-NO" sz="1200" kern="1200" dirty="0">
              <a:solidFill>
                <a:schemeClr val="tx1"/>
              </a:solidFill>
              <a:effectLst/>
              <a:latin typeface="Arial" charset="0"/>
              <a:ea typeface="Arial" pitchFamily="1" charset="0"/>
              <a:cs typeface="Arial" charset="0"/>
            </a:endParaRPr>
          </a:p>
          <a:p>
            <a:r>
              <a:rPr lang="nb-NO" sz="1200" kern="1200" dirty="0">
                <a:solidFill>
                  <a:schemeClr val="tx1"/>
                </a:solidFill>
                <a:effectLst/>
                <a:latin typeface="Arial" charset="0"/>
                <a:ea typeface="Arial" pitchFamily="1" charset="0"/>
                <a:cs typeface="Arial" charset="0"/>
              </a:rPr>
              <a:t>Har deltatt på klubbmøter I Tyskland, Island, England, Nederland, USA, Polen, Litauen, Ukraina, Sverige og Tsjekkia.</a:t>
            </a:r>
          </a:p>
          <a:p>
            <a:r>
              <a:rPr lang="nb-NO" sz="1200" kern="1200" dirty="0">
                <a:solidFill>
                  <a:schemeClr val="tx1"/>
                </a:solidFill>
                <a:effectLst/>
                <a:latin typeface="Arial" charset="0"/>
                <a:ea typeface="Arial" pitchFamily="1" charset="0"/>
                <a:cs typeface="Arial" charset="0"/>
              </a:rPr>
              <a:t> </a:t>
            </a:r>
          </a:p>
          <a:p>
            <a:r>
              <a:rPr lang="nb-NO" sz="1200" b="1" u="sng" kern="1200" dirty="0">
                <a:solidFill>
                  <a:schemeClr val="tx1"/>
                </a:solidFill>
                <a:effectLst/>
                <a:latin typeface="Arial" charset="0"/>
                <a:ea typeface="Arial" pitchFamily="1" charset="0"/>
                <a:cs typeface="Arial" charset="0"/>
              </a:rPr>
              <a:t>Utmerkelser</a:t>
            </a:r>
            <a:endParaRPr lang="nb-NO" sz="1200" kern="1200" dirty="0">
              <a:solidFill>
                <a:schemeClr val="tx1"/>
              </a:solidFill>
              <a:effectLst/>
              <a:latin typeface="Arial" charset="0"/>
              <a:ea typeface="Arial" pitchFamily="1" charset="0"/>
              <a:cs typeface="Arial" charset="0"/>
            </a:endParaRPr>
          </a:p>
          <a:p>
            <a:r>
              <a:rPr lang="en-GB" sz="1200" b="1" kern="1200" dirty="0">
                <a:solidFill>
                  <a:schemeClr val="tx1"/>
                </a:solidFill>
                <a:effectLst/>
                <a:latin typeface="Arial" charset="0"/>
                <a:ea typeface="Arial" pitchFamily="1" charset="0"/>
                <a:cs typeface="Arial" charset="0"/>
              </a:rPr>
              <a:t>TRF district service award</a:t>
            </a:r>
            <a:r>
              <a:rPr lang="en-GB" sz="1200" kern="1200" dirty="0">
                <a:solidFill>
                  <a:schemeClr val="tx1"/>
                </a:solidFill>
                <a:effectLst/>
                <a:latin typeface="Arial" charset="0"/>
                <a:ea typeface="Arial" pitchFamily="1" charset="0"/>
                <a:cs typeface="Arial" charset="0"/>
              </a:rPr>
              <a:t> </a:t>
            </a:r>
            <a:r>
              <a:rPr lang="en-GB" sz="1200" kern="1200" dirty="0" err="1">
                <a:solidFill>
                  <a:schemeClr val="tx1"/>
                </a:solidFill>
                <a:effectLst/>
                <a:latin typeface="Arial" charset="0"/>
                <a:ea typeface="Arial" pitchFamily="1" charset="0"/>
                <a:cs typeface="Arial" charset="0"/>
              </a:rPr>
              <a:t>i</a:t>
            </a:r>
            <a:r>
              <a:rPr lang="en-GB" sz="1200" kern="1200" dirty="0">
                <a:solidFill>
                  <a:schemeClr val="tx1"/>
                </a:solidFill>
                <a:effectLst/>
                <a:latin typeface="Arial" charset="0"/>
                <a:ea typeface="Arial" pitchFamily="1" charset="0"/>
                <a:cs typeface="Arial" charset="0"/>
              </a:rPr>
              <a:t> 2003</a:t>
            </a:r>
            <a:endParaRPr lang="nb-NO" sz="1200" kern="1200" dirty="0">
              <a:solidFill>
                <a:schemeClr val="tx1"/>
              </a:solidFill>
              <a:effectLst/>
              <a:latin typeface="Arial" charset="0"/>
              <a:ea typeface="Arial" pitchFamily="1" charset="0"/>
              <a:cs typeface="Arial" charset="0"/>
            </a:endParaRPr>
          </a:p>
          <a:p>
            <a:r>
              <a:rPr lang="nb-NO" sz="1200" b="1" kern="1200" dirty="0">
                <a:solidFill>
                  <a:schemeClr val="tx1"/>
                </a:solidFill>
                <a:effectLst/>
                <a:latin typeface="Arial" charset="0"/>
                <a:ea typeface="Arial" pitchFamily="1" charset="0"/>
                <a:cs typeface="Arial" charset="0"/>
              </a:rPr>
              <a:t>PHF med 3 rubiner</a:t>
            </a:r>
            <a:r>
              <a:rPr lang="nb-NO" sz="1200" kern="1200" dirty="0">
                <a:solidFill>
                  <a:schemeClr val="tx1"/>
                </a:solidFill>
                <a:effectLst/>
                <a:latin typeface="Arial" charset="0"/>
                <a:ea typeface="Arial" pitchFamily="1" charset="0"/>
                <a:cs typeface="Arial" charset="0"/>
              </a:rPr>
              <a:t> (fra egen klubb, eget distrikt, </a:t>
            </a:r>
            <a:r>
              <a:rPr lang="nb-NO" sz="1200" kern="1200" dirty="0" err="1">
                <a:solidFill>
                  <a:schemeClr val="tx1"/>
                </a:solidFill>
                <a:effectLst/>
                <a:latin typeface="Arial" charset="0"/>
                <a:ea typeface="Arial" pitchFamily="1" charset="0"/>
                <a:cs typeface="Arial" charset="0"/>
              </a:rPr>
              <a:t>Norfo</a:t>
            </a:r>
            <a:r>
              <a:rPr lang="nb-NO" sz="1200" kern="1200" dirty="0">
                <a:solidFill>
                  <a:schemeClr val="tx1"/>
                </a:solidFill>
                <a:effectLst/>
                <a:latin typeface="Arial" charset="0"/>
                <a:ea typeface="Arial" pitchFamily="1" charset="0"/>
                <a:cs typeface="Arial" charset="0"/>
              </a:rPr>
              <a:t>, distrikt 1460 og distrikt 1462)</a:t>
            </a:r>
          </a:p>
          <a:p>
            <a:r>
              <a:rPr lang="nb-NO" sz="1200" b="1" kern="1200" dirty="0">
                <a:solidFill>
                  <a:schemeClr val="tx1"/>
                </a:solidFill>
                <a:effectLst/>
                <a:latin typeface="Arial" charset="0"/>
                <a:ea typeface="Arial" pitchFamily="1" charset="0"/>
                <a:cs typeface="Arial" charset="0"/>
              </a:rPr>
              <a:t>Service </a:t>
            </a:r>
            <a:r>
              <a:rPr lang="nb-NO" sz="1200" b="1" kern="1200" dirty="0" err="1">
                <a:solidFill>
                  <a:schemeClr val="tx1"/>
                </a:solidFill>
                <a:effectLst/>
                <a:latin typeface="Arial" charset="0"/>
                <a:ea typeface="Arial" pitchFamily="1" charset="0"/>
                <a:cs typeface="Arial" charset="0"/>
              </a:rPr>
              <a:t>above</a:t>
            </a:r>
            <a:r>
              <a:rPr lang="nb-NO" sz="1200" b="1" kern="1200" dirty="0">
                <a:solidFill>
                  <a:schemeClr val="tx1"/>
                </a:solidFill>
                <a:effectLst/>
                <a:latin typeface="Arial" charset="0"/>
                <a:ea typeface="Arial" pitchFamily="1" charset="0"/>
                <a:cs typeface="Arial" charset="0"/>
              </a:rPr>
              <a:t> </a:t>
            </a:r>
            <a:r>
              <a:rPr lang="nb-NO" sz="1200" b="1" kern="1200" dirty="0" err="1">
                <a:solidFill>
                  <a:schemeClr val="tx1"/>
                </a:solidFill>
                <a:effectLst/>
                <a:latin typeface="Arial" charset="0"/>
                <a:ea typeface="Arial" pitchFamily="1" charset="0"/>
                <a:cs typeface="Arial" charset="0"/>
              </a:rPr>
              <a:t>self</a:t>
            </a:r>
            <a:r>
              <a:rPr lang="nb-NO" sz="1200" b="1" kern="1200" dirty="0">
                <a:solidFill>
                  <a:schemeClr val="tx1"/>
                </a:solidFill>
                <a:effectLst/>
                <a:latin typeface="Arial" charset="0"/>
                <a:ea typeface="Arial" pitchFamily="1" charset="0"/>
                <a:cs typeface="Arial" charset="0"/>
              </a:rPr>
              <a:t>  </a:t>
            </a:r>
            <a:r>
              <a:rPr lang="nb-NO" sz="1200" b="1" kern="1200" dirty="0" err="1">
                <a:solidFill>
                  <a:schemeClr val="tx1"/>
                </a:solidFill>
                <a:effectLst/>
                <a:latin typeface="Arial" charset="0"/>
                <a:ea typeface="Arial" pitchFamily="1" charset="0"/>
                <a:cs typeface="Arial" charset="0"/>
              </a:rPr>
              <a:t>award</a:t>
            </a:r>
            <a:r>
              <a:rPr lang="nb-NO" sz="1200" kern="1200" dirty="0">
                <a:solidFill>
                  <a:schemeClr val="tx1"/>
                </a:solidFill>
                <a:effectLst/>
                <a:latin typeface="Arial" charset="0"/>
                <a:ea typeface="Arial" pitchFamily="1" charset="0"/>
                <a:cs typeface="Arial" charset="0"/>
              </a:rPr>
              <a:t> – 2009 (eller var det i 2010?)</a:t>
            </a:r>
          </a:p>
          <a:p>
            <a:r>
              <a:rPr lang="nb-NO" sz="1200" b="1" kern="1200" dirty="0">
                <a:solidFill>
                  <a:schemeClr val="tx1"/>
                </a:solidFill>
                <a:effectLst/>
                <a:latin typeface="Arial" charset="0"/>
                <a:ea typeface="Arial" pitchFamily="1" charset="0"/>
                <a:cs typeface="Arial" charset="0"/>
              </a:rPr>
              <a:t>Litauisk orden – Order </a:t>
            </a:r>
            <a:r>
              <a:rPr lang="nb-NO" sz="1200" b="1" kern="1200" dirty="0" err="1">
                <a:solidFill>
                  <a:schemeClr val="tx1"/>
                </a:solidFill>
                <a:effectLst/>
                <a:latin typeface="Arial" charset="0"/>
                <a:ea typeface="Arial" pitchFamily="1" charset="0"/>
                <a:cs typeface="Arial" charset="0"/>
              </a:rPr>
              <a:t>of</a:t>
            </a:r>
            <a:r>
              <a:rPr lang="nb-NO" sz="1200" b="1" kern="1200" dirty="0">
                <a:solidFill>
                  <a:schemeClr val="tx1"/>
                </a:solidFill>
                <a:effectLst/>
                <a:latin typeface="Arial" charset="0"/>
                <a:ea typeface="Arial" pitchFamily="1" charset="0"/>
                <a:cs typeface="Arial" charset="0"/>
              </a:rPr>
              <a:t> </a:t>
            </a:r>
            <a:r>
              <a:rPr lang="nb-NO" sz="1200" b="1" kern="1200" dirty="0" err="1">
                <a:solidFill>
                  <a:schemeClr val="tx1"/>
                </a:solidFill>
                <a:effectLst/>
                <a:latin typeface="Arial" charset="0"/>
                <a:ea typeface="Arial" pitchFamily="1" charset="0"/>
                <a:cs typeface="Arial" charset="0"/>
              </a:rPr>
              <a:t>merit</a:t>
            </a:r>
            <a:r>
              <a:rPr lang="nb-NO" sz="1200" b="1" kern="1200" dirty="0">
                <a:solidFill>
                  <a:schemeClr val="tx1"/>
                </a:solidFill>
                <a:effectLst/>
                <a:latin typeface="Arial" charset="0"/>
                <a:ea typeface="Arial" pitchFamily="1" charset="0"/>
                <a:cs typeface="Arial" charset="0"/>
              </a:rPr>
              <a:t> to </a:t>
            </a:r>
            <a:r>
              <a:rPr lang="nb-NO" sz="1200" b="1" kern="1200" dirty="0" err="1">
                <a:solidFill>
                  <a:schemeClr val="tx1"/>
                </a:solidFill>
                <a:effectLst/>
                <a:latin typeface="Arial" charset="0"/>
                <a:ea typeface="Arial" pitchFamily="1" charset="0"/>
                <a:cs typeface="Arial" charset="0"/>
              </a:rPr>
              <a:t>Lithuania</a:t>
            </a:r>
            <a:r>
              <a:rPr lang="nb-NO" sz="1200" b="1" kern="1200" dirty="0">
                <a:solidFill>
                  <a:schemeClr val="tx1"/>
                </a:solidFill>
                <a:effectLst/>
                <a:latin typeface="Arial" charset="0"/>
                <a:ea typeface="Arial" pitchFamily="1" charset="0"/>
                <a:cs typeface="Arial" charset="0"/>
              </a:rPr>
              <a:t> – tildelt av Litauens president </a:t>
            </a:r>
            <a:r>
              <a:rPr lang="nb-NO" sz="1200" b="1" kern="1200" dirty="0" err="1">
                <a:solidFill>
                  <a:schemeClr val="tx1"/>
                </a:solidFill>
                <a:effectLst/>
                <a:latin typeface="Arial" charset="0"/>
                <a:ea typeface="Arial" pitchFamily="1" charset="0"/>
                <a:cs typeface="Arial" charset="0"/>
              </a:rPr>
              <a:t>Adamkus</a:t>
            </a:r>
            <a:r>
              <a:rPr lang="nb-NO" sz="1200" b="1" kern="1200" dirty="0">
                <a:solidFill>
                  <a:schemeClr val="tx1"/>
                </a:solidFill>
                <a:effectLst/>
                <a:latin typeface="Arial" charset="0"/>
                <a:ea typeface="Arial" pitchFamily="1" charset="0"/>
                <a:cs typeface="Arial" charset="0"/>
              </a:rPr>
              <a:t> 16.2.2009 (i presidentpalasset i Vilnius)</a:t>
            </a:r>
            <a:endParaRPr lang="nb-NO" sz="1200" kern="1200" dirty="0">
              <a:solidFill>
                <a:schemeClr val="tx1"/>
              </a:solidFill>
              <a:effectLst/>
              <a:latin typeface="Arial" charset="0"/>
              <a:ea typeface="Arial" pitchFamily="1" charset="0"/>
              <a:cs typeface="Arial" charset="0"/>
            </a:endParaRPr>
          </a:p>
          <a:p>
            <a:r>
              <a:rPr lang="nb-NO" sz="1200" b="1" kern="1200" dirty="0" err="1">
                <a:solidFill>
                  <a:schemeClr val="tx1"/>
                </a:solidFill>
                <a:effectLst/>
                <a:latin typeface="Arial" charset="0"/>
                <a:ea typeface="Arial" pitchFamily="1" charset="0"/>
                <a:cs typeface="Arial" charset="0"/>
              </a:rPr>
              <a:t>Tarnaukite</a:t>
            </a:r>
            <a:r>
              <a:rPr lang="nb-NO" sz="1200" b="1" kern="1200" dirty="0">
                <a:solidFill>
                  <a:schemeClr val="tx1"/>
                </a:solidFill>
                <a:effectLst/>
                <a:latin typeface="Arial" charset="0"/>
                <a:ea typeface="Arial" pitchFamily="1" charset="0"/>
                <a:cs typeface="Arial" charset="0"/>
              </a:rPr>
              <a:t> </a:t>
            </a:r>
            <a:r>
              <a:rPr lang="nb-NO" sz="1200" b="1" kern="1200" dirty="0" err="1">
                <a:solidFill>
                  <a:schemeClr val="tx1"/>
                </a:solidFill>
                <a:effectLst/>
                <a:latin typeface="Arial" charset="0"/>
                <a:ea typeface="Arial" pitchFamily="1" charset="0"/>
                <a:cs typeface="Arial" charset="0"/>
              </a:rPr>
              <a:t>Lietuva</a:t>
            </a:r>
            <a:r>
              <a:rPr lang="nb-NO" sz="1200" b="1" kern="1200" dirty="0">
                <a:solidFill>
                  <a:schemeClr val="tx1"/>
                </a:solidFill>
                <a:effectLst/>
                <a:latin typeface="Arial" charset="0"/>
                <a:ea typeface="Arial" pitchFamily="1" charset="0"/>
                <a:cs typeface="Arial" charset="0"/>
              </a:rPr>
              <a:t> – minnemedalje etter Gabriele </a:t>
            </a:r>
            <a:r>
              <a:rPr lang="nb-NO" sz="1200" b="1" kern="1200" dirty="0" err="1">
                <a:solidFill>
                  <a:schemeClr val="tx1"/>
                </a:solidFill>
                <a:effectLst/>
                <a:latin typeface="Arial" charset="0"/>
                <a:ea typeface="Arial" pitchFamily="1" charset="0"/>
                <a:cs typeface="Arial" charset="0"/>
              </a:rPr>
              <a:t>Petkevicaite</a:t>
            </a:r>
            <a:r>
              <a:rPr lang="nb-NO" sz="1200" b="1" kern="1200" dirty="0">
                <a:solidFill>
                  <a:schemeClr val="tx1"/>
                </a:solidFill>
                <a:effectLst/>
                <a:latin typeface="Arial" charset="0"/>
                <a:ea typeface="Arial" pitchFamily="1" charset="0"/>
                <a:cs typeface="Arial" charset="0"/>
              </a:rPr>
              <a:t>,  innstiftet og tildelt av Litauens storting (tildelt av stortingspresidenten i Litauen 30.mars 2016)</a:t>
            </a:r>
            <a:endParaRPr lang="nb-NO" sz="1200" kern="1200" dirty="0">
              <a:solidFill>
                <a:schemeClr val="tx1"/>
              </a:solidFill>
              <a:effectLst/>
              <a:latin typeface="Arial" charset="0"/>
              <a:ea typeface="Arial" pitchFamily="1" charset="0"/>
              <a:cs typeface="Arial" charset="0"/>
            </a:endParaRPr>
          </a:p>
          <a:p>
            <a:r>
              <a:rPr lang="nb-NO" sz="1200" b="1" kern="1200" dirty="0">
                <a:solidFill>
                  <a:schemeClr val="tx1"/>
                </a:solidFill>
                <a:effectLst/>
                <a:latin typeface="Arial" charset="0"/>
                <a:ea typeface="Arial" pitchFamily="1" charset="0"/>
                <a:cs typeface="Arial" charset="0"/>
              </a:rPr>
              <a:t>Æresborger av </a:t>
            </a:r>
            <a:r>
              <a:rPr lang="nb-NO" sz="1200" b="1" kern="1200" dirty="0" err="1">
                <a:solidFill>
                  <a:schemeClr val="tx1"/>
                </a:solidFill>
                <a:effectLst/>
                <a:latin typeface="Arial" charset="0"/>
                <a:ea typeface="Arial" pitchFamily="1" charset="0"/>
                <a:cs typeface="Arial" charset="0"/>
              </a:rPr>
              <a:t>Panevezys</a:t>
            </a:r>
            <a:r>
              <a:rPr lang="nb-NO" sz="1200" b="1" kern="1200" dirty="0">
                <a:solidFill>
                  <a:schemeClr val="tx1"/>
                </a:solidFill>
                <a:effectLst/>
                <a:latin typeface="Arial" charset="0"/>
                <a:ea typeface="Arial" pitchFamily="1" charset="0"/>
                <a:cs typeface="Arial" charset="0"/>
              </a:rPr>
              <a:t> </a:t>
            </a:r>
            <a:r>
              <a:rPr lang="nb-NO" sz="1200" b="1" kern="1200" dirty="0" err="1">
                <a:solidFill>
                  <a:schemeClr val="tx1"/>
                </a:solidFill>
                <a:effectLst/>
                <a:latin typeface="Arial" charset="0"/>
                <a:ea typeface="Arial" pitchFamily="1" charset="0"/>
                <a:cs typeface="Arial" charset="0"/>
              </a:rPr>
              <a:t>rajona</a:t>
            </a:r>
            <a:r>
              <a:rPr lang="nb-NO" sz="1200" b="1" kern="1200" dirty="0">
                <a:solidFill>
                  <a:schemeClr val="tx1"/>
                </a:solidFill>
                <a:effectLst/>
                <a:latin typeface="Arial" charset="0"/>
                <a:ea typeface="Arial" pitchFamily="1" charset="0"/>
                <a:cs typeface="Arial" charset="0"/>
              </a:rPr>
              <a:t>  (</a:t>
            </a:r>
            <a:r>
              <a:rPr lang="nb-NO" sz="1200" b="1" kern="1200" dirty="0" err="1">
                <a:solidFill>
                  <a:schemeClr val="tx1"/>
                </a:solidFill>
                <a:effectLst/>
                <a:latin typeface="Arial" charset="0"/>
                <a:ea typeface="Arial" pitchFamily="1" charset="0"/>
                <a:cs typeface="Arial" charset="0"/>
              </a:rPr>
              <a:t>Panevezys</a:t>
            </a:r>
            <a:r>
              <a:rPr lang="nb-NO" sz="1200" b="1" kern="1200" dirty="0">
                <a:solidFill>
                  <a:schemeClr val="tx1"/>
                </a:solidFill>
                <a:effectLst/>
                <a:latin typeface="Arial" charset="0"/>
                <a:ea typeface="Arial" pitchFamily="1" charset="0"/>
                <a:cs typeface="Arial" charset="0"/>
              </a:rPr>
              <a:t> landkommune) for arbeidet gjennom </a:t>
            </a:r>
            <a:r>
              <a:rPr lang="nb-NO" sz="1200" b="1" kern="1200" dirty="0" err="1">
                <a:solidFill>
                  <a:schemeClr val="tx1"/>
                </a:solidFill>
                <a:effectLst/>
                <a:latin typeface="Arial" charset="0"/>
                <a:ea typeface="Arial" pitchFamily="1" charset="0"/>
                <a:cs typeface="Arial" charset="0"/>
              </a:rPr>
              <a:t>Rotary</a:t>
            </a:r>
            <a:r>
              <a:rPr lang="nb-NO" sz="1200" b="1" kern="1200" dirty="0">
                <a:solidFill>
                  <a:schemeClr val="tx1"/>
                </a:solidFill>
                <a:effectLst/>
                <a:latin typeface="Arial" charset="0"/>
                <a:ea typeface="Arial" pitchFamily="1" charset="0"/>
                <a:cs typeface="Arial" charset="0"/>
              </a:rPr>
              <a:t> i området – Tildelt på Litauens nasjonaldag i 2017</a:t>
            </a:r>
            <a:endParaRPr lang="nb-NO" sz="1200" kern="1200" dirty="0">
              <a:solidFill>
                <a:schemeClr val="tx1"/>
              </a:solidFill>
              <a:effectLst/>
              <a:latin typeface="Arial" charset="0"/>
              <a:ea typeface="Arial" pitchFamily="1" charset="0"/>
              <a:cs typeface="Arial" charset="0"/>
            </a:endParaRPr>
          </a:p>
          <a:p>
            <a:r>
              <a:rPr lang="nb-NO" sz="1200" b="1" kern="1200" dirty="0">
                <a:solidFill>
                  <a:schemeClr val="tx1"/>
                </a:solidFill>
                <a:effectLst/>
                <a:latin typeface="Arial" charset="0"/>
                <a:ea typeface="Arial" pitchFamily="1" charset="0"/>
                <a:cs typeface="Arial" charset="0"/>
              </a:rPr>
              <a:t> </a:t>
            </a:r>
            <a:endParaRPr lang="nb-NO" sz="1200" kern="1200" dirty="0">
              <a:solidFill>
                <a:schemeClr val="tx1"/>
              </a:solidFill>
              <a:effectLst/>
              <a:latin typeface="Arial" charset="0"/>
              <a:ea typeface="Arial" pitchFamily="1" charset="0"/>
              <a:cs typeface="Arial" charset="0"/>
            </a:endParaRPr>
          </a:p>
          <a:p>
            <a:r>
              <a:rPr lang="nb-NO" sz="1200" kern="1200" dirty="0">
                <a:solidFill>
                  <a:schemeClr val="tx1"/>
                </a:solidFill>
                <a:effectLst/>
                <a:latin typeface="Arial" charset="0"/>
                <a:ea typeface="Arial" pitchFamily="1" charset="0"/>
                <a:cs typeface="Arial" charset="0"/>
              </a:rPr>
              <a:t> </a:t>
            </a:r>
          </a:p>
          <a:p>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a:t>
            </a:fld>
            <a:endParaRPr lang="en-US" dirty="0"/>
          </a:p>
        </p:txBody>
      </p:sp>
    </p:spTree>
    <p:extLst>
      <p:ext uri="{BB962C8B-B14F-4D97-AF65-F5344CB8AC3E}">
        <p14:creationId xmlns:p14="http://schemas.microsoft.com/office/powerpoint/2010/main" val="379780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Ordningen med avtalegiro tror jeg er nokså kjent. D2305 har lagt dette sparebøsseikonet på sin hjemmeside. Via det blir man guidet gjennom skjemaet. Dere har fått tilsendt en detaljert beskrivelse av hvordan det gjøres, så det går jeg ikke nærmere inn på nå. Beløpet kommer inn på klubbens regnskap i Club </a:t>
            </a:r>
            <a:r>
              <a:rPr lang="nb-NO" dirty="0" err="1"/>
              <a:t>central</a:t>
            </a:r>
            <a:r>
              <a:rPr lang="nb-NO" dirty="0"/>
              <a:t> og kan følges der.</a:t>
            </a:r>
          </a:p>
          <a:p>
            <a:endParaRPr lang="nb-NO" dirty="0"/>
          </a:p>
          <a:p>
            <a:r>
              <a:rPr lang="nb-NO" dirty="0"/>
              <a:t>Men det er en liten ulempe. Hvis man vil at beløpet også skal posteres på en selv som medlem kan det bare gjøres for årlige beløp over USD 1 000. Det er fordi det koster så mye i arbeid og bankgebyrer, som Norfo betaler i dag. </a:t>
            </a:r>
          </a:p>
        </p:txBody>
      </p:sp>
      <p:sp>
        <p:nvSpPr>
          <p:cNvPr id="4" name="Plassholder for lysbildenumm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61833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virkelig rotarianer. </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12</a:t>
            </a:fld>
            <a:endParaRPr lang="en-US" dirty="0"/>
          </a:p>
        </p:txBody>
      </p:sp>
    </p:spTree>
    <p:extLst>
      <p:ext uri="{BB962C8B-B14F-4D97-AF65-F5344CB8AC3E}">
        <p14:creationId xmlns:p14="http://schemas.microsoft.com/office/powerpoint/2010/main" val="357660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det som heter </a:t>
            </a:r>
            <a:r>
              <a:rPr lang="nb-NO" dirty="0" err="1"/>
              <a:t>club</a:t>
            </a:r>
            <a:r>
              <a:rPr lang="nb-NO" dirty="0"/>
              <a:t> </a:t>
            </a:r>
            <a:r>
              <a:rPr lang="nb-NO" dirty="0" err="1"/>
              <a:t>leadership</a:t>
            </a:r>
            <a:r>
              <a:rPr lang="nb-NO" dirty="0"/>
              <a:t> plan, finner vi oppskriften på effektive klubber: det er gjengitt i paragraf/artikkel 3 i klubblovene. </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13</a:t>
            </a:fld>
            <a:endParaRPr lang="en-US" dirty="0"/>
          </a:p>
        </p:txBody>
      </p:sp>
    </p:spTree>
    <p:extLst>
      <p:ext uri="{BB962C8B-B14F-4D97-AF65-F5344CB8AC3E}">
        <p14:creationId xmlns:p14="http://schemas.microsoft.com/office/powerpoint/2010/main" val="93506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solidFill>
                  <a:srgbClr val="000000"/>
                </a:solidFill>
              </a:rPr>
              <a:t>Legge inn klubbansvarlig i DET NORSKE MEDLEMSNETTET. </a:t>
            </a:r>
          </a:p>
          <a:p>
            <a:r>
              <a:rPr lang="nb-NO" dirty="0">
                <a:solidFill>
                  <a:srgbClr val="000000"/>
                </a:solidFill>
              </a:rPr>
              <a:t>Bidra til </a:t>
            </a:r>
            <a:r>
              <a:rPr lang="nb-NO" dirty="0" err="1">
                <a:solidFill>
                  <a:srgbClr val="000000"/>
                </a:solidFill>
              </a:rPr>
              <a:t>Annual</a:t>
            </a:r>
            <a:r>
              <a:rPr lang="nb-NO" dirty="0">
                <a:solidFill>
                  <a:srgbClr val="000000"/>
                </a:solidFill>
              </a:rPr>
              <a:t> Fund og det klubben ellers velger å støtte -  Polio og fredsfondet </a:t>
            </a:r>
          </a:p>
          <a:p>
            <a:r>
              <a:rPr lang="nb-NO" sz="2000" dirty="0">
                <a:solidFill>
                  <a:srgbClr val="000000"/>
                </a:solidFill>
                <a:latin typeface="Georgia" panose="02040502050405020303" pitchFamily="18" charset="0"/>
              </a:rPr>
              <a:t>Medlemmer registreres i den norske databasen</a:t>
            </a:r>
          </a:p>
          <a:p>
            <a:pPr marL="0" indent="0">
              <a:buNone/>
            </a:pPr>
            <a:endParaRPr lang="nb-NO" sz="2000" dirty="0">
              <a:solidFill>
                <a:srgbClr val="000000"/>
              </a:solidFill>
              <a:latin typeface="Georgia" panose="02040502050405020303" pitchFamily="18" charset="0"/>
            </a:endParaRPr>
          </a:p>
          <a:p>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14</a:t>
            </a:fld>
            <a:endParaRPr lang="en-US" dirty="0"/>
          </a:p>
        </p:txBody>
      </p:sp>
    </p:spTree>
    <p:extLst>
      <p:ext uri="{BB962C8B-B14F-4D97-AF65-F5344CB8AC3E}">
        <p14:creationId xmlns:p14="http://schemas.microsoft.com/office/powerpoint/2010/main" val="406699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Hvem er det i din klubb?</a:t>
            </a:r>
          </a:p>
          <a:p>
            <a:r>
              <a:rPr lang="nb-NO" dirty="0"/>
              <a:t>Er CRFC med i styret?</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15</a:t>
            </a:fld>
            <a:endParaRPr lang="en-US" dirty="0"/>
          </a:p>
        </p:txBody>
      </p:sp>
    </p:spTree>
    <p:extLst>
      <p:ext uri="{BB962C8B-B14F-4D97-AF65-F5344CB8AC3E}">
        <p14:creationId xmlns:p14="http://schemas.microsoft.com/office/powerpoint/2010/main" val="637843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dirty="0">
                <a:solidFill>
                  <a:srgbClr val="000000"/>
                </a:solidFill>
                <a:latin typeface="Georgia" panose="02040502050405020303" pitchFamily="18" charset="0"/>
              </a:rPr>
              <a:t>Den norske MEDLEMSDATABASEN er synkronisert med </a:t>
            </a:r>
            <a:r>
              <a:rPr lang="nb-NO" sz="2000" dirty="0" err="1">
                <a:solidFill>
                  <a:srgbClr val="000000"/>
                </a:solidFill>
                <a:latin typeface="Georgia" panose="02040502050405020303" pitchFamily="18" charset="0"/>
              </a:rPr>
              <a:t>RI’s</a:t>
            </a:r>
            <a:r>
              <a:rPr lang="nb-NO" sz="2000" dirty="0">
                <a:solidFill>
                  <a:srgbClr val="000000"/>
                </a:solidFill>
                <a:latin typeface="Georgia" panose="02040502050405020303" pitchFamily="18" charset="0"/>
              </a:rPr>
              <a:t> datasystem. </a:t>
            </a:r>
          </a:p>
          <a:p>
            <a:r>
              <a:rPr lang="nb-NO" sz="2000" dirty="0">
                <a:solidFill>
                  <a:srgbClr val="000000"/>
                </a:solidFill>
                <a:latin typeface="Georgia" panose="02040502050405020303" pitchFamily="18" charset="0"/>
              </a:rPr>
              <a:t>Det er IKKE overføring av </a:t>
            </a:r>
            <a:r>
              <a:rPr lang="nb-NO" sz="2000" dirty="0" err="1">
                <a:solidFill>
                  <a:srgbClr val="000000"/>
                </a:solidFill>
                <a:latin typeface="Georgia" panose="02040502050405020303" pitchFamily="18" charset="0"/>
              </a:rPr>
              <a:t>distriktsdata</a:t>
            </a:r>
            <a:r>
              <a:rPr lang="nb-NO" sz="2000" dirty="0">
                <a:solidFill>
                  <a:srgbClr val="000000"/>
                </a:solidFill>
                <a:latin typeface="Georgia" panose="02040502050405020303" pitchFamily="18" charset="0"/>
              </a:rPr>
              <a:t>.</a:t>
            </a:r>
          </a:p>
          <a:p>
            <a:r>
              <a:rPr lang="nb-NO" sz="2000" dirty="0">
                <a:solidFill>
                  <a:srgbClr val="000000"/>
                </a:solidFill>
                <a:latin typeface="Georgia" panose="02040502050405020303" pitchFamily="18" charset="0"/>
              </a:rPr>
              <a:t>Andre ting som må legges i </a:t>
            </a:r>
            <a:r>
              <a:rPr lang="nb-NO" sz="2000" dirty="0" err="1">
                <a:solidFill>
                  <a:srgbClr val="000000"/>
                </a:solidFill>
                <a:latin typeface="Georgia" panose="02040502050405020303" pitchFamily="18" charset="0"/>
              </a:rPr>
              <a:t>Rotary</a:t>
            </a:r>
            <a:r>
              <a:rPr lang="nb-NO" sz="2000" dirty="0">
                <a:solidFill>
                  <a:srgbClr val="000000"/>
                </a:solidFill>
                <a:latin typeface="Georgia" panose="02040502050405020303" pitchFamily="18" charset="0"/>
              </a:rPr>
              <a:t> Club </a:t>
            </a:r>
            <a:r>
              <a:rPr lang="nb-NO" sz="2000" dirty="0" err="1">
                <a:solidFill>
                  <a:srgbClr val="000000"/>
                </a:solidFill>
                <a:latin typeface="Georgia" panose="02040502050405020303" pitchFamily="18" charset="0"/>
              </a:rPr>
              <a:t>Cenral</a:t>
            </a:r>
            <a:r>
              <a:rPr lang="nb-NO" sz="2000" dirty="0">
                <a:solidFill>
                  <a:srgbClr val="000000"/>
                </a:solidFill>
                <a:latin typeface="Georgia" panose="02040502050405020303" pitchFamily="18" charset="0"/>
              </a:rPr>
              <a:t>:</a:t>
            </a:r>
          </a:p>
          <a:p>
            <a:pPr lvl="1"/>
            <a:r>
              <a:rPr lang="nb-NO" sz="2000" dirty="0">
                <a:solidFill>
                  <a:srgbClr val="000000"/>
                </a:solidFill>
                <a:latin typeface="Georgia" panose="02040502050405020303" pitchFamily="18" charset="0"/>
              </a:rPr>
              <a:t>Måltall for fondet,</a:t>
            </a:r>
          </a:p>
          <a:p>
            <a:pPr lvl="1"/>
            <a:r>
              <a:rPr lang="nb-NO" sz="2000" dirty="0">
                <a:solidFill>
                  <a:srgbClr val="000000"/>
                </a:solidFill>
                <a:latin typeface="Georgia" panose="02040502050405020303" pitchFamily="18" charset="0"/>
              </a:rPr>
              <a:t>for PR,</a:t>
            </a:r>
          </a:p>
          <a:p>
            <a:pPr lvl="1"/>
            <a:r>
              <a:rPr lang="nb-NO" sz="2000" dirty="0">
                <a:solidFill>
                  <a:srgbClr val="000000"/>
                </a:solidFill>
                <a:latin typeface="Georgia" panose="02040502050405020303" pitchFamily="18" charset="0"/>
              </a:rPr>
              <a:t>for prosjekter</a:t>
            </a:r>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16</a:t>
            </a:fld>
            <a:endParaRPr lang="en-US" dirty="0"/>
          </a:p>
        </p:txBody>
      </p:sp>
    </p:spTree>
    <p:extLst>
      <p:ext uri="{BB962C8B-B14F-4D97-AF65-F5344CB8AC3E}">
        <p14:creationId xmlns:p14="http://schemas.microsoft.com/office/powerpoint/2010/main" val="339507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det gjelder global </a:t>
            </a:r>
            <a:r>
              <a:rPr lang="nb-NO" dirty="0" err="1"/>
              <a:t>grants</a:t>
            </a:r>
            <a:r>
              <a:rPr lang="nb-NO" dirty="0"/>
              <a:t> – de store internasjonale prosjektene, må de være innenfor et av fokusområdene. Vi har syv fokusområder i dag:</a:t>
            </a:r>
          </a:p>
          <a:p>
            <a:r>
              <a:rPr lang="nb-NO" dirty="0"/>
              <a:t>Grunnopplæring og leseferdigheter</a:t>
            </a:r>
          </a:p>
          <a:p>
            <a:r>
              <a:rPr lang="nb-NO" dirty="0"/>
              <a:t>Helsetjenester for mor og barn</a:t>
            </a:r>
          </a:p>
          <a:p>
            <a:r>
              <a:rPr lang="nb-NO" dirty="0" err="1"/>
              <a:t>Ftedsarbeid</a:t>
            </a:r>
            <a:r>
              <a:rPr lang="nb-NO" dirty="0"/>
              <a:t> konfliktforebygging</a:t>
            </a:r>
          </a:p>
          <a:p>
            <a:r>
              <a:rPr lang="nb-NO" dirty="0"/>
              <a:t>Forebyggende helsearbeid – og behandling</a:t>
            </a:r>
          </a:p>
          <a:p>
            <a:r>
              <a:rPr lang="nb-NO" dirty="0"/>
              <a:t>Vann og sanitær</a:t>
            </a:r>
          </a:p>
          <a:p>
            <a:r>
              <a:rPr lang="nb-NO" dirty="0"/>
              <a:t>Samfunnsutbygging – </a:t>
            </a:r>
            <a:r>
              <a:rPr lang="nb-NO" dirty="0" err="1"/>
              <a:t>community</a:t>
            </a:r>
            <a:r>
              <a:rPr lang="nb-NO" dirty="0"/>
              <a:t> and </a:t>
            </a:r>
            <a:r>
              <a:rPr lang="nb-NO" dirty="0" err="1"/>
              <a:t>economic</a:t>
            </a:r>
            <a:r>
              <a:rPr lang="nb-NO" dirty="0"/>
              <a:t> </a:t>
            </a:r>
            <a:r>
              <a:rPr lang="nb-NO" dirty="0" err="1"/>
              <a:t>development</a:t>
            </a:r>
            <a:endParaRPr lang="nb-NO" dirty="0"/>
          </a:p>
          <a:p>
            <a:r>
              <a:rPr lang="nb-NO" dirty="0"/>
              <a:t>miljø</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17</a:t>
            </a:fld>
            <a:endParaRPr lang="en-US" dirty="0"/>
          </a:p>
        </p:txBody>
      </p:sp>
    </p:spTree>
    <p:extLst>
      <p:ext uri="{BB962C8B-B14F-4D97-AF65-F5344CB8AC3E}">
        <p14:creationId xmlns:p14="http://schemas.microsoft.com/office/powerpoint/2010/main" val="163645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 felles visjon for </a:t>
            </a:r>
            <a:r>
              <a:rPr lang="nb-NO" dirty="0" err="1"/>
              <a:t>Rotary</a:t>
            </a:r>
            <a:r>
              <a:rPr lang="nb-NO" dirty="0"/>
              <a:t> International og The </a:t>
            </a:r>
            <a:r>
              <a:rPr lang="nb-NO" dirty="0" err="1"/>
              <a:t>Rotary</a:t>
            </a:r>
            <a:r>
              <a:rPr lang="nb-NO" dirty="0"/>
              <a:t> Foundation</a:t>
            </a:r>
          </a:p>
          <a:p>
            <a:r>
              <a:rPr lang="en-US" sz="1200" kern="1200" dirty="0">
                <a:solidFill>
                  <a:schemeClr val="tx1"/>
                </a:solidFill>
                <a:effectLst/>
                <a:latin typeface="Arial" charset="0"/>
                <a:ea typeface="Arial" pitchFamily="1" charset="0"/>
                <a:cs typeface="Arial" charset="0"/>
              </a:rPr>
              <a:t>The Rotary International board in its October 2014 meeting, modified Rotary's calendar of special observances to designate specific months that highlight RI's areas of focus.  The new special observance months are:</a:t>
            </a:r>
            <a:endParaRPr lang="en-US" dirty="0"/>
          </a:p>
          <a:p>
            <a:r>
              <a:rPr lang="en-US" sz="1200" kern="1200">
                <a:solidFill>
                  <a:schemeClr val="tx1"/>
                </a:solidFill>
                <a:effectLst/>
                <a:latin typeface="Arial" charset="0"/>
                <a:ea typeface="Arial" pitchFamily="1" charset="0"/>
                <a:cs typeface="Arial" charset="0"/>
              </a:rPr>
              <a:t>July</a:t>
            </a:r>
            <a:r>
              <a:rPr lang="en-US"/>
              <a:t>   - </a:t>
            </a:r>
            <a:r>
              <a:rPr lang="en-US" sz="1200" kern="1200">
                <a:solidFill>
                  <a:schemeClr val="tx1"/>
                </a:solidFill>
                <a:effectLst/>
                <a:latin typeface="Arial" charset="0"/>
                <a:ea typeface="Arial" pitchFamily="1" charset="0"/>
                <a:cs typeface="Arial" charset="0"/>
              </a:rPr>
              <a:t>August</a:t>
            </a:r>
            <a:r>
              <a:rPr lang="en-US"/>
              <a:t> </a:t>
            </a:r>
            <a:r>
              <a:rPr lang="en-US" sz="1200" kern="1200">
                <a:solidFill>
                  <a:schemeClr val="tx1"/>
                </a:solidFill>
                <a:effectLst/>
                <a:latin typeface="Arial" charset="0"/>
                <a:ea typeface="Arial" pitchFamily="1" charset="0"/>
                <a:cs typeface="Arial" charset="0"/>
              </a:rPr>
              <a:t>Membership - </a:t>
            </a:r>
            <a:r>
              <a:rPr lang="en-US"/>
              <a:t> </a:t>
            </a:r>
            <a:r>
              <a:rPr lang="en-US" sz="1200" kern="1200">
                <a:solidFill>
                  <a:schemeClr val="tx1"/>
                </a:solidFill>
                <a:effectLst/>
                <a:latin typeface="Arial" charset="0"/>
                <a:ea typeface="Arial" pitchFamily="1" charset="0"/>
                <a:cs typeface="Arial" charset="0"/>
              </a:rPr>
              <a:t>September</a:t>
            </a:r>
            <a:r>
              <a:rPr lang="en-US"/>
              <a:t> </a:t>
            </a:r>
            <a:r>
              <a:rPr lang="en-US" sz="1200" kern="1200">
                <a:solidFill>
                  <a:schemeClr val="tx1"/>
                </a:solidFill>
                <a:effectLst/>
                <a:latin typeface="Arial" charset="0"/>
                <a:ea typeface="Arial" pitchFamily="1" charset="0"/>
                <a:cs typeface="Arial" charset="0"/>
              </a:rPr>
              <a:t>Basic Education and Literacy</a:t>
            </a:r>
            <a:r>
              <a:rPr lang="en-US"/>
              <a:t>  - </a:t>
            </a:r>
            <a:r>
              <a:rPr lang="en-US" sz="1200" kern="1200">
                <a:solidFill>
                  <a:schemeClr val="tx1"/>
                </a:solidFill>
                <a:effectLst/>
                <a:latin typeface="Arial" charset="0"/>
                <a:ea typeface="Arial" pitchFamily="1" charset="0"/>
                <a:cs typeface="Arial" charset="0"/>
              </a:rPr>
              <a:t>October</a:t>
            </a:r>
            <a:r>
              <a:rPr lang="en-US"/>
              <a:t> </a:t>
            </a:r>
            <a:r>
              <a:rPr lang="en-US" sz="1200" kern="1200">
                <a:solidFill>
                  <a:schemeClr val="tx1"/>
                </a:solidFill>
                <a:effectLst/>
                <a:latin typeface="Arial" charset="0"/>
                <a:ea typeface="Arial" pitchFamily="1" charset="0"/>
                <a:cs typeface="Arial" charset="0"/>
              </a:rPr>
              <a:t>Economic and Community Development - </a:t>
            </a:r>
            <a:r>
              <a:rPr lang="en-US"/>
              <a:t> </a:t>
            </a:r>
            <a:r>
              <a:rPr lang="en-US" sz="1200" kern="1200">
                <a:solidFill>
                  <a:schemeClr val="tx1"/>
                </a:solidFill>
                <a:effectLst/>
                <a:latin typeface="Arial" charset="0"/>
                <a:ea typeface="Arial" pitchFamily="1" charset="0"/>
                <a:cs typeface="Arial" charset="0"/>
              </a:rPr>
              <a:t>November</a:t>
            </a:r>
            <a:r>
              <a:rPr lang="en-US"/>
              <a:t> </a:t>
            </a:r>
            <a:r>
              <a:rPr lang="en-US" sz="1200" kern="1200">
                <a:solidFill>
                  <a:schemeClr val="tx1"/>
                </a:solidFill>
                <a:effectLst/>
                <a:latin typeface="Arial" charset="0"/>
                <a:ea typeface="Arial" pitchFamily="1" charset="0"/>
                <a:cs typeface="Arial" charset="0"/>
              </a:rPr>
              <a:t>The Rotary Foundation</a:t>
            </a:r>
            <a:r>
              <a:rPr lang="en-US"/>
              <a:t>  - </a:t>
            </a:r>
            <a:r>
              <a:rPr lang="en-US" sz="1200" kern="1200">
                <a:solidFill>
                  <a:schemeClr val="tx1"/>
                </a:solidFill>
                <a:effectLst/>
                <a:latin typeface="Arial" charset="0"/>
                <a:ea typeface="Arial" pitchFamily="1" charset="0"/>
                <a:cs typeface="Arial" charset="0"/>
              </a:rPr>
              <a:t>December</a:t>
            </a:r>
            <a:r>
              <a:rPr lang="en-US"/>
              <a:t> </a:t>
            </a:r>
            <a:r>
              <a:rPr lang="en-US" sz="1200" kern="1200">
                <a:solidFill>
                  <a:schemeClr val="tx1"/>
                </a:solidFill>
                <a:effectLst/>
                <a:latin typeface="Arial" charset="0"/>
                <a:ea typeface="Arial" pitchFamily="1" charset="0"/>
                <a:cs typeface="Arial" charset="0"/>
              </a:rPr>
              <a:t>Disease Prevention and Treatment</a:t>
            </a:r>
            <a:r>
              <a:rPr lang="en-US"/>
              <a:t>  - </a:t>
            </a:r>
            <a:r>
              <a:rPr lang="en-US" sz="1200" kern="1200">
                <a:solidFill>
                  <a:schemeClr val="tx1"/>
                </a:solidFill>
                <a:effectLst/>
                <a:latin typeface="Arial" charset="0"/>
                <a:ea typeface="Arial" pitchFamily="1" charset="0"/>
                <a:cs typeface="Arial" charset="0"/>
              </a:rPr>
              <a:t>January</a:t>
            </a:r>
            <a:r>
              <a:rPr lang="en-US"/>
              <a:t> </a:t>
            </a:r>
            <a:r>
              <a:rPr lang="en-US" sz="1200" kern="1200">
                <a:solidFill>
                  <a:schemeClr val="tx1"/>
                </a:solidFill>
                <a:effectLst/>
                <a:latin typeface="Arial" charset="0"/>
                <a:ea typeface="Arial" pitchFamily="1" charset="0"/>
                <a:cs typeface="Arial" charset="0"/>
              </a:rPr>
              <a:t>Vocational Service</a:t>
            </a:r>
            <a:r>
              <a:rPr lang="en-US"/>
              <a:t>  - </a:t>
            </a:r>
            <a:r>
              <a:rPr lang="en-US" sz="1200" kern="1200">
                <a:solidFill>
                  <a:schemeClr val="tx1"/>
                </a:solidFill>
                <a:effectLst/>
                <a:latin typeface="Arial" charset="0"/>
                <a:ea typeface="Arial" pitchFamily="1" charset="0"/>
                <a:cs typeface="Arial" charset="0"/>
              </a:rPr>
              <a:t>February</a:t>
            </a:r>
            <a:r>
              <a:rPr lang="en-US"/>
              <a:t> </a:t>
            </a:r>
            <a:r>
              <a:rPr lang="en-US" sz="1200" kern="1200">
                <a:solidFill>
                  <a:schemeClr val="tx1"/>
                </a:solidFill>
                <a:effectLst/>
                <a:latin typeface="Arial" charset="0"/>
                <a:ea typeface="Arial" pitchFamily="1" charset="0"/>
                <a:cs typeface="Arial" charset="0"/>
              </a:rPr>
              <a:t>Peace and Conflict Prevention / Resolution</a:t>
            </a:r>
            <a:r>
              <a:rPr lang="en-US"/>
              <a:t>  - </a:t>
            </a:r>
            <a:r>
              <a:rPr lang="en-US" sz="1200" kern="1200">
                <a:solidFill>
                  <a:schemeClr val="tx1"/>
                </a:solidFill>
                <a:effectLst/>
                <a:latin typeface="Arial" charset="0"/>
                <a:ea typeface="Arial" pitchFamily="1" charset="0"/>
                <a:cs typeface="Arial" charset="0"/>
              </a:rPr>
              <a:t>March</a:t>
            </a:r>
            <a:r>
              <a:rPr lang="en-US"/>
              <a:t> </a:t>
            </a:r>
            <a:r>
              <a:rPr lang="en-US" sz="1200" kern="1200">
                <a:solidFill>
                  <a:schemeClr val="tx1"/>
                </a:solidFill>
                <a:effectLst/>
                <a:latin typeface="Arial" charset="0"/>
                <a:ea typeface="Arial" pitchFamily="1" charset="0"/>
                <a:cs typeface="Arial" charset="0"/>
              </a:rPr>
              <a:t>Water and Sanitation - </a:t>
            </a:r>
            <a:r>
              <a:rPr lang="en-US"/>
              <a:t> </a:t>
            </a:r>
            <a:r>
              <a:rPr lang="en-US" sz="1200" kern="1200">
                <a:solidFill>
                  <a:schemeClr val="tx1"/>
                </a:solidFill>
                <a:effectLst/>
                <a:latin typeface="Arial" charset="0"/>
                <a:ea typeface="Arial" pitchFamily="1" charset="0"/>
                <a:cs typeface="Arial" charset="0"/>
              </a:rPr>
              <a:t>April</a:t>
            </a:r>
            <a:r>
              <a:rPr lang="en-US"/>
              <a:t> </a:t>
            </a:r>
            <a:r>
              <a:rPr lang="en-US" sz="1200" kern="1200">
                <a:solidFill>
                  <a:schemeClr val="tx1"/>
                </a:solidFill>
                <a:effectLst/>
                <a:latin typeface="Arial" charset="0"/>
                <a:ea typeface="Arial" pitchFamily="1" charset="0"/>
                <a:cs typeface="Arial" charset="0"/>
              </a:rPr>
              <a:t>Maternal and Child Health</a:t>
            </a:r>
            <a:r>
              <a:rPr lang="en-US"/>
              <a:t>  - </a:t>
            </a:r>
            <a:r>
              <a:rPr lang="en-US" sz="1200" kern="1200">
                <a:solidFill>
                  <a:schemeClr val="tx1"/>
                </a:solidFill>
                <a:effectLst/>
                <a:latin typeface="Arial" charset="0"/>
                <a:ea typeface="Arial" pitchFamily="1" charset="0"/>
                <a:cs typeface="Arial" charset="0"/>
              </a:rPr>
              <a:t>May</a:t>
            </a:r>
            <a:r>
              <a:rPr lang="en-US"/>
              <a:t> </a:t>
            </a:r>
            <a:r>
              <a:rPr lang="en-US" sz="1200" kern="1200">
                <a:solidFill>
                  <a:schemeClr val="tx1"/>
                </a:solidFill>
                <a:effectLst/>
                <a:latin typeface="Arial" charset="0"/>
                <a:ea typeface="Arial" pitchFamily="1" charset="0"/>
                <a:cs typeface="Arial" charset="0"/>
              </a:rPr>
              <a:t>Youth Service</a:t>
            </a:r>
            <a:r>
              <a:rPr lang="en-US"/>
              <a:t>  - </a:t>
            </a:r>
            <a:r>
              <a:rPr lang="en-US" sz="1200" kern="1200">
                <a:solidFill>
                  <a:schemeClr val="tx1"/>
                </a:solidFill>
                <a:effectLst/>
                <a:latin typeface="Arial" charset="0"/>
                <a:ea typeface="Arial" pitchFamily="1" charset="0"/>
                <a:cs typeface="Arial" charset="0"/>
              </a:rPr>
              <a:t>June</a:t>
            </a:r>
            <a:r>
              <a:rPr lang="en-US"/>
              <a:t> </a:t>
            </a:r>
            <a:r>
              <a:rPr lang="en-US" sz="1200" kern="1200">
                <a:solidFill>
                  <a:schemeClr val="tx1"/>
                </a:solidFill>
                <a:effectLst/>
                <a:latin typeface="Arial" charset="0"/>
                <a:ea typeface="Arial" pitchFamily="1" charset="0"/>
                <a:cs typeface="Arial" charset="0"/>
              </a:rPr>
              <a:t>Rotary Fellowships</a:t>
            </a:r>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19</a:t>
            </a:fld>
            <a:endParaRPr lang="en-US" dirty="0"/>
          </a:p>
        </p:txBody>
      </p:sp>
    </p:spTree>
    <p:extLst>
      <p:ext uri="{BB962C8B-B14F-4D97-AF65-F5344CB8AC3E}">
        <p14:creationId xmlns:p14="http://schemas.microsoft.com/office/powerpoint/2010/main" val="423139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21</a:t>
            </a:fld>
            <a:endParaRPr lang="en-US" dirty="0"/>
          </a:p>
        </p:txBody>
      </p:sp>
    </p:spTree>
    <p:extLst>
      <p:ext uri="{BB962C8B-B14F-4D97-AF65-F5344CB8AC3E}">
        <p14:creationId xmlns:p14="http://schemas.microsoft.com/office/powerpoint/2010/main" val="25503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Rotarys</a:t>
            </a:r>
            <a:r>
              <a:rPr lang="nb-NO" dirty="0"/>
              <a:t> viktigste og mest omfattende prosjekt – utryddelse av polio</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22</a:t>
            </a:fld>
            <a:endParaRPr lang="en-US" dirty="0"/>
          </a:p>
        </p:txBody>
      </p:sp>
    </p:spTree>
    <p:extLst>
      <p:ext uri="{BB962C8B-B14F-4D97-AF65-F5344CB8AC3E}">
        <p14:creationId xmlns:p14="http://schemas.microsoft.com/office/powerpoint/2010/main" val="333689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Alle detaljer om TRF skal vi ta på kursene i høst. De blir digitale og kanskje med samlinger, avhengig av hvordan </a:t>
            </a:r>
            <a:r>
              <a:rPr lang="nb-NO" dirty="0" err="1"/>
              <a:t>coronasituasjonen</a:t>
            </a:r>
            <a:r>
              <a:rPr lang="nb-NO" dirty="0"/>
              <a:t> er utover høsten. Det blir i september, og på kursene bør være president og innkommende president sammen med TRF komiteen. </a:t>
            </a:r>
          </a:p>
          <a:p>
            <a:r>
              <a:rPr lang="nb-NO" dirty="0"/>
              <a:t>God geografisk spredning på komiteen – kan forskjellige ting og har ulike ansvarsområder. </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2</a:t>
            </a:fld>
            <a:endParaRPr lang="en-US" dirty="0"/>
          </a:p>
        </p:txBody>
      </p:sp>
    </p:spTree>
    <p:extLst>
      <p:ext uri="{BB962C8B-B14F-4D97-AF65-F5344CB8AC3E}">
        <p14:creationId xmlns:p14="http://schemas.microsoft.com/office/powerpoint/2010/main" val="28168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klubber har ulike ved-prosjekter. Her er guttene i Skien i gang (2012)</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23</a:t>
            </a:fld>
            <a:endParaRPr lang="en-US" dirty="0"/>
          </a:p>
        </p:txBody>
      </p:sp>
    </p:spTree>
    <p:extLst>
      <p:ext uri="{BB962C8B-B14F-4D97-AF65-F5344CB8AC3E}">
        <p14:creationId xmlns:p14="http://schemas.microsoft.com/office/powerpoint/2010/main" val="3240086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Gjennom lokale prosjekter kan vi aktivisere både medlemmer og familiene. Det er ikke </a:t>
            </a:r>
            <a:r>
              <a:rPr lang="nb-NO" dirty="0" err="1"/>
              <a:t>enten-eller</a:t>
            </a:r>
            <a:r>
              <a:rPr lang="nb-NO" dirty="0"/>
              <a:t>, men </a:t>
            </a:r>
            <a:r>
              <a:rPr lang="nb-NO" dirty="0" err="1"/>
              <a:t>både-og</a:t>
            </a:r>
            <a:r>
              <a:rPr lang="nb-NO" dirty="0"/>
              <a:t> når det gjelder lokale og internasjonale prosjekter. Det er lettere å få PR og omtale når vi har lokale prosjekter, men klubbene bør i tillegg ha internasjonale prosjekter, gjerne flere klubber sammen. </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24</a:t>
            </a:fld>
            <a:endParaRPr lang="en-US" dirty="0"/>
          </a:p>
        </p:txBody>
      </p:sp>
    </p:spTree>
    <p:extLst>
      <p:ext uri="{BB962C8B-B14F-4D97-AF65-F5344CB8AC3E}">
        <p14:creationId xmlns:p14="http://schemas.microsoft.com/office/powerpoint/2010/main" val="154809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Prosjektsamarbeid er noe av det beste vi kan gjøre i </a:t>
            </a:r>
            <a:r>
              <a:rPr lang="nb-NO" dirty="0" err="1"/>
              <a:t>Rotary</a:t>
            </a:r>
            <a:r>
              <a:rPr lang="nb-NO" dirty="0"/>
              <a:t>. Vi blir kjent på tvers av alle grenser. Vi knytter kontakter, vi etterlever </a:t>
            </a:r>
            <a:r>
              <a:rPr lang="nb-NO" dirty="0" err="1"/>
              <a:t>Rotarys</a:t>
            </a:r>
            <a:r>
              <a:rPr lang="nb-NO" dirty="0"/>
              <a:t> motto om å gagne andre. Vi har det moro, </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25</a:t>
            </a:fld>
            <a:endParaRPr lang="en-US" dirty="0"/>
          </a:p>
        </p:txBody>
      </p:sp>
    </p:spTree>
    <p:extLst>
      <p:ext uri="{BB962C8B-B14F-4D97-AF65-F5344CB8AC3E}">
        <p14:creationId xmlns:p14="http://schemas.microsoft.com/office/powerpoint/2010/main" val="329557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Henger i  styrerommet i </a:t>
            </a:r>
            <a:r>
              <a:rPr lang="nb-NO" dirty="0" err="1"/>
              <a:t>Rotary</a:t>
            </a:r>
            <a:r>
              <a:rPr lang="nb-NO" dirty="0"/>
              <a:t>, Chicago (</a:t>
            </a:r>
            <a:r>
              <a:rPr lang="nb-NO" dirty="0" err="1"/>
              <a:t>Evanston</a:t>
            </a:r>
            <a:r>
              <a:rPr lang="nb-NO" dirty="0"/>
              <a:t>)  Minner oss alle om at vi er </a:t>
            </a:r>
            <a:r>
              <a:rPr lang="nb-NO" dirty="0" err="1"/>
              <a:t>people</a:t>
            </a:r>
            <a:r>
              <a:rPr lang="nb-NO" dirty="0"/>
              <a:t> </a:t>
            </a:r>
            <a:r>
              <a:rPr lang="nb-NO" dirty="0" err="1"/>
              <a:t>of</a:t>
            </a:r>
            <a:r>
              <a:rPr lang="nb-NO" dirty="0"/>
              <a:t> action, og at det er gjerningene vi huskes for og det som betyr noe. Viktig å huske på. Vi har oppgaver – og mål – i </a:t>
            </a:r>
            <a:r>
              <a:rPr lang="nb-NO" dirty="0" err="1"/>
              <a:t>Rotary</a:t>
            </a:r>
            <a:r>
              <a:rPr lang="nb-NO" dirty="0"/>
              <a:t>. Iblant kan vi være aktivt med, andre perioder i livet kan vi sitte på sidelinjen og være støttespillere på andre måter. </a:t>
            </a:r>
          </a:p>
          <a:p>
            <a:pPr marL="0" indent="0" eaLnBrk="1" fontAlgn="auto" hangingPunct="1">
              <a:spcAft>
                <a:spcPts val="300"/>
              </a:spcAft>
              <a:buFont typeface="Arial"/>
              <a:buNone/>
              <a:defRPr/>
            </a:pPr>
            <a:r>
              <a:rPr lang="en-US" sz="2000" b="1" dirty="0" err="1">
                <a:solidFill>
                  <a:schemeClr val="bg2">
                    <a:lumMod val="10000"/>
                  </a:schemeClr>
                </a:solidFill>
                <a:latin typeface="Georgia" panose="02040502050405020303" pitchFamily="18" charset="0"/>
              </a:rPr>
              <a:t>Grunnlaget</a:t>
            </a:r>
            <a:r>
              <a:rPr lang="en-US" sz="2000" b="1" dirty="0">
                <a:solidFill>
                  <a:schemeClr val="bg2">
                    <a:lumMod val="10000"/>
                  </a:schemeClr>
                </a:solidFill>
                <a:latin typeface="Georgia" panose="02040502050405020303" pitchFamily="18" charset="0"/>
              </a:rPr>
              <a:t>:</a:t>
            </a:r>
          </a:p>
          <a:p>
            <a:pPr eaLnBrk="1" fontAlgn="auto" hangingPunct="1">
              <a:spcAft>
                <a:spcPts val="300"/>
              </a:spcAft>
              <a:defRPr/>
            </a:pPr>
            <a:r>
              <a:rPr lang="en-US" sz="2000" dirty="0" err="1">
                <a:solidFill>
                  <a:schemeClr val="bg2">
                    <a:lumMod val="10000"/>
                  </a:schemeClr>
                </a:solidFill>
                <a:latin typeface="Georgia" panose="02040502050405020303" pitchFamily="18" charset="0"/>
              </a:rPr>
              <a:t>Ønske</a:t>
            </a:r>
            <a:r>
              <a:rPr lang="en-US" sz="2000" dirty="0">
                <a:solidFill>
                  <a:schemeClr val="bg2">
                    <a:lumMod val="10000"/>
                  </a:schemeClr>
                </a:solidFill>
                <a:latin typeface="Georgia" panose="02040502050405020303" pitchFamily="18" charset="0"/>
              </a:rPr>
              <a:t> om </a:t>
            </a:r>
            <a:r>
              <a:rPr lang="en-US" sz="2000" dirty="0" err="1">
                <a:solidFill>
                  <a:schemeClr val="bg2">
                    <a:lumMod val="10000"/>
                  </a:schemeClr>
                </a:solidFill>
                <a:latin typeface="Georgia" panose="02040502050405020303" pitchFamily="18" charset="0"/>
              </a:rPr>
              <a:t>vennskap</a:t>
            </a:r>
            <a:endParaRPr lang="en-US" sz="2000" dirty="0">
              <a:solidFill>
                <a:schemeClr val="bg2">
                  <a:lumMod val="10000"/>
                </a:schemeClr>
              </a:solidFill>
              <a:latin typeface="Georgia" panose="02040502050405020303" pitchFamily="18" charset="0"/>
            </a:endParaRPr>
          </a:p>
          <a:p>
            <a:pPr lvl="1" eaLnBrk="1" fontAlgn="auto" hangingPunct="1">
              <a:spcAft>
                <a:spcPts val="300"/>
              </a:spcAft>
              <a:defRPr/>
            </a:pPr>
            <a:r>
              <a:rPr lang="en-US" sz="2000" dirty="0">
                <a:solidFill>
                  <a:schemeClr val="bg2">
                    <a:lumMod val="10000"/>
                  </a:schemeClr>
                </a:solidFill>
                <a:latin typeface="Georgia" panose="02040502050405020303" pitchFamily="18" charset="0"/>
              </a:rPr>
              <a:t>Sita  </a:t>
            </a:r>
            <a:r>
              <a:rPr lang="en-US" sz="2000" dirty="0" err="1">
                <a:solidFill>
                  <a:schemeClr val="bg2">
                    <a:lumMod val="10000"/>
                  </a:schemeClr>
                </a:solidFill>
                <a:latin typeface="Georgia" panose="02040502050405020303" pitchFamily="18" charset="0"/>
              </a:rPr>
              <a:t>fra</a:t>
            </a:r>
            <a:r>
              <a:rPr lang="en-US" sz="2000" dirty="0">
                <a:solidFill>
                  <a:schemeClr val="bg2">
                    <a:lumMod val="10000"/>
                  </a:schemeClr>
                </a:solidFill>
                <a:latin typeface="Georgia" panose="02040502050405020303" pitchFamily="18" charset="0"/>
              </a:rPr>
              <a:t> “My road to Rotary”:</a:t>
            </a:r>
          </a:p>
          <a:p>
            <a:pPr lvl="1" eaLnBrk="1" fontAlgn="auto" hangingPunct="1">
              <a:spcAft>
                <a:spcPts val="300"/>
              </a:spcAft>
              <a:defRPr/>
            </a:pPr>
            <a:r>
              <a:rPr lang="en-US" sz="2000" dirty="0">
                <a:solidFill>
                  <a:schemeClr val="bg2">
                    <a:lumMod val="10000"/>
                  </a:schemeClr>
                </a:solidFill>
                <a:latin typeface="Georgia" panose="02040502050405020303" pitchFamily="18" charset="0"/>
              </a:rPr>
              <a:t>“Friendship was the foundation rock on which Rotary was built and tolerance is the element which holds it together”</a:t>
            </a:r>
          </a:p>
          <a:p>
            <a:endParaRPr lang="nb-NO" dirty="0"/>
          </a:p>
          <a:p>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3</a:t>
            </a:fld>
            <a:endParaRPr lang="en-US" dirty="0"/>
          </a:p>
        </p:txBody>
      </p:sp>
    </p:spTree>
    <p:extLst>
      <p:ext uri="{BB962C8B-B14F-4D97-AF65-F5344CB8AC3E}">
        <p14:creationId xmlns:p14="http://schemas.microsoft.com/office/powerpoint/2010/main" val="65616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Felles:</a:t>
            </a:r>
          </a:p>
          <a:p>
            <a:r>
              <a:rPr lang="nb-NO" dirty="0"/>
              <a:t>Kom fra enkle kår.</a:t>
            </a:r>
          </a:p>
          <a:p>
            <a:r>
              <a:rPr lang="nb-NO" dirty="0"/>
              <a:t>Arbeidet seg opp</a:t>
            </a:r>
          </a:p>
          <a:p>
            <a:r>
              <a:rPr lang="nb-NO" dirty="0"/>
              <a:t>Visjonære!</a:t>
            </a:r>
          </a:p>
        </p:txBody>
      </p:sp>
      <p:sp>
        <p:nvSpPr>
          <p:cNvPr id="4" name="Slide Number Placeholder 3"/>
          <p:cNvSpPr>
            <a:spLocks noGrp="1"/>
          </p:cNvSpPr>
          <p:nvPr>
            <p:ph type="sldNum" sz="quarter" idx="10"/>
          </p:nvPr>
        </p:nvSpPr>
        <p:spPr/>
        <p:txBody>
          <a:bodyPr/>
          <a:lstStyle/>
          <a:p>
            <a:fld id="{2745622D-7495-4558-B850-0CFC40FCB0D5}" type="slidenum">
              <a:rPr lang="en-US" altLang="nb-NO" smtClean="0"/>
              <a:pPr/>
              <a:t>4</a:t>
            </a:fld>
            <a:endParaRPr lang="en-US" altLang="nb-NO"/>
          </a:p>
        </p:txBody>
      </p:sp>
    </p:spTree>
    <p:extLst>
      <p:ext uri="{BB962C8B-B14F-4D97-AF65-F5344CB8AC3E}">
        <p14:creationId xmlns:p14="http://schemas.microsoft.com/office/powerpoint/2010/main" val="189341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5</a:t>
            </a:fld>
            <a:endParaRPr lang="en-US" dirty="0"/>
          </a:p>
        </p:txBody>
      </p:sp>
    </p:spTree>
    <p:extLst>
      <p:ext uri="{BB962C8B-B14F-4D97-AF65-F5344CB8AC3E}">
        <p14:creationId xmlns:p14="http://schemas.microsoft.com/office/powerpoint/2010/main" val="211534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a:t>
            </a:r>
            <a:r>
              <a:rPr lang="nb-NO" dirty="0" err="1"/>
              <a:t>Rotary</a:t>
            </a:r>
            <a:r>
              <a:rPr lang="nb-NO" dirty="0"/>
              <a:t> er vi både mottakere og givere. Vi </a:t>
            </a:r>
            <a:r>
              <a:rPr lang="nb-NO" u="sng" dirty="0"/>
              <a:t>får lunnskap, vennskap og en meningsfylt fritid. </a:t>
            </a:r>
            <a:r>
              <a:rPr lang="nb-NO" dirty="0"/>
              <a:t> Vi kan gi av vår tid, våre kunnskaper og vi kan bidra økonomisk.</a:t>
            </a:r>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7</a:t>
            </a:fld>
            <a:endParaRPr lang="en-US" dirty="0"/>
          </a:p>
        </p:txBody>
      </p:sp>
    </p:spTree>
    <p:extLst>
      <p:ext uri="{BB962C8B-B14F-4D97-AF65-F5344CB8AC3E}">
        <p14:creationId xmlns:p14="http://schemas.microsoft.com/office/powerpoint/2010/main" val="3702496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Rotarianere innså ganske raskt at for å bidra til en bedre verden måtte organisasjonen ha en ryddig og forutsigbar økonomi. De første prosjektene kom med en gang, før fondet var formelt etablert.  </a:t>
            </a:r>
          </a:p>
          <a:p>
            <a:pPr>
              <a:defRPr/>
            </a:pPr>
            <a:r>
              <a:rPr lang="nb-NO" altLang="nb-NO" sz="1200" dirty="0">
                <a:solidFill>
                  <a:schemeClr val="bg2">
                    <a:lumMod val="10000"/>
                  </a:schemeClr>
                </a:solidFill>
                <a:latin typeface="Georgia" panose="02040502050405020303" pitchFamily="18" charset="0"/>
              </a:rPr>
              <a:t>1907 – Sanitæranlegg i Chicago</a:t>
            </a:r>
            <a:r>
              <a:rPr lang="nb-NO" altLang="nb-NO" sz="1200" dirty="0">
                <a:solidFill>
                  <a:srgbClr val="FF0000"/>
                </a:solidFill>
                <a:latin typeface="Georgia" panose="02040502050405020303" pitchFamily="18" charset="0"/>
              </a:rPr>
              <a:t>-fokusområde</a:t>
            </a:r>
          </a:p>
          <a:p>
            <a:pPr>
              <a:defRPr/>
            </a:pPr>
            <a:r>
              <a:rPr lang="nb-NO" altLang="nb-NO" sz="1200" dirty="0">
                <a:solidFill>
                  <a:schemeClr val="bg2">
                    <a:lumMod val="10000"/>
                  </a:schemeClr>
                </a:solidFill>
                <a:latin typeface="Georgia" panose="02040502050405020303" pitchFamily="18" charset="0"/>
              </a:rPr>
              <a:t>1912 – USD 4000 til veiprosjekt</a:t>
            </a:r>
          </a:p>
          <a:p>
            <a:pPr>
              <a:defRPr/>
            </a:pPr>
            <a:r>
              <a:rPr lang="nb-NO" altLang="nb-NO" sz="1200" dirty="0">
                <a:solidFill>
                  <a:schemeClr val="bg2">
                    <a:lumMod val="10000"/>
                  </a:schemeClr>
                </a:solidFill>
                <a:latin typeface="Georgia" panose="02040502050405020303" pitchFamily="18" charset="0"/>
              </a:rPr>
              <a:t>1913 – julegaver til 15000 mennesker ”in </a:t>
            </a:r>
            <a:r>
              <a:rPr lang="nb-NO" altLang="nb-NO" sz="1200" dirty="0" err="1">
                <a:solidFill>
                  <a:schemeClr val="bg2">
                    <a:lumMod val="10000"/>
                  </a:schemeClr>
                </a:solidFill>
                <a:latin typeface="Georgia" panose="02040502050405020303" pitchFamily="18" charset="0"/>
              </a:rPr>
              <a:t>need</a:t>
            </a:r>
            <a:r>
              <a:rPr lang="nb-NO" altLang="nb-NO" sz="1200" dirty="0">
                <a:solidFill>
                  <a:schemeClr val="bg2">
                    <a:lumMod val="10000"/>
                  </a:schemeClr>
                </a:solidFill>
                <a:latin typeface="Georgia" panose="02040502050405020303" pitchFamily="18" charset="0"/>
              </a:rPr>
              <a:t>” –</a:t>
            </a:r>
            <a:r>
              <a:rPr lang="nb-NO" altLang="nb-NO" sz="1200" dirty="0">
                <a:latin typeface="Georgia" panose="02040502050405020303" pitchFamily="18" charset="0"/>
              </a:rPr>
              <a:t> </a:t>
            </a:r>
            <a:r>
              <a:rPr lang="nb-NO" altLang="nb-NO" sz="1200" dirty="0">
                <a:solidFill>
                  <a:srgbClr val="FF0000"/>
                </a:solidFill>
                <a:latin typeface="Georgia" panose="02040502050405020303" pitchFamily="18" charset="0"/>
              </a:rPr>
              <a:t>Julebussen i 2290 </a:t>
            </a:r>
          </a:p>
          <a:p>
            <a:pPr>
              <a:defRPr/>
            </a:pPr>
            <a:r>
              <a:rPr lang="nb-NO" altLang="nb-NO" sz="1200" dirty="0">
                <a:solidFill>
                  <a:schemeClr val="bg2">
                    <a:lumMod val="10000"/>
                  </a:schemeClr>
                </a:solidFill>
                <a:latin typeface="Georgia" panose="02040502050405020303" pitchFamily="18" charset="0"/>
              </a:rPr>
              <a:t>1916 – kurs i etikk for ”</a:t>
            </a:r>
            <a:r>
              <a:rPr lang="nb-NO" altLang="nb-NO" sz="1200" dirty="0" err="1">
                <a:solidFill>
                  <a:schemeClr val="bg2">
                    <a:lumMod val="10000"/>
                  </a:schemeClr>
                </a:solidFill>
                <a:latin typeface="Georgia" panose="02040502050405020303" pitchFamily="18" charset="0"/>
              </a:rPr>
              <a:t>office</a:t>
            </a:r>
            <a:r>
              <a:rPr lang="nb-NO" altLang="nb-NO" sz="1200" dirty="0">
                <a:solidFill>
                  <a:schemeClr val="bg2">
                    <a:lumMod val="10000"/>
                  </a:schemeClr>
                </a:solidFill>
                <a:latin typeface="Georgia" panose="02040502050405020303" pitchFamily="18" charset="0"/>
              </a:rPr>
              <a:t> bys” </a:t>
            </a:r>
            <a:r>
              <a:rPr lang="nb-NO" altLang="nb-NO" sz="1200" dirty="0">
                <a:latin typeface="Georgia" panose="02040502050405020303" pitchFamily="18" charset="0"/>
              </a:rPr>
              <a:t>- </a:t>
            </a:r>
            <a:r>
              <a:rPr lang="nb-NO" altLang="nb-NO" sz="1200" dirty="0">
                <a:solidFill>
                  <a:srgbClr val="FF0000"/>
                </a:solidFill>
                <a:latin typeface="Georgia" panose="02040502050405020303" pitchFamily="18" charset="0"/>
              </a:rPr>
              <a:t>RYLA</a:t>
            </a:r>
          </a:p>
          <a:p>
            <a:pPr>
              <a:defRPr/>
            </a:pPr>
            <a:r>
              <a:rPr lang="nb-NO" altLang="nb-NO" sz="1200" dirty="0">
                <a:solidFill>
                  <a:schemeClr val="bg2">
                    <a:lumMod val="10000"/>
                  </a:schemeClr>
                </a:solidFill>
                <a:latin typeface="Georgia" panose="02040502050405020303" pitchFamily="18" charset="0"/>
              </a:rPr>
              <a:t>1916- leir for funksjonshemmede –</a:t>
            </a:r>
            <a:r>
              <a:rPr lang="nb-NO" altLang="nb-NO" sz="1200" dirty="0" err="1">
                <a:solidFill>
                  <a:srgbClr val="FF0000"/>
                </a:solidFill>
                <a:latin typeface="Georgia" panose="02040502050405020303" pitchFamily="18" charset="0"/>
              </a:rPr>
              <a:t>Handicamp</a:t>
            </a:r>
            <a:endParaRPr lang="nb-NO" altLang="nb-NO" sz="1200" dirty="0">
              <a:solidFill>
                <a:srgbClr val="FF0000"/>
              </a:solidFill>
              <a:latin typeface="Georgia" panose="02040502050405020303" pitchFamily="18" charset="0"/>
            </a:endParaRPr>
          </a:p>
          <a:p>
            <a:pPr>
              <a:defRPr/>
            </a:pPr>
            <a:r>
              <a:rPr lang="nb-NO" altLang="nb-NO" sz="1200" dirty="0">
                <a:solidFill>
                  <a:schemeClr val="bg2">
                    <a:lumMod val="10000"/>
                  </a:schemeClr>
                </a:solidFill>
                <a:latin typeface="Georgia" panose="02040502050405020303" pitchFamily="18" charset="0"/>
              </a:rPr>
              <a:t>1917-sko til flyktninger</a:t>
            </a:r>
          </a:p>
          <a:p>
            <a:pPr>
              <a:defRPr/>
            </a:pPr>
            <a:r>
              <a:rPr lang="nb-NO" altLang="nb-NO" sz="1200" dirty="0">
                <a:solidFill>
                  <a:schemeClr val="bg2">
                    <a:lumMod val="10000"/>
                  </a:schemeClr>
                </a:solidFill>
                <a:latin typeface="Georgia" panose="02040502050405020303" pitchFamily="18" charset="0"/>
              </a:rPr>
              <a:t>1917-18 arbeidskontor for sjøfolk og soldater</a:t>
            </a:r>
          </a:p>
          <a:p>
            <a:pPr>
              <a:defRPr/>
            </a:pPr>
            <a:r>
              <a:rPr lang="nb-NO" altLang="nb-NO" sz="1200" dirty="0">
                <a:solidFill>
                  <a:schemeClr val="bg2">
                    <a:lumMod val="10000"/>
                  </a:schemeClr>
                </a:solidFill>
                <a:latin typeface="Georgia" panose="02040502050405020303" pitchFamily="18" charset="0"/>
              </a:rPr>
              <a:t>DOING GOOD IN THE WORLD</a:t>
            </a:r>
          </a:p>
          <a:p>
            <a:pPr>
              <a:defRPr/>
            </a:pPr>
            <a:r>
              <a:rPr lang="nb-NO" altLang="nb-NO" sz="1200" dirty="0">
                <a:solidFill>
                  <a:schemeClr val="bg2">
                    <a:lumMod val="10000"/>
                  </a:schemeClr>
                </a:solidFill>
                <a:latin typeface="Georgia" panose="02040502050405020303" pitchFamily="18" charset="0"/>
              </a:rPr>
              <a:t>Et av verdens mest kostnadseffektive fond – </a:t>
            </a:r>
            <a:r>
              <a:rPr lang="nb-NO" altLang="nb-NO" sz="1200" dirty="0" err="1">
                <a:solidFill>
                  <a:schemeClr val="bg2">
                    <a:lumMod val="10000"/>
                  </a:schemeClr>
                </a:solidFill>
                <a:latin typeface="Georgia" panose="02040502050405020303" pitchFamily="18" charset="0"/>
              </a:rPr>
              <a:t>ref</a:t>
            </a:r>
            <a:r>
              <a:rPr lang="nb-NO" altLang="nb-NO" sz="1200" dirty="0">
                <a:solidFill>
                  <a:schemeClr val="bg2">
                    <a:lumMod val="10000"/>
                  </a:schemeClr>
                </a:solidFill>
                <a:latin typeface="Georgia" panose="02040502050405020303" pitchFamily="18" charset="0"/>
              </a:rPr>
              <a:t> </a:t>
            </a:r>
            <a:r>
              <a:rPr lang="nb-NO" altLang="nb-NO" sz="1200" dirty="0" err="1">
                <a:solidFill>
                  <a:schemeClr val="bg2">
                    <a:lumMod val="10000"/>
                  </a:schemeClr>
                </a:solidFill>
                <a:latin typeface="Georgia" panose="02040502050405020303" pitchFamily="18" charset="0"/>
              </a:rPr>
              <a:t>Charity</a:t>
            </a:r>
            <a:r>
              <a:rPr lang="nb-NO" altLang="nb-NO" sz="1200" dirty="0">
                <a:solidFill>
                  <a:schemeClr val="bg2">
                    <a:lumMod val="10000"/>
                  </a:schemeClr>
                </a:solidFill>
                <a:latin typeface="Georgia" panose="02040502050405020303" pitchFamily="18" charset="0"/>
              </a:rPr>
              <a:t> navigator som Ingrid snakket om.  </a:t>
            </a:r>
            <a:r>
              <a:rPr lang="nb-NO" altLang="nb-NO" sz="1200" dirty="0" err="1">
                <a:solidFill>
                  <a:schemeClr val="bg2">
                    <a:lumMod val="10000"/>
                  </a:schemeClr>
                </a:solidFill>
                <a:latin typeface="Georgia" panose="02040502050405020303" pitchFamily="18" charset="0"/>
              </a:rPr>
              <a:t>Ca</a:t>
            </a:r>
            <a:r>
              <a:rPr lang="nb-NO" altLang="nb-NO" sz="1200" dirty="0">
                <a:solidFill>
                  <a:schemeClr val="bg2">
                    <a:lumMod val="10000"/>
                  </a:schemeClr>
                </a:solidFill>
                <a:latin typeface="Georgia" panose="02040502050405020303" pitchFamily="18" charset="0"/>
              </a:rPr>
              <a:t> 92 % går direkte til prosjekter og program. </a:t>
            </a:r>
          </a:p>
          <a:p>
            <a:r>
              <a:rPr lang="nb-NO" dirty="0"/>
              <a:t>Når det gjelder det som står om å støtte </a:t>
            </a:r>
            <a:r>
              <a:rPr lang="nb-NO" dirty="0" err="1"/>
              <a:t>rotaryfondet</a:t>
            </a:r>
            <a:r>
              <a:rPr lang="nb-NO" dirty="0"/>
              <a:t>, så kan det gjøres på mange måter: innbetaling fra klubber og enkeltpersoner, testamentariske gaver, bidrag fra bedrifter og fra lands regjeringer, betale inn til PHF, major donor, </a:t>
            </a:r>
            <a:r>
              <a:rPr lang="nb-NO" dirty="0" err="1"/>
              <a:t>bequest</a:t>
            </a:r>
            <a:r>
              <a:rPr lang="nb-NO" dirty="0"/>
              <a:t> </a:t>
            </a:r>
            <a:r>
              <a:rPr lang="nb-NO" dirty="0" err="1"/>
              <a:t>society</a:t>
            </a:r>
            <a:r>
              <a:rPr lang="nb-NO" dirty="0"/>
              <a:t> – </a:t>
            </a:r>
            <a:r>
              <a:rPr lang="nb-NO" dirty="0" err="1"/>
              <a:t>paul</a:t>
            </a:r>
            <a:r>
              <a:rPr lang="nb-NO" dirty="0"/>
              <a:t> </a:t>
            </a:r>
            <a:r>
              <a:rPr lang="nb-NO" dirty="0" err="1"/>
              <a:t>harris</a:t>
            </a:r>
            <a:r>
              <a:rPr lang="nb-NO" dirty="0"/>
              <a:t> </a:t>
            </a:r>
            <a:r>
              <a:rPr lang="nb-NO" dirty="0" err="1"/>
              <a:t>society</a:t>
            </a:r>
            <a:r>
              <a:rPr lang="nb-NO" dirty="0"/>
              <a:t> etc.</a:t>
            </a:r>
          </a:p>
          <a:p>
            <a:r>
              <a:rPr lang="nb-NO" dirty="0"/>
              <a:t>Vi har gode </a:t>
            </a:r>
            <a:r>
              <a:rPr lang="nb-NO" dirty="0" err="1"/>
              <a:t>fondsforvalterei</a:t>
            </a:r>
            <a:r>
              <a:rPr lang="nb-NO" dirty="0"/>
              <a:t> </a:t>
            </a:r>
            <a:r>
              <a:rPr lang="nb-NO" dirty="0" err="1"/>
              <a:t>Rotary</a:t>
            </a:r>
            <a:r>
              <a:rPr lang="nb-NO" dirty="0"/>
              <a:t>. Det er verdt å merke seg at ingenting fra klubbkontingenten går til </a:t>
            </a:r>
            <a:r>
              <a:rPr lang="nb-NO" dirty="0" err="1"/>
              <a:t>rotaryfondet</a:t>
            </a:r>
            <a:r>
              <a:rPr lang="nb-NO" dirty="0"/>
              <a:t>. </a:t>
            </a:r>
          </a:p>
          <a:p>
            <a:r>
              <a:rPr lang="nb-NO" dirty="0"/>
              <a:t>EREY – </a:t>
            </a:r>
            <a:r>
              <a:rPr lang="nb-NO" dirty="0" err="1"/>
              <a:t>every</a:t>
            </a:r>
            <a:r>
              <a:rPr lang="nb-NO" dirty="0"/>
              <a:t> </a:t>
            </a:r>
            <a:r>
              <a:rPr lang="nb-NO" dirty="0" err="1"/>
              <a:t>rotarian</a:t>
            </a:r>
            <a:r>
              <a:rPr lang="nb-NO" dirty="0"/>
              <a:t> </a:t>
            </a:r>
            <a:r>
              <a:rPr lang="nb-NO" dirty="0" err="1"/>
              <a:t>every</a:t>
            </a:r>
            <a:r>
              <a:rPr lang="nb-NO" dirty="0"/>
              <a:t> </a:t>
            </a:r>
            <a:r>
              <a:rPr lang="nb-NO" dirty="0" err="1"/>
              <a:t>year</a:t>
            </a:r>
            <a:r>
              <a:rPr lang="nb-NO" dirty="0"/>
              <a:t> = 100 USD, vårt distrikt har et mål pr medlem på 80 USD i år. </a:t>
            </a:r>
          </a:p>
          <a:p>
            <a:r>
              <a:rPr lang="nb-NO" dirty="0"/>
              <a:t>NB </a:t>
            </a:r>
          </a:p>
          <a:p>
            <a:pPr>
              <a:defRPr/>
            </a:pPr>
            <a:endParaRPr lang="nb-NO" altLang="nb-NO" sz="1200" dirty="0">
              <a:solidFill>
                <a:schemeClr val="bg2">
                  <a:lumMod val="10000"/>
                </a:schemeClr>
              </a:solidFill>
              <a:latin typeface="Georgia" panose="02040502050405020303" pitchFamily="18" charset="0"/>
            </a:endParaRPr>
          </a:p>
          <a:p>
            <a:endParaRPr lang="nb-NO" dirty="0"/>
          </a:p>
        </p:txBody>
      </p:sp>
      <p:sp>
        <p:nvSpPr>
          <p:cNvPr id="4" name="Plassholder for lysbildenummer 3"/>
          <p:cNvSpPr>
            <a:spLocks noGrp="1"/>
          </p:cNvSpPr>
          <p:nvPr>
            <p:ph type="sldNum" sz="quarter" idx="5"/>
          </p:nvPr>
        </p:nvSpPr>
        <p:spPr/>
        <p:txBody>
          <a:bodyPr/>
          <a:lstStyle/>
          <a:p>
            <a:pPr>
              <a:defRPr/>
            </a:pPr>
            <a:fld id="{01CD59E3-8357-477C-AD98-2B24604F26DD}" type="slidenum">
              <a:rPr lang="en-US" smtClean="0"/>
              <a:pPr>
                <a:defRPr/>
              </a:pPr>
              <a:t>8</a:t>
            </a:fld>
            <a:endParaRPr lang="en-US" dirty="0"/>
          </a:p>
        </p:txBody>
      </p:sp>
    </p:spTree>
    <p:extLst>
      <p:ext uri="{BB962C8B-B14F-4D97-AF65-F5344CB8AC3E}">
        <p14:creationId xmlns:p14="http://schemas.microsoft.com/office/powerpoint/2010/main" val="168583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1200" dirty="0">
                <a:solidFill>
                  <a:srgbClr val="585858"/>
                </a:solidFill>
                <a:latin typeface="Georgia"/>
                <a:cs typeface="Georgia"/>
              </a:rPr>
              <a:t>Annual fund</a:t>
            </a:r>
          </a:p>
          <a:p>
            <a:pPr>
              <a:spcBef>
                <a:spcPts val="0"/>
              </a:spcBef>
              <a:spcAft>
                <a:spcPts val="1200"/>
              </a:spcAft>
            </a:pPr>
            <a:r>
              <a:rPr lang="en-US" sz="1200" dirty="0" err="1">
                <a:solidFill>
                  <a:srgbClr val="585858"/>
                </a:solidFill>
                <a:latin typeface="Georgia"/>
                <a:cs typeface="Georgia"/>
              </a:rPr>
              <a:t>Finansierer</a:t>
            </a:r>
            <a:r>
              <a:rPr lang="en-US" sz="1200" dirty="0">
                <a:solidFill>
                  <a:srgbClr val="585858"/>
                </a:solidFill>
                <a:latin typeface="Georgia"/>
                <a:cs typeface="Georgia"/>
              </a:rPr>
              <a:t> </a:t>
            </a:r>
            <a:r>
              <a:rPr lang="en-US" sz="1200" dirty="0" err="1">
                <a:solidFill>
                  <a:srgbClr val="585858"/>
                </a:solidFill>
                <a:latin typeface="Georgia"/>
                <a:cs typeface="Georgia"/>
              </a:rPr>
              <a:t>våre</a:t>
            </a:r>
            <a:r>
              <a:rPr lang="en-US" sz="1200" dirty="0">
                <a:solidFill>
                  <a:srgbClr val="585858"/>
                </a:solidFill>
                <a:latin typeface="Georgia"/>
                <a:cs typeface="Georgia"/>
              </a:rPr>
              <a:t> </a:t>
            </a:r>
            <a:r>
              <a:rPr lang="en-US" sz="1200" dirty="0" err="1">
                <a:solidFill>
                  <a:srgbClr val="585858"/>
                </a:solidFill>
                <a:latin typeface="Georgia"/>
                <a:cs typeface="Georgia"/>
              </a:rPr>
              <a:t>prosjekter</a:t>
            </a:r>
            <a:r>
              <a:rPr lang="en-US" sz="1200" dirty="0">
                <a:solidFill>
                  <a:srgbClr val="585858"/>
                </a:solidFill>
                <a:latin typeface="Georgia"/>
                <a:cs typeface="Georgia"/>
              </a:rPr>
              <a:t> (Grants)</a:t>
            </a:r>
            <a:endParaRPr lang="en-US" sz="1200" strike="sngStrike" dirty="0">
              <a:solidFill>
                <a:srgbClr val="585858"/>
              </a:solidFill>
              <a:latin typeface="Georgia"/>
              <a:cs typeface="Georgia"/>
            </a:endParaRPr>
          </a:p>
          <a:p>
            <a:pPr>
              <a:spcBef>
                <a:spcPts val="0"/>
              </a:spcBef>
              <a:spcAft>
                <a:spcPts val="1200"/>
              </a:spcAft>
            </a:pPr>
            <a:r>
              <a:rPr lang="en-US" sz="1200" dirty="0" err="1">
                <a:solidFill>
                  <a:srgbClr val="585858"/>
                </a:solidFill>
                <a:latin typeface="Georgia"/>
                <a:cs typeface="Georgia"/>
              </a:rPr>
              <a:t>Gaver</a:t>
            </a:r>
            <a:r>
              <a:rPr lang="en-US" sz="1200" dirty="0">
                <a:solidFill>
                  <a:srgbClr val="585858"/>
                </a:solidFill>
                <a:latin typeface="Georgia"/>
                <a:cs typeface="Georgia"/>
              </a:rPr>
              <a:t> </a:t>
            </a:r>
            <a:r>
              <a:rPr lang="en-US" sz="1200" dirty="0" err="1">
                <a:solidFill>
                  <a:srgbClr val="585858"/>
                </a:solidFill>
                <a:latin typeface="Georgia"/>
                <a:cs typeface="Georgia"/>
              </a:rPr>
              <a:t>blir</a:t>
            </a:r>
            <a:r>
              <a:rPr lang="en-US" sz="1200" dirty="0">
                <a:solidFill>
                  <a:srgbClr val="585858"/>
                </a:solidFill>
                <a:latin typeface="Georgia"/>
                <a:cs typeface="Georgia"/>
              </a:rPr>
              <a:t> </a:t>
            </a:r>
            <a:r>
              <a:rPr lang="en-US" sz="1200" dirty="0" err="1">
                <a:solidFill>
                  <a:srgbClr val="585858"/>
                </a:solidFill>
                <a:latin typeface="Georgia"/>
                <a:cs typeface="Georgia"/>
              </a:rPr>
              <a:t>kreditert</a:t>
            </a:r>
            <a:r>
              <a:rPr lang="en-US" sz="1200" dirty="0">
                <a:solidFill>
                  <a:srgbClr val="585858"/>
                </a:solidFill>
                <a:latin typeface="Georgia"/>
                <a:cs typeface="Georgia"/>
              </a:rPr>
              <a:t> </a:t>
            </a:r>
            <a:r>
              <a:rPr lang="en-US" sz="1200" dirty="0" err="1">
                <a:solidFill>
                  <a:srgbClr val="585858"/>
                </a:solidFill>
                <a:latin typeface="Georgia"/>
                <a:cs typeface="Georgia"/>
              </a:rPr>
              <a:t>giveren</a:t>
            </a:r>
            <a:r>
              <a:rPr lang="en-US" sz="1200" dirty="0">
                <a:solidFill>
                  <a:srgbClr val="585858"/>
                </a:solidFill>
                <a:latin typeface="Georgia"/>
                <a:cs typeface="Georgia"/>
              </a:rPr>
              <a:t> og </a:t>
            </a:r>
            <a:r>
              <a:rPr lang="en-US" sz="1200" dirty="0" err="1">
                <a:solidFill>
                  <a:srgbClr val="585858"/>
                </a:solidFill>
                <a:latin typeface="Georgia"/>
                <a:cs typeface="Georgia"/>
              </a:rPr>
              <a:t>giverens</a:t>
            </a:r>
            <a:r>
              <a:rPr lang="en-US" sz="1200" dirty="0">
                <a:solidFill>
                  <a:srgbClr val="585858"/>
                </a:solidFill>
                <a:latin typeface="Georgia"/>
                <a:cs typeface="Georgia"/>
              </a:rPr>
              <a:t> </a:t>
            </a:r>
            <a:r>
              <a:rPr lang="en-US" sz="1200" dirty="0" err="1">
                <a:solidFill>
                  <a:srgbClr val="585858"/>
                </a:solidFill>
                <a:latin typeface="Georgia"/>
                <a:cs typeface="Georgia"/>
              </a:rPr>
              <a:t>klubb</a:t>
            </a:r>
            <a:r>
              <a:rPr lang="en-US" sz="1200" dirty="0">
                <a:solidFill>
                  <a:srgbClr val="585858"/>
                </a:solidFill>
                <a:latin typeface="Georgia"/>
                <a:cs typeface="Georgia"/>
              </a:rPr>
              <a:t> </a:t>
            </a:r>
          </a:p>
          <a:p>
            <a:pPr>
              <a:spcBef>
                <a:spcPts val="0"/>
              </a:spcBef>
              <a:spcAft>
                <a:spcPts val="1200"/>
              </a:spcAft>
            </a:pPr>
            <a:r>
              <a:rPr lang="en-US" sz="1200" dirty="0" err="1">
                <a:solidFill>
                  <a:srgbClr val="585858"/>
                </a:solidFill>
                <a:latin typeface="Georgia"/>
                <a:cs typeface="Georgia"/>
              </a:rPr>
              <a:t>Gaver</a:t>
            </a:r>
            <a:r>
              <a:rPr lang="en-US" sz="1200" dirty="0">
                <a:solidFill>
                  <a:srgbClr val="585858"/>
                </a:solidFill>
                <a:latin typeface="Georgia"/>
                <a:cs typeface="Georgia"/>
              </a:rPr>
              <a:t> </a:t>
            </a:r>
            <a:r>
              <a:rPr lang="en-US" sz="1200" dirty="0" err="1">
                <a:solidFill>
                  <a:srgbClr val="585858"/>
                </a:solidFill>
                <a:latin typeface="Georgia"/>
                <a:cs typeface="Georgia"/>
              </a:rPr>
              <a:t>generer</a:t>
            </a:r>
            <a:r>
              <a:rPr lang="en-US" sz="1200" dirty="0">
                <a:solidFill>
                  <a:srgbClr val="585858"/>
                </a:solidFill>
                <a:latin typeface="Georgia"/>
                <a:cs typeface="Georgia"/>
              </a:rPr>
              <a:t> District Designated Funds (DDF) </a:t>
            </a:r>
            <a:r>
              <a:rPr lang="en-US" sz="1200" dirty="0" err="1">
                <a:solidFill>
                  <a:srgbClr val="585858"/>
                </a:solidFill>
                <a:latin typeface="Georgia"/>
                <a:cs typeface="Georgia"/>
              </a:rPr>
              <a:t>gjennom</a:t>
            </a:r>
            <a:r>
              <a:rPr lang="en-US" sz="1200" dirty="0">
                <a:solidFill>
                  <a:srgbClr val="585858"/>
                </a:solidFill>
                <a:latin typeface="Georgia"/>
                <a:cs typeface="Georgia"/>
              </a:rPr>
              <a:t> Share </a:t>
            </a:r>
            <a:r>
              <a:rPr lang="en-US" sz="1200" dirty="0" err="1">
                <a:solidFill>
                  <a:srgbClr val="585858"/>
                </a:solidFill>
                <a:latin typeface="Georgia"/>
                <a:cs typeface="Georgia"/>
              </a:rPr>
              <a:t>systemet</a:t>
            </a:r>
            <a:r>
              <a:rPr lang="en-US" sz="1200" dirty="0">
                <a:solidFill>
                  <a:srgbClr val="585858"/>
                </a:solidFill>
                <a:latin typeface="Georgia"/>
                <a:cs typeface="Georgia"/>
              </a:rPr>
              <a:t>.</a:t>
            </a:r>
          </a:p>
          <a:p>
            <a:pPr marL="0" indent="0">
              <a:buNone/>
            </a:pPr>
            <a:r>
              <a:rPr lang="en-US" sz="1200" dirty="0" err="1">
                <a:solidFill>
                  <a:srgbClr val="585858"/>
                </a:solidFill>
                <a:latin typeface="Georgia"/>
                <a:cs typeface="Georgia"/>
              </a:rPr>
              <a:t>Fredsfond</a:t>
            </a:r>
            <a:r>
              <a:rPr lang="en-US" sz="1200" dirty="0">
                <a:solidFill>
                  <a:srgbClr val="585858"/>
                </a:solidFill>
                <a:latin typeface="Georgia"/>
                <a:cs typeface="Georgia"/>
              </a:rPr>
              <a:t> – </a:t>
            </a:r>
            <a:r>
              <a:rPr lang="nb-NO" sz="1200" dirty="0" err="1">
                <a:solidFill>
                  <a:srgbClr val="000000"/>
                </a:solidFill>
                <a:latin typeface="Georgia" panose="02040502050405020303" pitchFamily="18" charset="0"/>
              </a:rPr>
              <a:t>Rotary</a:t>
            </a:r>
            <a:r>
              <a:rPr lang="nb-NO" sz="1200" dirty="0">
                <a:solidFill>
                  <a:srgbClr val="000000"/>
                </a:solidFill>
                <a:latin typeface="Georgia" panose="02040502050405020303" pitchFamily="18" charset="0"/>
              </a:rPr>
              <a:t> tilbyr stipend i arbeid for fred og forsoning ved 7 universiteter</a:t>
            </a:r>
          </a:p>
          <a:p>
            <a:r>
              <a:rPr lang="nb-NO" sz="1200" dirty="0">
                <a:solidFill>
                  <a:srgbClr val="000000"/>
                </a:solidFill>
                <a:latin typeface="Georgia" panose="02040502050405020303" pitchFamily="18" charset="0"/>
              </a:rPr>
              <a:t>Masterstipend (2 år)</a:t>
            </a:r>
          </a:p>
          <a:p>
            <a:r>
              <a:rPr lang="nb-NO" sz="1200" dirty="0">
                <a:solidFill>
                  <a:srgbClr val="000000"/>
                </a:solidFill>
                <a:latin typeface="Georgia" panose="02040502050405020303" pitchFamily="18" charset="0"/>
              </a:rPr>
              <a:t>Sertifiseringskurs (3 </a:t>
            </a:r>
            <a:r>
              <a:rPr lang="nb-NO" sz="1200" dirty="0" err="1">
                <a:solidFill>
                  <a:srgbClr val="000000"/>
                </a:solidFill>
                <a:latin typeface="Georgia" panose="02040502050405020303" pitchFamily="18" charset="0"/>
              </a:rPr>
              <a:t>mndr</a:t>
            </a:r>
            <a:r>
              <a:rPr lang="nb-NO" sz="1200" dirty="0">
                <a:solidFill>
                  <a:srgbClr val="000000"/>
                </a:solidFill>
                <a:latin typeface="Georgia" panose="02040502050405020303" pitchFamily="18" charset="0"/>
              </a:rPr>
              <a:t>.)</a:t>
            </a:r>
          </a:p>
          <a:p>
            <a:pPr marL="0" indent="0">
              <a:buNone/>
            </a:pPr>
            <a:r>
              <a:rPr lang="nb-NO" sz="1200" dirty="0">
                <a:solidFill>
                  <a:srgbClr val="000000"/>
                </a:solidFill>
                <a:latin typeface="Georgia" panose="02040502050405020303" pitchFamily="18" charset="0"/>
              </a:rPr>
              <a:t>Mer enn 1 000 studenter har gjennomført programmet</a:t>
            </a:r>
          </a:p>
          <a:p>
            <a:pPr marL="0" indent="0">
              <a:buNone/>
            </a:pPr>
            <a:endParaRPr lang="nb-NO" sz="1200" dirty="0">
              <a:solidFill>
                <a:srgbClr val="000000"/>
              </a:solidFill>
              <a:latin typeface="Georgia" panose="02040502050405020303" pitchFamily="18" charset="0"/>
            </a:endParaRPr>
          </a:p>
          <a:p>
            <a:pPr marL="0" indent="0">
              <a:buNone/>
            </a:pPr>
            <a:r>
              <a:rPr lang="nb-NO" sz="1200" dirty="0">
                <a:solidFill>
                  <a:srgbClr val="000000"/>
                </a:solidFill>
                <a:latin typeface="Georgia" panose="02040502050405020303" pitchFamily="18" charset="0"/>
              </a:rPr>
              <a:t>Tilbudet utvides fra 2020-2021: Makere </a:t>
            </a:r>
            <a:r>
              <a:rPr lang="nb-NO" sz="1200" dirty="0" err="1">
                <a:solidFill>
                  <a:srgbClr val="000000"/>
                </a:solidFill>
                <a:latin typeface="Georgia" panose="02040502050405020303" pitchFamily="18" charset="0"/>
              </a:rPr>
              <a:t>University</a:t>
            </a:r>
            <a:r>
              <a:rPr lang="nb-NO" sz="1200" dirty="0">
                <a:solidFill>
                  <a:srgbClr val="000000"/>
                </a:solidFill>
                <a:latin typeface="Georgia" panose="02040502050405020303" pitchFamily="18" charset="0"/>
              </a:rPr>
              <a:t>, Kampala, Uganda</a:t>
            </a:r>
          </a:p>
          <a:p>
            <a:pPr>
              <a:spcBef>
                <a:spcPts val="0"/>
              </a:spcBef>
              <a:spcAft>
                <a:spcPts val="1200"/>
              </a:spcAft>
            </a:pPr>
            <a:endParaRPr lang="en-US" sz="1200" dirty="0">
              <a:solidFill>
                <a:srgbClr val="585858"/>
              </a:solidFill>
              <a:latin typeface="Georgia"/>
              <a:cs typeface="Georgia"/>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t>9</a:t>
            </a:fld>
            <a:endParaRPr lang="en-US" dirty="0"/>
          </a:p>
        </p:txBody>
      </p:sp>
    </p:spTree>
    <p:extLst>
      <p:ext uri="{BB962C8B-B14F-4D97-AF65-F5344CB8AC3E}">
        <p14:creationId xmlns:p14="http://schemas.microsoft.com/office/powerpoint/2010/main" val="251295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Rotarys fredssentere  (Peace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centers</a:t>
            </a:r>
            <a:r>
              <a:rPr lang="nb-NO" sz="1800" dirty="0">
                <a:effectLst/>
                <a:latin typeface="Calibri" panose="020F0502020204030204" pitchFamily="34" charset="0"/>
                <a:ea typeface="Calibri" panose="020F0502020204030204" pitchFamily="34" charset="0"/>
                <a:cs typeface="Times New Roman" panose="02020603050405020304" pitchFamily="18" charset="0"/>
              </a:rPr>
              <a:t>) har uteksaminert mer enn 1400 studenter Peace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fellows</a:t>
            </a:r>
            <a:r>
              <a:rPr lang="nb-NO" sz="1800" dirty="0">
                <a:effectLst/>
                <a:latin typeface="Calibri" panose="020F0502020204030204" pitchFamily="34" charset="0"/>
                <a:ea typeface="Calibri" panose="020F0502020204030204" pitchFamily="34" charset="0"/>
                <a:cs typeface="Times New Roman" panose="02020603050405020304" pitchFamily="18" charset="0"/>
              </a:rPr>
              <a:t> på masternivå eller via sertifikatordningen. Dere fra 2260 hørte kanskje Turid Reksten på distriktskonferansen i høst?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koster penger å holde i gang stipendordningen. Vi opprettet dette fondet som vår jubileumsgave til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rotaryfondet</a:t>
            </a:r>
            <a:r>
              <a:rPr lang="nb-NO" sz="1800" dirty="0">
                <a:effectLst/>
                <a:latin typeface="Calibri" panose="020F0502020204030204" pitchFamily="34" charset="0"/>
                <a:ea typeface="Calibri" panose="020F0502020204030204" pitchFamily="34" charset="0"/>
                <a:cs typeface="Times New Roman" panose="02020603050405020304" pitchFamily="18" charset="0"/>
              </a:rPr>
              <a:t> da vi feiret 100-års jubileet. Vi begynte med USD 25 000. I dag er det på USD108 000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Fondet vokser fort ved årlige gaver og har stor avkastning. Vi ønsker bidrag, både fra enkeltpersoner og distriktet via DDF. Dere har bidratt tidligere år. Tusen takk for det! Siden fred er min «greie» i Rotary betaler jeg inn min årlige gave til dette fondet.</a:t>
            </a:r>
          </a:p>
          <a:p>
            <a:endParaRPr lang="nb-NO" dirty="0"/>
          </a:p>
        </p:txBody>
      </p:sp>
      <p:sp>
        <p:nvSpPr>
          <p:cNvPr id="4" name="Slide Number Placeholder 3"/>
          <p:cNvSpPr>
            <a:spLocks noGrp="1"/>
          </p:cNvSpPr>
          <p:nvPr>
            <p:ph type="sldNum" sz="quarter" idx="10"/>
          </p:nvPr>
        </p:nvSpPr>
        <p:spPr/>
        <p:txBody>
          <a:bodyPr/>
          <a:lstStyle/>
          <a:p>
            <a:fld id="{2745622D-7495-4558-B850-0CFC40FCB0D5}" type="slidenum">
              <a:rPr lang="en-US" altLang="nb-NO" smtClean="0"/>
              <a:pPr/>
              <a:t>10</a:t>
            </a:fld>
            <a:endParaRPr lang="en-US" altLang="nb-NO"/>
          </a:p>
        </p:txBody>
      </p:sp>
    </p:spTree>
    <p:extLst>
      <p:ext uri="{BB962C8B-B14F-4D97-AF65-F5344CB8AC3E}">
        <p14:creationId xmlns:p14="http://schemas.microsoft.com/office/powerpoint/2010/main" val="293462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ctr"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827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4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4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69575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0475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9053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139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0217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152400" y="2667000"/>
            <a:ext cx="9525000" cy="1600200"/>
          </a:xfrm>
          <a:prstGeom prst="rect">
            <a:avLst/>
          </a:prstGeom>
          <a:solidFill>
            <a:schemeClr val="accent4"/>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09971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8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330581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9233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487362"/>
          </a:xfrm>
          <a:prstGeom prst="rect">
            <a:avLst/>
          </a:prstGeom>
        </p:spPr>
        <p:txBody>
          <a:bodyPr lIns="82058" tIns="41029" rIns="82058" bIns="41029"/>
          <a:lstStyle/>
          <a:p>
            <a:r>
              <a:rPr lang="da-DK"/>
              <a:t>Klik for at redigere i master</a:t>
            </a:r>
            <a:endParaRPr lang="en-US" dirty="0"/>
          </a:p>
        </p:txBody>
      </p:sp>
    </p:spTree>
    <p:extLst>
      <p:ext uri="{BB962C8B-B14F-4D97-AF65-F5344CB8AC3E}">
        <p14:creationId xmlns:p14="http://schemas.microsoft.com/office/powerpoint/2010/main" val="88034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4228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89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453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6027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9695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21642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5392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80515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493837"/>
            <a:ext cx="8229600" cy="4525963"/>
          </a:xfrm>
          <a:prstGeom prst="rect">
            <a:avLst/>
          </a:prstGeom>
        </p:spPr>
        <p:txBody>
          <a:bodyPr/>
          <a:lstStyle>
            <a:lvl1pPr marL="342900" indent="-342900">
              <a:buClr>
                <a:schemeClr val="accent1"/>
              </a:buClr>
              <a:buSzPct val="120000"/>
              <a:buFont typeface="Wingdings" charset="2"/>
              <a:buChar char="§"/>
              <a:defRPr sz="24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71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6769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69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51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60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654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4"/>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191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0692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87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51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817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4218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5759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73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482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41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BG Photo">
    <p:bg>
      <p:bgPr>
        <a:solidFill>
          <a:srgbClr val="D01B2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858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2" name="Title 1"/>
          <p:cNvSpPr>
            <a:spLocks noGrp="1"/>
          </p:cNvSpPr>
          <p:nvPr>
            <p:ph type="title"/>
          </p:nvPr>
        </p:nvSpPr>
        <p:spPr>
          <a:xfrm>
            <a:off x="457200" y="529167"/>
            <a:ext cx="8229600" cy="889000"/>
          </a:xfrm>
          <a:prstGeom prst="rect">
            <a:avLst/>
          </a:prstGeom>
        </p:spPr>
        <p:txBody>
          <a:bodyPr>
            <a:normAutofit/>
          </a:bodyPr>
          <a:lstStyle>
            <a:lvl1pPr>
              <a:defRPr sz="3600" cap="none" baseline="0"/>
            </a:lvl1pPr>
          </a:lstStyle>
          <a:p>
            <a:r>
              <a:rPr lang="en-US"/>
              <a:t>Click to edit Master title style</a:t>
            </a:r>
            <a:endParaRPr lang="en-US" dirty="0"/>
          </a:p>
        </p:txBody>
      </p:sp>
      <p:sp>
        <p:nvSpPr>
          <p:cNvPr id="8" name="Text Placeholder 7"/>
          <p:cNvSpPr>
            <a:spLocks noGrp="1"/>
          </p:cNvSpPr>
          <p:nvPr>
            <p:ph type="body" sz="quarter" idx="10"/>
          </p:nvPr>
        </p:nvSpPr>
        <p:spPr>
          <a:xfrm>
            <a:off x="457200" y="5966071"/>
            <a:ext cx="4191000" cy="469900"/>
          </a:xfrm>
          <a:prstGeom prst="rect">
            <a:avLst/>
          </a:prstGeom>
        </p:spPr>
        <p:txBody>
          <a:bodyPr>
            <a:noAutofit/>
          </a:bodyPr>
          <a:lstStyle>
            <a:lvl1pPr marL="0" indent="0">
              <a:buNone/>
              <a:defRPr sz="1800"/>
            </a:lvl1pPr>
            <a:lvl2pPr marL="182880" indent="0">
              <a:buNone/>
              <a:defRPr sz="1800"/>
            </a:lvl2pPr>
            <a:lvl3pPr marL="365760" indent="0">
              <a:buNone/>
              <a:defRPr sz="1800"/>
            </a:lvl3pPr>
            <a:lvl4pPr marL="548640" indent="0">
              <a:buNone/>
              <a:defRPr sz="1800"/>
            </a:lvl4pPr>
            <a:lvl5pPr marL="73152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186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09819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7967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041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37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23490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23641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8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1B4E7"/>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523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1B4E7"/>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523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8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4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8915" y="6165126"/>
            <a:ext cx="1368170" cy="514350"/>
          </a:xfrm>
          <a:prstGeom prst="rect">
            <a:avLst/>
          </a:prstGeom>
        </p:spPr>
      </p:pic>
    </p:spTree>
    <p:extLst>
      <p:ext uri="{BB962C8B-B14F-4D97-AF65-F5344CB8AC3E}">
        <p14:creationId xmlns:p14="http://schemas.microsoft.com/office/powerpoint/2010/main" val="30961212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COMMUNICATIONS PLAN</a:t>
            </a:r>
            <a:r>
              <a:rPr lang="en-US" sz="900" baseline="0" dirty="0">
                <a:solidFill>
                  <a:srgbClr val="BCBDC0"/>
                </a:solidFill>
                <a:latin typeface="Arial Narrow"/>
                <a:cs typeface="Arial Narrow"/>
              </a:rPr>
              <a:t>  </a:t>
            </a:r>
            <a:r>
              <a:rPr lang="en-US" sz="900" dirty="0">
                <a:solidFill>
                  <a:srgbClr val="BCBDC0"/>
                </a:solidFill>
                <a:latin typeface="Arial Narrow"/>
                <a:cs typeface="Arial Narrow"/>
              </a:rPr>
              <a:t>|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8557" y="6264610"/>
            <a:ext cx="1082949" cy="407123"/>
          </a:xfrm>
          <a:prstGeom prst="rect">
            <a:avLst/>
          </a:prstGeom>
        </p:spPr>
      </p:pic>
    </p:spTree>
    <p:extLst>
      <p:ext uri="{BB962C8B-B14F-4D97-AF65-F5344CB8AC3E}">
        <p14:creationId xmlns:p14="http://schemas.microsoft.com/office/powerpoint/2010/main" val="28682659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816" r:id="rId7"/>
    <p:sldLayoutId id="2147483827" r:id="rId8"/>
    <p:sldLayoutId id="2147483830" r:id="rId9"/>
    <p:sldLayoutId id="2147483831" r:id="rId10"/>
    <p:sldLayoutId id="2147483832"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COMMUNICATIONS PLAN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557" y="6264610"/>
            <a:ext cx="1082949" cy="407123"/>
          </a:xfrm>
          <a:prstGeom prst="rect">
            <a:avLst/>
          </a:prstGeom>
        </p:spPr>
      </p:pic>
    </p:spTree>
    <p:extLst>
      <p:ext uri="{BB962C8B-B14F-4D97-AF65-F5344CB8AC3E}">
        <p14:creationId xmlns:p14="http://schemas.microsoft.com/office/powerpoint/2010/main" val="403679050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705600" y="6477000"/>
            <a:ext cx="19812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ROTARY’S NEW GRANT MODEL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58557" y="6264610"/>
            <a:ext cx="1082949" cy="407123"/>
          </a:xfrm>
          <a:prstGeom prst="rect">
            <a:avLst/>
          </a:prstGeom>
        </p:spPr>
      </p:pic>
    </p:spTree>
    <p:extLst>
      <p:ext uri="{BB962C8B-B14F-4D97-AF65-F5344CB8AC3E}">
        <p14:creationId xmlns:p14="http://schemas.microsoft.com/office/powerpoint/2010/main" val="17735725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2400" dirty="0">
              <a:solidFill>
                <a:srgbClr val="FFFFFF"/>
              </a:solidFill>
              <a:ea typeface="ＭＳ Ｐゴシック" pitchFamily="34" charset="-128"/>
            </a:endParaRPr>
          </a:p>
        </p:txBody>
      </p:sp>
      <p:pic>
        <p:nvPicPr>
          <p:cNvPr id="1027"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2977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9" r:id="rId6"/>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824611C-AB13-44A4-96B8-0A70B5653B6F}"/>
              </a:ext>
            </a:extLst>
          </p:cNvPr>
          <p:cNvSpPr>
            <a:spLocks noGrp="1"/>
          </p:cNvSpPr>
          <p:nvPr>
            <p:ph sz="half" idx="1"/>
          </p:nvPr>
        </p:nvSpPr>
        <p:spPr/>
        <p:txBody>
          <a:bodyPr/>
          <a:lstStyle/>
          <a:p>
            <a:r>
              <a:rPr lang="nb-NO" dirty="0">
                <a:solidFill>
                  <a:srgbClr val="000000"/>
                </a:solidFill>
                <a:latin typeface="Georgia" panose="02040502050405020303" pitchFamily="18" charset="0"/>
              </a:rPr>
              <a:t>DG 2000 – 2001</a:t>
            </a:r>
          </a:p>
          <a:p>
            <a:r>
              <a:rPr lang="nb-NO" dirty="0">
                <a:solidFill>
                  <a:srgbClr val="000000"/>
                </a:solidFill>
                <a:latin typeface="Georgia" panose="02040502050405020303" pitchFamily="18" charset="0"/>
              </a:rPr>
              <a:t>DRFC – District </a:t>
            </a:r>
            <a:r>
              <a:rPr lang="nb-NO" dirty="0" err="1">
                <a:solidFill>
                  <a:srgbClr val="000000"/>
                </a:solidFill>
                <a:latin typeface="Georgia" panose="02040502050405020303" pitchFamily="18" charset="0"/>
              </a:rPr>
              <a:t>Rotary</a:t>
            </a:r>
            <a:r>
              <a:rPr lang="nb-NO" dirty="0">
                <a:solidFill>
                  <a:srgbClr val="000000"/>
                </a:solidFill>
                <a:latin typeface="Georgia" panose="02040502050405020303" pitchFamily="18" charset="0"/>
              </a:rPr>
              <a:t> Foundation Chair</a:t>
            </a:r>
          </a:p>
          <a:p>
            <a:r>
              <a:rPr lang="nb-NO" dirty="0">
                <a:solidFill>
                  <a:srgbClr val="000000"/>
                </a:solidFill>
                <a:latin typeface="Georgia" panose="02040502050405020303" pitchFamily="18" charset="0"/>
              </a:rPr>
              <a:t>Chartermedlem Langesund RK</a:t>
            </a:r>
          </a:p>
          <a:p>
            <a:r>
              <a:rPr lang="nb-NO" dirty="0" err="1">
                <a:solidFill>
                  <a:srgbClr val="000000"/>
                </a:solidFill>
                <a:latin typeface="Georgia" panose="02040502050405020303" pitchFamily="18" charset="0"/>
              </a:rPr>
              <a:t>Rotaryarbeider</a:t>
            </a:r>
            <a:endParaRPr lang="nb-NO" dirty="0">
              <a:solidFill>
                <a:srgbClr val="000000"/>
              </a:solidFill>
              <a:latin typeface="Georgia" panose="02040502050405020303" pitchFamily="18" charset="0"/>
            </a:endParaRPr>
          </a:p>
          <a:p>
            <a:pPr marL="0" indent="0">
              <a:buNone/>
            </a:pPr>
            <a:endParaRPr lang="nb-NO" dirty="0">
              <a:latin typeface="Georgia" panose="02040502050405020303" pitchFamily="18" charset="0"/>
            </a:endParaRPr>
          </a:p>
          <a:p>
            <a:pPr marL="0" indent="0">
              <a:buNone/>
            </a:pPr>
            <a:endParaRPr lang="nb-NO" dirty="0"/>
          </a:p>
        </p:txBody>
      </p:sp>
      <p:sp>
        <p:nvSpPr>
          <p:cNvPr id="5" name="Plassholder for innhold 4">
            <a:extLst>
              <a:ext uri="{FF2B5EF4-FFF2-40B4-BE49-F238E27FC236}">
                <a16:creationId xmlns:a16="http://schemas.microsoft.com/office/drawing/2014/main" id="{854B749F-6374-4E0F-BA9F-D728EF42E84F}"/>
              </a:ext>
            </a:extLst>
          </p:cNvPr>
          <p:cNvSpPr>
            <a:spLocks noGrp="1"/>
          </p:cNvSpPr>
          <p:nvPr>
            <p:ph sz="half" idx="2"/>
          </p:nvPr>
        </p:nvSpPr>
        <p:spPr/>
        <p:txBody>
          <a:bodyPr/>
          <a:lstStyle/>
          <a:p>
            <a:r>
              <a:rPr lang="nb-NO" sz="2400" b="1" dirty="0">
                <a:solidFill>
                  <a:srgbClr val="000000"/>
                </a:solidFill>
                <a:latin typeface="Georgia" panose="02040502050405020303" pitchFamily="18" charset="0"/>
              </a:rPr>
              <a:t>PDG </a:t>
            </a:r>
            <a:r>
              <a:rPr lang="nb-NO" sz="2400" b="1" dirty="0" err="1">
                <a:solidFill>
                  <a:srgbClr val="000000"/>
                </a:solidFill>
                <a:latin typeface="Georgia" panose="02040502050405020303" pitchFamily="18" charset="0"/>
              </a:rPr>
              <a:t>Edrund</a:t>
            </a:r>
            <a:r>
              <a:rPr lang="nb-NO" sz="2400" b="1" dirty="0">
                <a:solidFill>
                  <a:srgbClr val="000000"/>
                </a:solidFill>
                <a:latin typeface="Georgia" panose="02040502050405020303" pitchFamily="18" charset="0"/>
              </a:rPr>
              <a:t> Olaisen</a:t>
            </a:r>
            <a:endParaRPr lang="nb-NO" dirty="0">
              <a:solidFill>
                <a:srgbClr val="000000"/>
              </a:solidFill>
            </a:endParaRPr>
          </a:p>
        </p:txBody>
      </p:sp>
      <p:sp>
        <p:nvSpPr>
          <p:cNvPr id="2" name="Tittel 1">
            <a:extLst>
              <a:ext uri="{FF2B5EF4-FFF2-40B4-BE49-F238E27FC236}">
                <a16:creationId xmlns:a16="http://schemas.microsoft.com/office/drawing/2014/main" id="{46C0235C-DCE2-435A-994C-9BE492FED374}"/>
              </a:ext>
            </a:extLst>
          </p:cNvPr>
          <p:cNvSpPr>
            <a:spLocks noGrp="1"/>
          </p:cNvSpPr>
          <p:nvPr>
            <p:ph type="title"/>
          </p:nvPr>
        </p:nvSpPr>
        <p:spPr/>
        <p:txBody>
          <a:bodyPr>
            <a:normAutofit fontScale="90000"/>
          </a:bodyPr>
          <a:lstStyle/>
          <a:p>
            <a:r>
              <a:rPr lang="nb-NO" sz="3200" b="1" dirty="0">
                <a:solidFill>
                  <a:srgbClr val="000000"/>
                </a:solidFill>
                <a:latin typeface="Georgia" panose="02040502050405020303" pitchFamily="18" charset="0"/>
              </a:rPr>
              <a:t>NETT-PETS mai 2021</a:t>
            </a:r>
          </a:p>
        </p:txBody>
      </p:sp>
      <p:pic>
        <p:nvPicPr>
          <p:cNvPr id="4" name="Bilde 3">
            <a:extLst>
              <a:ext uri="{FF2B5EF4-FFF2-40B4-BE49-F238E27FC236}">
                <a16:creationId xmlns:a16="http://schemas.microsoft.com/office/drawing/2014/main" id="{F2292AED-27EB-4B77-AB1F-3DDF21665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123263"/>
            <a:ext cx="2438400" cy="3104720"/>
          </a:xfrm>
          <a:prstGeom prst="rect">
            <a:avLst/>
          </a:prstGeom>
        </p:spPr>
      </p:pic>
    </p:spTree>
    <p:extLst>
      <p:ext uri="{BB962C8B-B14F-4D97-AF65-F5344CB8AC3E}">
        <p14:creationId xmlns:p14="http://schemas.microsoft.com/office/powerpoint/2010/main" val="273307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A367-8BC5-45E7-BD7F-BF7155BD2EAA}"/>
              </a:ext>
            </a:extLst>
          </p:cNvPr>
          <p:cNvSpPr>
            <a:spLocks noGrp="1"/>
          </p:cNvSpPr>
          <p:nvPr>
            <p:ph type="title"/>
          </p:nvPr>
        </p:nvSpPr>
        <p:spPr/>
        <p:txBody>
          <a:bodyPr>
            <a:normAutofit/>
          </a:bodyPr>
          <a:lstStyle/>
          <a:p>
            <a:r>
              <a:rPr lang="nb-NO" sz="2000" dirty="0">
                <a:latin typeface="Georgia" panose="02040502050405020303" pitchFamily="18" charset="0"/>
              </a:rPr>
              <a:t>Norsk Rotary Forum Endowed Fund for the Rotary Peace Centers</a:t>
            </a:r>
          </a:p>
        </p:txBody>
      </p:sp>
      <p:sp>
        <p:nvSpPr>
          <p:cNvPr id="3" name="Content Placeholder 2">
            <a:extLst>
              <a:ext uri="{FF2B5EF4-FFF2-40B4-BE49-F238E27FC236}">
                <a16:creationId xmlns:a16="http://schemas.microsoft.com/office/drawing/2014/main" id="{5EFB2F58-6E3E-4B8C-AFB9-B599D0F256E6}"/>
              </a:ext>
            </a:extLst>
          </p:cNvPr>
          <p:cNvSpPr>
            <a:spLocks noGrp="1"/>
          </p:cNvSpPr>
          <p:nvPr>
            <p:ph idx="1"/>
          </p:nvPr>
        </p:nvSpPr>
        <p:spPr/>
        <p:txBody>
          <a:bodyPr/>
          <a:lstStyle/>
          <a:p>
            <a:r>
              <a:rPr lang="nb-NO" dirty="0">
                <a:solidFill>
                  <a:srgbClr val="000000"/>
                </a:solidFill>
              </a:rPr>
              <a:t>Opprettet 2016 med USD 25 000 – med DDF fra distriktene og gaver fra enkeltpersoner</a:t>
            </a:r>
          </a:p>
          <a:p>
            <a:r>
              <a:rPr lang="nb-NO" dirty="0">
                <a:solidFill>
                  <a:srgbClr val="000000"/>
                </a:solidFill>
              </a:rPr>
              <a:t>Norges bidrag til feiringen av rotaryfondets 100 års jubileum</a:t>
            </a:r>
          </a:p>
          <a:p>
            <a:r>
              <a:rPr lang="nb-NO" dirty="0">
                <a:solidFill>
                  <a:srgbClr val="000000"/>
                </a:solidFill>
              </a:rPr>
              <a:t>Skal sikre kontinuerlig drift av Peace Centers, gi flere stipender og skape eierskap.</a:t>
            </a:r>
          </a:p>
          <a:p>
            <a:r>
              <a:rPr lang="nb-NO" dirty="0">
                <a:solidFill>
                  <a:srgbClr val="000000"/>
                </a:solidFill>
              </a:rPr>
              <a:t>Status 9.3. 2021: Markedsverdi USD 121 722</a:t>
            </a:r>
          </a:p>
          <a:p>
            <a:endParaRPr lang="nb-NO" dirty="0"/>
          </a:p>
          <a:p>
            <a:endParaRPr lang="nb-NO" dirty="0"/>
          </a:p>
        </p:txBody>
      </p:sp>
      <p:pic>
        <p:nvPicPr>
          <p:cNvPr id="4" name="Picture 3" descr="1630800_073801503530109000@Chris-Surface-4">
            <a:extLst>
              <a:ext uri="{FF2B5EF4-FFF2-40B4-BE49-F238E27FC236}">
                <a16:creationId xmlns:a16="http://schemas.microsoft.com/office/drawing/2014/main" id="{45B6BB6C-3B0F-462D-B4C4-A32342BFA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158" y="5638800"/>
            <a:ext cx="4193684" cy="96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9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37E9E7-1519-42DB-8F6B-A879555BAA7F}"/>
              </a:ext>
            </a:extLst>
          </p:cNvPr>
          <p:cNvSpPr>
            <a:spLocks noGrp="1"/>
          </p:cNvSpPr>
          <p:nvPr>
            <p:ph type="title"/>
          </p:nvPr>
        </p:nvSpPr>
        <p:spPr/>
        <p:txBody>
          <a:bodyPr/>
          <a:lstStyle/>
          <a:p>
            <a:r>
              <a:rPr lang="nb-NO" sz="4000" dirty="0">
                <a:latin typeface="Georgia" panose="02040502050405020303" pitchFamily="18" charset="0"/>
              </a:rPr>
              <a:t>Avtalegiro med skattefradrag</a:t>
            </a:r>
          </a:p>
        </p:txBody>
      </p:sp>
      <p:sp>
        <p:nvSpPr>
          <p:cNvPr id="3" name="Plassholder for innhold 2">
            <a:extLst>
              <a:ext uri="{FF2B5EF4-FFF2-40B4-BE49-F238E27FC236}">
                <a16:creationId xmlns:a16="http://schemas.microsoft.com/office/drawing/2014/main" id="{9493AB03-AE76-4D15-AA59-A455CAFE1F0B}"/>
              </a:ext>
            </a:extLst>
          </p:cNvPr>
          <p:cNvSpPr>
            <a:spLocks noGrp="1"/>
          </p:cNvSpPr>
          <p:nvPr>
            <p:ph idx="1"/>
          </p:nvPr>
        </p:nvSpPr>
        <p:spPr>
          <a:xfrm>
            <a:off x="285749" y="1143001"/>
            <a:ext cx="8229600" cy="4882692"/>
          </a:xfrm>
        </p:spPr>
        <p:txBody>
          <a:bodyPr/>
          <a:lstStyle/>
          <a:p>
            <a:pPr marL="0" indent="0">
              <a:buNone/>
            </a:pPr>
            <a:r>
              <a:rPr lang="nb-NO" dirty="0">
                <a:solidFill>
                  <a:srgbClr val="000000"/>
                </a:solidFill>
              </a:rPr>
              <a:t>Fordel: Fast trekk hver måned </a:t>
            </a:r>
          </a:p>
          <a:p>
            <a:pPr marL="0" indent="0">
              <a:buNone/>
            </a:pPr>
            <a:r>
              <a:rPr lang="nb-NO" dirty="0">
                <a:solidFill>
                  <a:srgbClr val="000000"/>
                </a:solidFill>
              </a:rPr>
              <a:t>skattefradrag på 22%</a:t>
            </a:r>
          </a:p>
          <a:p>
            <a:pPr marL="0" indent="0">
              <a:buNone/>
            </a:pPr>
            <a:endParaRPr lang="nb-NO" dirty="0"/>
          </a:p>
          <a:p>
            <a:pPr marL="0" indent="0">
              <a:buNone/>
            </a:pPr>
            <a:endParaRPr lang="nb-NO" dirty="0"/>
          </a:p>
          <a:p>
            <a:pPr marL="0" indent="0">
              <a:buNone/>
            </a:pPr>
            <a:endParaRPr lang="nb-NO" dirty="0"/>
          </a:p>
          <a:p>
            <a:pPr marL="0" indent="0">
              <a:buNone/>
            </a:pPr>
            <a:r>
              <a:rPr lang="nb-NO" dirty="0">
                <a:solidFill>
                  <a:srgbClr val="000000"/>
                </a:solidFill>
                <a:latin typeface="Georgia" panose="02040502050405020303" pitchFamily="18" charset="0"/>
              </a:rPr>
              <a:t>Ulempe: Bare klubben blir godskrevet</a:t>
            </a:r>
          </a:p>
          <a:p>
            <a:pPr marL="0" indent="0">
              <a:buNone/>
            </a:pPr>
            <a:r>
              <a:rPr lang="nb-NO" dirty="0">
                <a:solidFill>
                  <a:srgbClr val="000000"/>
                </a:solidFill>
                <a:latin typeface="Georgia" panose="02040502050405020303" pitchFamily="18" charset="0"/>
              </a:rPr>
              <a:t> beløpet. Du får ingen personlig takk</a:t>
            </a:r>
          </a:p>
          <a:p>
            <a:pPr marL="0" indent="0">
              <a:buNone/>
            </a:pPr>
            <a:endParaRPr lang="nb-NO" dirty="0"/>
          </a:p>
          <a:p>
            <a:pPr marL="0" indent="0">
              <a:buNone/>
            </a:pPr>
            <a:endParaRPr lang="nb-NO" dirty="0"/>
          </a:p>
          <a:p>
            <a:pPr marL="0" indent="0">
              <a:buNone/>
            </a:pPr>
            <a:endParaRPr lang="nb-NO" dirty="0"/>
          </a:p>
        </p:txBody>
      </p:sp>
      <p:sp>
        <p:nvSpPr>
          <p:cNvPr id="4" name="Plassholder for lysbildenummer 3">
            <a:extLst>
              <a:ext uri="{FF2B5EF4-FFF2-40B4-BE49-F238E27FC236}">
                <a16:creationId xmlns:a16="http://schemas.microsoft.com/office/drawing/2014/main" id="{7F9152AA-27FD-43C4-BDAE-229CE406D7DD}"/>
              </a:ext>
            </a:extLst>
          </p:cNvPr>
          <p:cNvSpPr>
            <a:spLocks noGrp="1"/>
          </p:cNvSpPr>
          <p:nvPr>
            <p:ph type="sldNum" sz="quarter" idx="12"/>
          </p:nvPr>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nb-NO" smtClean="0"/>
              <a:pPr/>
              <a:t>11</a:t>
            </a:fld>
            <a:endParaRPr lang="en-US" dirty="0"/>
          </a:p>
        </p:txBody>
      </p:sp>
      <p:pic>
        <p:nvPicPr>
          <p:cNvPr id="6" name="Bilde 5">
            <a:extLst>
              <a:ext uri="{FF2B5EF4-FFF2-40B4-BE49-F238E27FC236}">
                <a16:creationId xmlns:a16="http://schemas.microsoft.com/office/drawing/2014/main" id="{C61C3CEC-6ABD-4F4C-B18A-ADB66771DEAE}"/>
              </a:ext>
            </a:extLst>
          </p:cNvPr>
          <p:cNvPicPr>
            <a:picLocks noChangeAspect="1"/>
          </p:cNvPicPr>
          <p:nvPr/>
        </p:nvPicPr>
        <p:blipFill>
          <a:blip r:embed="rId3"/>
          <a:stretch>
            <a:fillRect/>
          </a:stretch>
        </p:blipFill>
        <p:spPr>
          <a:xfrm>
            <a:off x="285749" y="2667000"/>
            <a:ext cx="8024942" cy="1447800"/>
          </a:xfrm>
          <a:prstGeom prst="rect">
            <a:avLst/>
          </a:prstGeom>
        </p:spPr>
      </p:pic>
    </p:spTree>
    <p:extLst>
      <p:ext uri="{BB962C8B-B14F-4D97-AF65-F5344CB8AC3E}">
        <p14:creationId xmlns:p14="http://schemas.microsoft.com/office/powerpoint/2010/main" val="357978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a:extLst>
              <a:ext uri="{FF2B5EF4-FFF2-40B4-BE49-F238E27FC236}">
                <a16:creationId xmlns:a16="http://schemas.microsoft.com/office/drawing/2014/main" id="{4F3E6E31-CFC1-404E-96ED-5064906D4FA7}"/>
              </a:ext>
            </a:extLst>
          </p:cNvPr>
          <p:cNvSpPr>
            <a:spLocks noGrp="1"/>
          </p:cNvSpPr>
          <p:nvPr>
            <p:ph type="title"/>
          </p:nvPr>
        </p:nvSpPr>
        <p:spPr>
          <a:xfrm>
            <a:off x="457200" y="404813"/>
            <a:ext cx="8229600" cy="720725"/>
          </a:xfrm>
        </p:spPr>
        <p:txBody>
          <a:bodyPr rtlCol="0">
            <a:normAutofit/>
          </a:bodyPr>
          <a:lstStyle/>
          <a:p>
            <a:pPr eaLnBrk="1" fontAlgn="auto" hangingPunct="1">
              <a:spcAft>
                <a:spcPts val="0"/>
              </a:spcAft>
              <a:defRPr/>
            </a:pPr>
            <a:r>
              <a:rPr lang="nb-NO" sz="2400" b="1" dirty="0">
                <a:latin typeface="Georgia" panose="02040502050405020303" pitchFamily="18" charset="0"/>
              </a:rPr>
              <a:t>ET SPENNENDE PRESIDENTÅR</a:t>
            </a:r>
          </a:p>
        </p:txBody>
      </p:sp>
      <p:sp>
        <p:nvSpPr>
          <p:cNvPr id="5123" name="Plassholder for innhold 2">
            <a:extLst>
              <a:ext uri="{FF2B5EF4-FFF2-40B4-BE49-F238E27FC236}">
                <a16:creationId xmlns:a16="http://schemas.microsoft.com/office/drawing/2014/main" id="{8E60E542-6387-4C0A-8C45-6EB1610843A0}"/>
              </a:ext>
            </a:extLst>
          </p:cNvPr>
          <p:cNvSpPr>
            <a:spLocks noGrp="1"/>
          </p:cNvSpPr>
          <p:nvPr>
            <p:ph idx="1"/>
          </p:nvPr>
        </p:nvSpPr>
        <p:spPr>
          <a:xfrm>
            <a:off x="0" y="1643063"/>
            <a:ext cx="8229600" cy="4525962"/>
          </a:xfrm>
        </p:spPr>
        <p:txBody>
          <a:bodyPr/>
          <a:lstStyle/>
          <a:p>
            <a:pPr eaLnBrk="1" hangingPunct="1"/>
            <a:r>
              <a:rPr lang="nb-NO" altLang="nb-NO"/>
              <a:t>                                </a:t>
            </a:r>
          </a:p>
        </p:txBody>
      </p:sp>
      <p:sp>
        <p:nvSpPr>
          <p:cNvPr id="4" name="Sky 3">
            <a:extLst>
              <a:ext uri="{FF2B5EF4-FFF2-40B4-BE49-F238E27FC236}">
                <a16:creationId xmlns:a16="http://schemas.microsoft.com/office/drawing/2014/main" id="{499FE125-A09E-408E-AD8A-309304D6D7D6}"/>
              </a:ext>
            </a:extLst>
          </p:cNvPr>
          <p:cNvSpPr/>
          <p:nvPr/>
        </p:nvSpPr>
        <p:spPr>
          <a:xfrm>
            <a:off x="2051009" y="3857628"/>
            <a:ext cx="1285884" cy="1143008"/>
          </a:xfrm>
          <a:prstGeom prst="cloud">
            <a:avLst/>
          </a:prstGeom>
          <a:ln w="76200">
            <a:solidFill>
              <a:schemeClr val="accent5"/>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400" dirty="0"/>
              <a:t>RYLA</a:t>
            </a:r>
          </a:p>
        </p:txBody>
      </p:sp>
      <p:pic>
        <p:nvPicPr>
          <p:cNvPr id="5127" name="Picture 2" descr="C:\Users\edrund\Documents\ROTARY\distr 2290\finbrumm.jpg">
            <a:extLst>
              <a:ext uri="{FF2B5EF4-FFF2-40B4-BE49-F238E27FC236}">
                <a16:creationId xmlns:a16="http://schemas.microsoft.com/office/drawing/2014/main" id="{05226E62-5963-42A3-B858-75B472655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40005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ildeforklaring formet som en ellipse 5">
            <a:extLst>
              <a:ext uri="{FF2B5EF4-FFF2-40B4-BE49-F238E27FC236}">
                <a16:creationId xmlns:a16="http://schemas.microsoft.com/office/drawing/2014/main" id="{A2E3BE60-FE7F-4A0C-9670-B77EB756D25D}"/>
              </a:ext>
            </a:extLst>
          </p:cNvPr>
          <p:cNvSpPr/>
          <p:nvPr/>
        </p:nvSpPr>
        <p:spPr>
          <a:xfrm>
            <a:off x="3571868" y="1785926"/>
            <a:ext cx="1843094" cy="969838"/>
          </a:xfrm>
          <a:prstGeom prst="wedgeEllipseCallout">
            <a:avLst/>
          </a:prstGeom>
          <a:ln w="76200">
            <a:solidFill>
              <a:schemeClr val="accent5"/>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800" dirty="0" err="1"/>
              <a:t>Ungdomsut-veksling</a:t>
            </a:r>
            <a:endParaRPr lang="nb-NO" sz="1800" dirty="0"/>
          </a:p>
        </p:txBody>
      </p:sp>
      <p:sp>
        <p:nvSpPr>
          <p:cNvPr id="7" name="Bildeforklaring formet som en sky 6">
            <a:extLst>
              <a:ext uri="{FF2B5EF4-FFF2-40B4-BE49-F238E27FC236}">
                <a16:creationId xmlns:a16="http://schemas.microsoft.com/office/drawing/2014/main" id="{6CCBF502-4B55-45B3-B424-F65C73F40BE9}"/>
              </a:ext>
            </a:extLst>
          </p:cNvPr>
          <p:cNvSpPr/>
          <p:nvPr/>
        </p:nvSpPr>
        <p:spPr>
          <a:xfrm>
            <a:off x="5414962" y="1082766"/>
            <a:ext cx="1738412" cy="1140355"/>
          </a:xfrm>
          <a:prstGeom prst="cloudCallout">
            <a:avLst/>
          </a:prstGeom>
          <a:solidFill>
            <a:srgbClr val="FF0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t>Kunnskap</a:t>
            </a:r>
          </a:p>
        </p:txBody>
      </p:sp>
      <p:sp>
        <p:nvSpPr>
          <p:cNvPr id="12" name="Bildeforklaring formet som en ellipse 11">
            <a:extLst>
              <a:ext uri="{FF2B5EF4-FFF2-40B4-BE49-F238E27FC236}">
                <a16:creationId xmlns:a16="http://schemas.microsoft.com/office/drawing/2014/main" id="{68AC4301-D6D0-4979-A952-73167020F880}"/>
              </a:ext>
            </a:extLst>
          </p:cNvPr>
          <p:cNvSpPr/>
          <p:nvPr/>
        </p:nvSpPr>
        <p:spPr>
          <a:xfrm>
            <a:off x="4929188" y="2571750"/>
            <a:ext cx="1643062" cy="827088"/>
          </a:xfrm>
          <a:prstGeom prst="wedgeEllipseCallout">
            <a:avLst/>
          </a:prstGeom>
          <a:solidFill>
            <a:srgbClr val="FF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t>Vennskap</a:t>
            </a:r>
          </a:p>
        </p:txBody>
      </p:sp>
      <p:sp>
        <p:nvSpPr>
          <p:cNvPr id="14" name="Bildeforklaring formet som en sky 13">
            <a:extLst>
              <a:ext uri="{FF2B5EF4-FFF2-40B4-BE49-F238E27FC236}">
                <a16:creationId xmlns:a16="http://schemas.microsoft.com/office/drawing/2014/main" id="{AC332FFF-BFF8-47B9-BB36-9883A55E1BDB}"/>
              </a:ext>
            </a:extLst>
          </p:cNvPr>
          <p:cNvSpPr/>
          <p:nvPr/>
        </p:nvSpPr>
        <p:spPr>
          <a:xfrm>
            <a:off x="5143504" y="3500438"/>
            <a:ext cx="1285884" cy="1071570"/>
          </a:xfrm>
          <a:prstGeom prst="cloudCallout">
            <a:avLst/>
          </a:prstGeom>
          <a:solidFill>
            <a:srgbClr val="FFC000"/>
          </a:solidFill>
          <a:l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000" dirty="0"/>
              <a:t>Møter</a:t>
            </a:r>
          </a:p>
        </p:txBody>
      </p:sp>
      <p:sp>
        <p:nvSpPr>
          <p:cNvPr id="17" name="Bildeforklaring formet som et avrundet rektangel 16">
            <a:extLst>
              <a:ext uri="{FF2B5EF4-FFF2-40B4-BE49-F238E27FC236}">
                <a16:creationId xmlns:a16="http://schemas.microsoft.com/office/drawing/2014/main" id="{1A9852F9-3A35-4923-A128-1991705AFA75}"/>
              </a:ext>
            </a:extLst>
          </p:cNvPr>
          <p:cNvSpPr/>
          <p:nvPr/>
        </p:nvSpPr>
        <p:spPr>
          <a:xfrm>
            <a:off x="2339752" y="2924944"/>
            <a:ext cx="928694" cy="571504"/>
          </a:xfrm>
          <a:prstGeom prst="wedgeRoundRectCallout">
            <a:avLst/>
          </a:prstGeom>
          <a:solidFill>
            <a:srgbClr val="FF0000"/>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dirty="0"/>
              <a:t>VTT</a:t>
            </a:r>
          </a:p>
        </p:txBody>
      </p:sp>
      <p:sp>
        <p:nvSpPr>
          <p:cNvPr id="18" name="Sky 17">
            <a:extLst>
              <a:ext uri="{FF2B5EF4-FFF2-40B4-BE49-F238E27FC236}">
                <a16:creationId xmlns:a16="http://schemas.microsoft.com/office/drawing/2014/main" id="{F799D422-F960-483D-AEDC-EDDEEBCAD16D}"/>
              </a:ext>
            </a:extLst>
          </p:cNvPr>
          <p:cNvSpPr/>
          <p:nvPr/>
        </p:nvSpPr>
        <p:spPr>
          <a:xfrm>
            <a:off x="571472" y="1643050"/>
            <a:ext cx="1628780" cy="1057276"/>
          </a:xfrm>
          <a:prstGeom prst="cloud">
            <a:avLst/>
          </a:prstGeom>
          <a:solidFill>
            <a:srgbClr val="FFC000"/>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000" dirty="0"/>
              <a:t>Fellow-ship</a:t>
            </a:r>
          </a:p>
        </p:txBody>
      </p:sp>
      <p:sp>
        <p:nvSpPr>
          <p:cNvPr id="20" name="Sky 19">
            <a:extLst>
              <a:ext uri="{FF2B5EF4-FFF2-40B4-BE49-F238E27FC236}">
                <a16:creationId xmlns:a16="http://schemas.microsoft.com/office/drawing/2014/main" id="{298BA614-CB8F-4ED2-8454-1EB22F8EB0DC}"/>
              </a:ext>
            </a:extLst>
          </p:cNvPr>
          <p:cNvSpPr/>
          <p:nvPr/>
        </p:nvSpPr>
        <p:spPr>
          <a:xfrm>
            <a:off x="3357563" y="3357563"/>
            <a:ext cx="46037" cy="714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2" name="Sky 21">
            <a:extLst>
              <a:ext uri="{FF2B5EF4-FFF2-40B4-BE49-F238E27FC236}">
                <a16:creationId xmlns:a16="http://schemas.microsoft.com/office/drawing/2014/main" id="{948BD50C-B6A9-47D5-BC91-E6B7CC9F964E}"/>
              </a:ext>
            </a:extLst>
          </p:cNvPr>
          <p:cNvSpPr/>
          <p:nvPr/>
        </p:nvSpPr>
        <p:spPr>
          <a:xfrm>
            <a:off x="6634078" y="1860752"/>
            <a:ext cx="2281330" cy="1613673"/>
          </a:xfrm>
          <a:prstGeom prst="cloud">
            <a:avLst/>
          </a:prstGeom>
          <a:solidFill>
            <a:srgbClr val="FF000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b="1" dirty="0"/>
              <a:t>Utrydde</a:t>
            </a:r>
            <a:r>
              <a:rPr lang="nb-NO" sz="1600" dirty="0"/>
              <a:t> </a:t>
            </a:r>
            <a:r>
              <a:rPr lang="nb-NO" b="1" dirty="0"/>
              <a:t>Polio</a:t>
            </a:r>
          </a:p>
        </p:txBody>
      </p:sp>
      <p:sp>
        <p:nvSpPr>
          <p:cNvPr id="23" name="Sky 22">
            <a:extLst>
              <a:ext uri="{FF2B5EF4-FFF2-40B4-BE49-F238E27FC236}">
                <a16:creationId xmlns:a16="http://schemas.microsoft.com/office/drawing/2014/main" id="{F1941661-24F1-42BE-AF58-BA3BB99DE6E3}"/>
              </a:ext>
            </a:extLst>
          </p:cNvPr>
          <p:cNvSpPr/>
          <p:nvPr/>
        </p:nvSpPr>
        <p:spPr>
          <a:xfrm>
            <a:off x="285720" y="2928934"/>
            <a:ext cx="1571636" cy="1214446"/>
          </a:xfrm>
          <a:prstGeom prst="cloud">
            <a:avLst/>
          </a:prstGeom>
          <a:solidFill>
            <a:srgbClr val="FFC000"/>
          </a:solidFill>
          <a:ln>
            <a:solidFill>
              <a:srgbClr val="FF0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t>Foredrag</a:t>
            </a:r>
          </a:p>
        </p:txBody>
      </p:sp>
      <p:sp>
        <p:nvSpPr>
          <p:cNvPr id="24" name="Bildeforklaring formet som en ellipse 23">
            <a:extLst>
              <a:ext uri="{FF2B5EF4-FFF2-40B4-BE49-F238E27FC236}">
                <a16:creationId xmlns:a16="http://schemas.microsoft.com/office/drawing/2014/main" id="{E2367FDC-B2E6-4A2A-A55C-A02C1E5691FE}"/>
              </a:ext>
            </a:extLst>
          </p:cNvPr>
          <p:cNvSpPr/>
          <p:nvPr/>
        </p:nvSpPr>
        <p:spPr>
          <a:xfrm>
            <a:off x="3571868" y="3000372"/>
            <a:ext cx="1428760" cy="857256"/>
          </a:xfrm>
          <a:prstGeom prst="wedgeEllipseCallout">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000" dirty="0" err="1"/>
              <a:t>Freds-arbei</a:t>
            </a:r>
            <a:r>
              <a:rPr lang="nb-NO" dirty="0" err="1"/>
              <a:t>d</a:t>
            </a:r>
            <a:endParaRPr lang="nb-NO" dirty="0"/>
          </a:p>
        </p:txBody>
      </p:sp>
      <p:sp>
        <p:nvSpPr>
          <p:cNvPr id="25" name="Sky 24">
            <a:extLst>
              <a:ext uri="{FF2B5EF4-FFF2-40B4-BE49-F238E27FC236}">
                <a16:creationId xmlns:a16="http://schemas.microsoft.com/office/drawing/2014/main" id="{5A83F1F6-C39A-403D-B749-B8F67402A2A9}"/>
              </a:ext>
            </a:extLst>
          </p:cNvPr>
          <p:cNvSpPr/>
          <p:nvPr/>
        </p:nvSpPr>
        <p:spPr>
          <a:xfrm>
            <a:off x="6715140" y="4572008"/>
            <a:ext cx="1785950" cy="1285884"/>
          </a:xfrm>
          <a:prstGeom prst="cloud">
            <a:avLst/>
          </a:prstGeom>
          <a:solidFill>
            <a:srgbClr val="FF0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800" dirty="0"/>
              <a:t>Språk-kultur-forståelse</a:t>
            </a:r>
          </a:p>
        </p:txBody>
      </p:sp>
      <p:sp>
        <p:nvSpPr>
          <p:cNvPr id="26" name="Sky 25">
            <a:extLst>
              <a:ext uri="{FF2B5EF4-FFF2-40B4-BE49-F238E27FC236}">
                <a16:creationId xmlns:a16="http://schemas.microsoft.com/office/drawing/2014/main" id="{A792B64E-5E9D-4AB0-8003-2613CBD529A1}"/>
              </a:ext>
            </a:extLst>
          </p:cNvPr>
          <p:cNvSpPr/>
          <p:nvPr/>
        </p:nvSpPr>
        <p:spPr>
          <a:xfrm>
            <a:off x="2071670" y="1142984"/>
            <a:ext cx="1857388" cy="914400"/>
          </a:xfrm>
          <a:prstGeom prst="cloud">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t>Lokale prosjekter</a:t>
            </a:r>
          </a:p>
        </p:txBody>
      </p:sp>
      <p:sp>
        <p:nvSpPr>
          <p:cNvPr id="27" name="Ellipse 26">
            <a:extLst>
              <a:ext uri="{FF2B5EF4-FFF2-40B4-BE49-F238E27FC236}">
                <a16:creationId xmlns:a16="http://schemas.microsoft.com/office/drawing/2014/main" id="{50B1AEDD-DD5B-4134-84F3-0DB1ACA8449C}"/>
              </a:ext>
            </a:extLst>
          </p:cNvPr>
          <p:cNvSpPr/>
          <p:nvPr/>
        </p:nvSpPr>
        <p:spPr>
          <a:xfrm>
            <a:off x="500034" y="5000636"/>
            <a:ext cx="1785950" cy="928694"/>
          </a:xfrm>
          <a:prstGeom prst="ellipse">
            <a:avLst/>
          </a:prstGeom>
          <a:solidFill>
            <a:srgbClr val="FF000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800" dirty="0"/>
              <a:t>Samfunns</a:t>
            </a:r>
          </a:p>
          <a:p>
            <a:pPr algn="ctr" fontAlgn="auto">
              <a:spcBef>
                <a:spcPts val="0"/>
              </a:spcBef>
              <a:spcAft>
                <a:spcPts val="0"/>
              </a:spcAft>
              <a:defRPr/>
            </a:pPr>
            <a:r>
              <a:rPr lang="nb-NO" sz="1800" dirty="0"/>
              <a:t>utvikling</a:t>
            </a:r>
          </a:p>
        </p:txBody>
      </p:sp>
      <p:sp>
        <p:nvSpPr>
          <p:cNvPr id="28" name="Sky 27">
            <a:extLst>
              <a:ext uri="{FF2B5EF4-FFF2-40B4-BE49-F238E27FC236}">
                <a16:creationId xmlns:a16="http://schemas.microsoft.com/office/drawing/2014/main" id="{E043073F-201F-4BFA-AC12-76B1FD477896}"/>
              </a:ext>
            </a:extLst>
          </p:cNvPr>
          <p:cNvSpPr/>
          <p:nvPr/>
        </p:nvSpPr>
        <p:spPr>
          <a:xfrm>
            <a:off x="4860032" y="4797152"/>
            <a:ext cx="1571636" cy="1143008"/>
          </a:xfrm>
          <a:prstGeom prst="cloud">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t>Nettverk</a:t>
            </a:r>
          </a:p>
        </p:txBody>
      </p:sp>
      <p:sp>
        <p:nvSpPr>
          <p:cNvPr id="29" name="Ellipse 28">
            <a:extLst>
              <a:ext uri="{FF2B5EF4-FFF2-40B4-BE49-F238E27FC236}">
                <a16:creationId xmlns:a16="http://schemas.microsoft.com/office/drawing/2014/main" id="{A00CA5B5-8144-4669-BCF9-C676A2B9244C}"/>
              </a:ext>
            </a:extLst>
          </p:cNvPr>
          <p:cNvSpPr/>
          <p:nvPr/>
        </p:nvSpPr>
        <p:spPr>
          <a:xfrm>
            <a:off x="1403350" y="5943600"/>
            <a:ext cx="3500438"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400" b="1" dirty="0"/>
              <a:t>Service </a:t>
            </a:r>
            <a:r>
              <a:rPr lang="nb-NO" sz="2400" b="1" dirty="0" err="1"/>
              <a:t>above</a:t>
            </a:r>
            <a:r>
              <a:rPr lang="nb-NO" sz="2400" b="1" dirty="0"/>
              <a:t> </a:t>
            </a:r>
            <a:r>
              <a:rPr lang="nb-NO" sz="2400" b="1" dirty="0" err="1"/>
              <a:t>self</a:t>
            </a:r>
            <a:endParaRPr lang="nb-NO" sz="2400" b="1" dirty="0"/>
          </a:p>
        </p:txBody>
      </p:sp>
      <p:sp>
        <p:nvSpPr>
          <p:cNvPr id="30" name="Sky 29">
            <a:extLst>
              <a:ext uri="{FF2B5EF4-FFF2-40B4-BE49-F238E27FC236}">
                <a16:creationId xmlns:a16="http://schemas.microsoft.com/office/drawing/2014/main" id="{30D9CE32-85B8-4A76-BD61-4F18A6980F06}"/>
              </a:ext>
            </a:extLst>
          </p:cNvPr>
          <p:cNvSpPr/>
          <p:nvPr/>
        </p:nvSpPr>
        <p:spPr>
          <a:xfrm>
            <a:off x="395536" y="4149080"/>
            <a:ext cx="1143008" cy="914400"/>
          </a:xfrm>
          <a:prstGeom prst="cloud">
            <a:avLst/>
          </a:prstGeom>
          <a:solidFill>
            <a:srgbClr val="FF0000"/>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400" dirty="0"/>
              <a:t>Glede</a:t>
            </a:r>
          </a:p>
        </p:txBody>
      </p:sp>
      <p:sp>
        <p:nvSpPr>
          <p:cNvPr id="31" name="Sky 30">
            <a:extLst>
              <a:ext uri="{FF2B5EF4-FFF2-40B4-BE49-F238E27FC236}">
                <a16:creationId xmlns:a16="http://schemas.microsoft.com/office/drawing/2014/main" id="{5848596D-FC0C-4BAE-BAA1-C636796F9527}"/>
              </a:ext>
            </a:extLst>
          </p:cNvPr>
          <p:cNvSpPr/>
          <p:nvPr/>
        </p:nvSpPr>
        <p:spPr>
          <a:xfrm>
            <a:off x="7643802" y="1340768"/>
            <a:ext cx="1500198" cy="914400"/>
          </a:xfrm>
          <a:prstGeom prst="cloud">
            <a:avLst/>
          </a:prstGeom>
          <a:solidFill>
            <a:srgbClr val="FF000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400" dirty="0">
                <a:solidFill>
                  <a:schemeClr val="bg1"/>
                </a:solidFill>
              </a:rPr>
              <a:t>Inter-</a:t>
            </a:r>
          </a:p>
          <a:p>
            <a:pPr algn="ctr" fontAlgn="auto">
              <a:spcBef>
                <a:spcPts val="0"/>
              </a:spcBef>
              <a:spcAft>
                <a:spcPts val="0"/>
              </a:spcAft>
              <a:defRPr/>
            </a:pPr>
            <a:r>
              <a:rPr lang="nb-NO" sz="1400" dirty="0">
                <a:solidFill>
                  <a:schemeClr val="bg1"/>
                </a:solidFill>
              </a:rPr>
              <a:t>nasjonale prosjekter</a:t>
            </a:r>
          </a:p>
        </p:txBody>
      </p:sp>
      <p:sp>
        <p:nvSpPr>
          <p:cNvPr id="32" name="Sky 31">
            <a:extLst>
              <a:ext uri="{FF2B5EF4-FFF2-40B4-BE49-F238E27FC236}">
                <a16:creationId xmlns:a16="http://schemas.microsoft.com/office/drawing/2014/main" id="{9EC80122-2B14-4291-9A31-7DB4DBD96E00}"/>
              </a:ext>
            </a:extLst>
          </p:cNvPr>
          <p:cNvSpPr/>
          <p:nvPr/>
        </p:nvSpPr>
        <p:spPr>
          <a:xfrm>
            <a:off x="6572264" y="3714752"/>
            <a:ext cx="1214446" cy="928694"/>
          </a:xfrm>
          <a:prstGeom prst="cloud">
            <a:avLst/>
          </a:prstGeom>
          <a:solidFill>
            <a:srgbClr val="FF0000"/>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800" dirty="0"/>
              <a:t>Yte og Nyte</a:t>
            </a:r>
          </a:p>
        </p:txBody>
      </p:sp>
      <p:sp>
        <p:nvSpPr>
          <p:cNvPr id="33" name="Ellipse 32">
            <a:extLst>
              <a:ext uri="{FF2B5EF4-FFF2-40B4-BE49-F238E27FC236}">
                <a16:creationId xmlns:a16="http://schemas.microsoft.com/office/drawing/2014/main" id="{06B90BBA-5F3B-4B63-9AF1-E777A360CEF3}"/>
              </a:ext>
            </a:extLst>
          </p:cNvPr>
          <p:cNvSpPr/>
          <p:nvPr/>
        </p:nvSpPr>
        <p:spPr>
          <a:xfrm>
            <a:off x="2071670" y="2071678"/>
            <a:ext cx="1428760" cy="700086"/>
          </a:xfrm>
          <a:prstGeom prst="ellipse">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2000" dirty="0"/>
              <a:t>Stipend</a:t>
            </a:r>
          </a:p>
        </p:txBody>
      </p:sp>
    </p:spTree>
    <p:extLst>
      <p:ext uri="{BB962C8B-B14F-4D97-AF65-F5344CB8AC3E}">
        <p14:creationId xmlns:p14="http://schemas.microsoft.com/office/powerpoint/2010/main" val="12083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95154B-BDA0-4CFC-8531-466F664BADD9}"/>
              </a:ext>
            </a:extLst>
          </p:cNvPr>
          <p:cNvSpPr>
            <a:spLocks noGrp="1"/>
          </p:cNvSpPr>
          <p:nvPr>
            <p:ph type="title"/>
          </p:nvPr>
        </p:nvSpPr>
        <p:spPr/>
        <p:txBody>
          <a:bodyPr/>
          <a:lstStyle/>
          <a:p>
            <a:r>
              <a:rPr lang="nb-NO" sz="4000" dirty="0">
                <a:latin typeface="Georgia" panose="02040502050405020303" pitchFamily="18" charset="0"/>
              </a:rPr>
              <a:t>Hensikten med klubben</a:t>
            </a:r>
          </a:p>
        </p:txBody>
      </p:sp>
      <p:sp>
        <p:nvSpPr>
          <p:cNvPr id="3" name="Plassholder for innhold 2">
            <a:extLst>
              <a:ext uri="{FF2B5EF4-FFF2-40B4-BE49-F238E27FC236}">
                <a16:creationId xmlns:a16="http://schemas.microsoft.com/office/drawing/2014/main" id="{C22E0BD9-0F28-48B5-B84A-EDB4FC06BAB6}"/>
              </a:ext>
            </a:extLst>
          </p:cNvPr>
          <p:cNvSpPr>
            <a:spLocks noGrp="1"/>
          </p:cNvSpPr>
          <p:nvPr>
            <p:ph idx="1"/>
          </p:nvPr>
        </p:nvSpPr>
        <p:spPr/>
        <p:txBody>
          <a:bodyPr/>
          <a:lstStyle/>
          <a:p>
            <a:pPr marL="0" indent="0">
              <a:buNone/>
            </a:pPr>
            <a:r>
              <a:rPr lang="nb-NO" dirty="0">
                <a:solidFill>
                  <a:srgbClr val="000000"/>
                </a:solidFill>
              </a:rPr>
              <a:t>Paragraf 3 i klubblovene:</a:t>
            </a:r>
          </a:p>
          <a:p>
            <a:pPr marL="0" indent="0">
              <a:buNone/>
            </a:pPr>
            <a:endParaRPr lang="nb-NO" dirty="0">
              <a:solidFill>
                <a:srgbClr val="000000"/>
              </a:solidFill>
            </a:endParaRPr>
          </a:p>
          <a:p>
            <a:pPr marL="0" indent="0">
              <a:buNone/>
            </a:pPr>
            <a:r>
              <a:rPr lang="nb-NO" dirty="0">
                <a:solidFill>
                  <a:srgbClr val="000000"/>
                </a:solidFill>
              </a:rPr>
              <a:t>Hensikten med rotaryklubben er å arbeide mot </a:t>
            </a:r>
            <a:r>
              <a:rPr lang="nb-NO" dirty="0" err="1">
                <a:solidFill>
                  <a:srgbClr val="000000"/>
                </a:solidFill>
              </a:rPr>
              <a:t>Rotarys</a:t>
            </a:r>
            <a:r>
              <a:rPr lang="nb-NO" dirty="0">
                <a:solidFill>
                  <a:srgbClr val="000000"/>
                </a:solidFill>
              </a:rPr>
              <a:t> mål, gjennomføre prosjekter basert på de 5 tjenestegrenene, bidra til å fremme </a:t>
            </a:r>
            <a:r>
              <a:rPr lang="nb-NO" dirty="0" err="1">
                <a:solidFill>
                  <a:srgbClr val="000000"/>
                </a:solidFill>
              </a:rPr>
              <a:t>Rotary</a:t>
            </a:r>
            <a:r>
              <a:rPr lang="nb-NO" dirty="0">
                <a:solidFill>
                  <a:srgbClr val="000000"/>
                </a:solidFill>
              </a:rPr>
              <a:t> ved å styrke medlemsarbeidet , støtte </a:t>
            </a:r>
            <a:r>
              <a:rPr lang="nb-NO" dirty="0" err="1">
                <a:solidFill>
                  <a:srgbClr val="000000"/>
                </a:solidFill>
              </a:rPr>
              <a:t>Rotaryfondet</a:t>
            </a:r>
            <a:r>
              <a:rPr lang="nb-NO" dirty="0">
                <a:solidFill>
                  <a:srgbClr val="000000"/>
                </a:solidFill>
              </a:rPr>
              <a:t> og utvikle ledere over </a:t>
            </a:r>
            <a:r>
              <a:rPr lang="nb-NO" dirty="0" err="1">
                <a:solidFill>
                  <a:srgbClr val="000000"/>
                </a:solidFill>
              </a:rPr>
              <a:t>klubbniv</a:t>
            </a:r>
            <a:r>
              <a:rPr lang="nb-NO" dirty="0"/>
              <a:t>.</a:t>
            </a:r>
          </a:p>
        </p:txBody>
      </p:sp>
    </p:spTree>
    <p:extLst>
      <p:ext uri="{BB962C8B-B14F-4D97-AF65-F5344CB8AC3E}">
        <p14:creationId xmlns:p14="http://schemas.microsoft.com/office/powerpoint/2010/main" val="329227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F9AA83-6222-42AA-B81B-9B0CF47C47F9}"/>
              </a:ext>
            </a:extLst>
          </p:cNvPr>
          <p:cNvSpPr>
            <a:spLocks noGrp="1"/>
          </p:cNvSpPr>
          <p:nvPr>
            <p:ph type="title"/>
          </p:nvPr>
        </p:nvSpPr>
        <p:spPr/>
        <p:txBody>
          <a:bodyPr/>
          <a:lstStyle/>
          <a:p>
            <a:r>
              <a:rPr lang="nb-NO" sz="3200" b="1" dirty="0">
                <a:latin typeface="Georgia" panose="02040502050405020303" pitchFamily="18" charset="0"/>
              </a:rPr>
              <a:t>Presidentens oppgaver </a:t>
            </a:r>
            <a:r>
              <a:rPr lang="nb-NO" b="1" dirty="0">
                <a:latin typeface="Georgia" panose="02040502050405020303" pitchFamily="18" charset="0"/>
              </a:rPr>
              <a:t> </a:t>
            </a:r>
          </a:p>
        </p:txBody>
      </p:sp>
      <p:sp>
        <p:nvSpPr>
          <p:cNvPr id="3" name="Plassholder for innhold 2">
            <a:extLst>
              <a:ext uri="{FF2B5EF4-FFF2-40B4-BE49-F238E27FC236}">
                <a16:creationId xmlns:a16="http://schemas.microsoft.com/office/drawing/2014/main" id="{E3654371-E20B-4902-B4C6-EAE3B24C1ECE}"/>
              </a:ext>
            </a:extLst>
          </p:cNvPr>
          <p:cNvSpPr>
            <a:spLocks noGrp="1"/>
          </p:cNvSpPr>
          <p:nvPr>
            <p:ph idx="1"/>
          </p:nvPr>
        </p:nvSpPr>
        <p:spPr/>
        <p:txBody>
          <a:bodyPr/>
          <a:lstStyle/>
          <a:p>
            <a:pPr marL="514350" indent="-514350">
              <a:buAutoNum type="arabicPeriod"/>
            </a:pPr>
            <a:r>
              <a:rPr lang="nb-NO" dirty="0">
                <a:solidFill>
                  <a:srgbClr val="000000"/>
                </a:solidFill>
                <a:latin typeface="Georgia" panose="02040502050405020303" pitchFamily="18" charset="0"/>
              </a:rPr>
              <a:t>Sette </a:t>
            </a:r>
            <a:r>
              <a:rPr lang="nb-NO" dirty="0" err="1">
                <a:solidFill>
                  <a:srgbClr val="000000"/>
                </a:solidFill>
                <a:latin typeface="Georgia" panose="02040502050405020303" pitchFamily="18" charset="0"/>
              </a:rPr>
              <a:t>Rotaryfondet</a:t>
            </a:r>
            <a:r>
              <a:rPr lang="nb-NO" dirty="0">
                <a:solidFill>
                  <a:srgbClr val="000000"/>
                </a:solidFill>
                <a:latin typeface="Georgia" panose="02040502050405020303" pitchFamily="18" charset="0"/>
              </a:rPr>
              <a:t> (TRF ) på dagsorden.</a:t>
            </a:r>
          </a:p>
          <a:p>
            <a:pPr marL="914400" lvl="1" indent="-514350">
              <a:buAutoNum type="arabicPeriod"/>
            </a:pPr>
            <a:r>
              <a:rPr lang="nb-NO" dirty="0">
                <a:solidFill>
                  <a:srgbClr val="000000"/>
                </a:solidFill>
                <a:latin typeface="Georgia" panose="02040502050405020303" pitchFamily="18" charset="0"/>
              </a:rPr>
              <a:t>Info – prosjekter – november er TRF måned</a:t>
            </a:r>
          </a:p>
          <a:p>
            <a:pPr marL="514350" indent="-514350">
              <a:buAutoNum type="arabicPeriod"/>
            </a:pPr>
            <a:r>
              <a:rPr lang="nb-NO" dirty="0">
                <a:solidFill>
                  <a:srgbClr val="000000"/>
                </a:solidFill>
                <a:latin typeface="Georgia" panose="02040502050405020303" pitchFamily="18" charset="0"/>
              </a:rPr>
              <a:t>Sørge for at det er en aktiv TRF komite</a:t>
            </a:r>
          </a:p>
          <a:p>
            <a:pPr marL="514350" indent="-514350">
              <a:buAutoNum type="arabicPeriod"/>
            </a:pPr>
            <a:r>
              <a:rPr lang="nb-NO" dirty="0">
                <a:solidFill>
                  <a:srgbClr val="000000"/>
                </a:solidFill>
                <a:latin typeface="Georgia" panose="02040502050405020303" pitchFamily="18" charset="0"/>
              </a:rPr>
              <a:t>Delta på kurs og få klubben kvalifisert</a:t>
            </a:r>
          </a:p>
          <a:p>
            <a:pPr marL="514350" indent="-514350">
              <a:buAutoNum type="arabicPeriod"/>
            </a:pPr>
            <a:r>
              <a:rPr lang="nb-NO" dirty="0">
                <a:solidFill>
                  <a:srgbClr val="000000"/>
                </a:solidFill>
                <a:latin typeface="Georgia" panose="02040502050405020303" pitchFamily="18" charset="0"/>
              </a:rPr>
              <a:t>Sette mål og sørge for at klubbens mål i blir lagt inn i </a:t>
            </a:r>
            <a:r>
              <a:rPr lang="nb-NO" dirty="0" err="1">
                <a:solidFill>
                  <a:srgbClr val="000000"/>
                </a:solidFill>
                <a:latin typeface="Georgia" panose="02040502050405020303" pitchFamily="18" charset="0"/>
              </a:rPr>
              <a:t>Rotary</a:t>
            </a:r>
            <a:r>
              <a:rPr lang="nb-NO" dirty="0">
                <a:solidFill>
                  <a:srgbClr val="000000"/>
                </a:solidFill>
                <a:latin typeface="Georgia" panose="02040502050405020303" pitchFamily="18" charset="0"/>
              </a:rPr>
              <a:t> Club Central.</a:t>
            </a:r>
          </a:p>
          <a:p>
            <a:pPr marL="514350" indent="-514350">
              <a:buAutoNum type="arabicPeriod"/>
            </a:pPr>
            <a:r>
              <a:rPr lang="nb-NO" dirty="0">
                <a:solidFill>
                  <a:srgbClr val="000000"/>
                </a:solidFill>
                <a:latin typeface="Georgia" panose="02040502050405020303" pitchFamily="18" charset="0"/>
              </a:rPr>
              <a:t>Tenke prosjekter – innbetale til og bruke fondet lokalt og internasjonalt</a:t>
            </a:r>
          </a:p>
          <a:p>
            <a:pPr marL="514350" indent="-514350">
              <a:buAutoNum type="arabicPeriod"/>
            </a:pPr>
            <a:r>
              <a:rPr lang="nb-NO" dirty="0">
                <a:solidFill>
                  <a:srgbClr val="000000"/>
                </a:solidFill>
                <a:latin typeface="Georgia" panose="02040502050405020303" pitchFamily="18" charset="0"/>
              </a:rPr>
              <a:t>Gå foran med et godt eksempel</a:t>
            </a:r>
            <a:r>
              <a:rPr lang="nb-NO" dirty="0">
                <a:latin typeface="Georgia" panose="02040502050405020303" pitchFamily="18" charset="0"/>
                <a:sym typeface="Wingdings" panose="05000000000000000000" pitchFamily="2" charset="2"/>
              </a:rPr>
              <a:t></a:t>
            </a:r>
          </a:p>
          <a:p>
            <a:pPr marL="514350" indent="-514350">
              <a:buAutoNum type="arabicPeriod"/>
            </a:pPr>
            <a:endParaRPr lang="nb-NO" dirty="0"/>
          </a:p>
          <a:p>
            <a:pPr marL="514350" indent="-514350">
              <a:buAutoNum type="arabicPeriod"/>
            </a:pPr>
            <a:endParaRPr lang="nb-NO" dirty="0"/>
          </a:p>
          <a:p>
            <a:pPr marL="914400" lvl="1" indent="-514350">
              <a:buAutoNum type="arabicPeriod"/>
            </a:pPr>
            <a:endParaRPr lang="nb-NO" dirty="0"/>
          </a:p>
          <a:p>
            <a:endParaRPr lang="nb-NO" dirty="0"/>
          </a:p>
          <a:p>
            <a:pPr lvl="1"/>
            <a:endParaRPr lang="nb-NO" dirty="0"/>
          </a:p>
        </p:txBody>
      </p:sp>
    </p:spTree>
    <p:extLst>
      <p:ext uri="{BB962C8B-B14F-4D97-AF65-F5344CB8AC3E}">
        <p14:creationId xmlns:p14="http://schemas.microsoft.com/office/powerpoint/2010/main" val="34928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C82613-0938-4ED6-963D-D9CC6E9C6368}"/>
              </a:ext>
            </a:extLst>
          </p:cNvPr>
          <p:cNvSpPr>
            <a:spLocks noGrp="1"/>
          </p:cNvSpPr>
          <p:nvPr>
            <p:ph type="title"/>
          </p:nvPr>
        </p:nvSpPr>
        <p:spPr/>
        <p:txBody>
          <a:bodyPr/>
          <a:lstStyle/>
          <a:p>
            <a:r>
              <a:rPr lang="nb-NO" sz="3600" b="1" dirty="0">
                <a:latin typeface="Georgia" panose="02040502050405020303" pitchFamily="18" charset="0"/>
              </a:rPr>
              <a:t>Presidenten kan umulig rekke alt</a:t>
            </a:r>
          </a:p>
        </p:txBody>
      </p:sp>
      <p:sp>
        <p:nvSpPr>
          <p:cNvPr id="3" name="Plassholder for innhold 2">
            <a:extLst>
              <a:ext uri="{FF2B5EF4-FFF2-40B4-BE49-F238E27FC236}">
                <a16:creationId xmlns:a16="http://schemas.microsoft.com/office/drawing/2014/main" id="{4C938F1F-9EA6-4F7D-87FF-357870641173}"/>
              </a:ext>
            </a:extLst>
          </p:cNvPr>
          <p:cNvSpPr>
            <a:spLocks noGrp="1"/>
          </p:cNvSpPr>
          <p:nvPr>
            <p:ph idx="1"/>
          </p:nvPr>
        </p:nvSpPr>
        <p:spPr/>
        <p:txBody>
          <a:bodyPr/>
          <a:lstStyle/>
          <a:p>
            <a:r>
              <a:rPr lang="nb-NO" dirty="0">
                <a:solidFill>
                  <a:srgbClr val="000000"/>
                </a:solidFill>
                <a:latin typeface="Georgia" panose="02040502050405020303" pitchFamily="18" charset="0"/>
              </a:rPr>
              <a:t>Det er i komiteene at arbeidet i </a:t>
            </a:r>
            <a:r>
              <a:rPr lang="nb-NO" dirty="0" err="1">
                <a:solidFill>
                  <a:srgbClr val="000000"/>
                </a:solidFill>
                <a:latin typeface="Georgia" panose="02040502050405020303" pitchFamily="18" charset="0"/>
              </a:rPr>
              <a:t>Rotary</a:t>
            </a:r>
            <a:r>
              <a:rPr lang="nb-NO" dirty="0">
                <a:solidFill>
                  <a:srgbClr val="000000"/>
                </a:solidFill>
                <a:latin typeface="Georgia" panose="02040502050405020303" pitchFamily="18" charset="0"/>
              </a:rPr>
              <a:t> skal skje, og det er presidentens ansvar at klubben har komiteer</a:t>
            </a:r>
            <a:r>
              <a:rPr lang="nb-NO" dirty="0">
                <a:solidFill>
                  <a:srgbClr val="000000"/>
                </a:solidFill>
                <a:latin typeface="Georgia" panose="02040502050405020303" pitchFamily="18" charset="0"/>
                <a:sym typeface="Wingdings" panose="05000000000000000000" pitchFamily="2" charset="2"/>
              </a:rPr>
              <a:t></a:t>
            </a:r>
          </a:p>
          <a:p>
            <a:r>
              <a:rPr lang="nb-NO" dirty="0">
                <a:solidFill>
                  <a:srgbClr val="000000"/>
                </a:solidFill>
                <a:latin typeface="Georgia" panose="02040502050405020303" pitchFamily="18" charset="0"/>
                <a:sym typeface="Wingdings" panose="05000000000000000000" pitchFamily="2" charset="2"/>
              </a:rPr>
              <a:t>TRF-komiteen ledes av CRFC (Club </a:t>
            </a:r>
            <a:r>
              <a:rPr lang="nb-NO" dirty="0" err="1">
                <a:solidFill>
                  <a:srgbClr val="000000"/>
                </a:solidFill>
                <a:latin typeface="Georgia" panose="02040502050405020303" pitchFamily="18" charset="0"/>
                <a:sym typeface="Wingdings" panose="05000000000000000000" pitchFamily="2" charset="2"/>
              </a:rPr>
              <a:t>Rotary</a:t>
            </a:r>
            <a:r>
              <a:rPr lang="nb-NO" dirty="0">
                <a:solidFill>
                  <a:srgbClr val="000000"/>
                </a:solidFill>
                <a:latin typeface="Georgia" panose="02040502050405020303" pitchFamily="18" charset="0"/>
                <a:sym typeface="Wingdings" panose="05000000000000000000" pitchFamily="2" charset="2"/>
              </a:rPr>
              <a:t> Foundation Chair)</a:t>
            </a:r>
          </a:p>
          <a:p>
            <a:r>
              <a:rPr lang="nb-NO" dirty="0">
                <a:solidFill>
                  <a:srgbClr val="000000"/>
                </a:solidFill>
                <a:latin typeface="Georgia" panose="02040502050405020303" pitchFamily="18" charset="0"/>
                <a:sym typeface="Wingdings" panose="05000000000000000000" pitchFamily="2" charset="2"/>
              </a:rPr>
              <a:t>Kontinuitet er sterkt anbefalt </a:t>
            </a:r>
          </a:p>
          <a:p>
            <a:r>
              <a:rPr lang="nb-NO" dirty="0">
                <a:solidFill>
                  <a:srgbClr val="000000"/>
                </a:solidFill>
                <a:latin typeface="Georgia" panose="02040502050405020303" pitchFamily="18" charset="0"/>
                <a:sym typeface="Wingdings" panose="05000000000000000000" pitchFamily="2" charset="2"/>
              </a:rPr>
              <a:t>Sørge for at klubben har CRFC og en komite – av motiverte medlemmer-</a:t>
            </a:r>
          </a:p>
        </p:txBody>
      </p:sp>
    </p:spTree>
    <p:extLst>
      <p:ext uri="{BB962C8B-B14F-4D97-AF65-F5344CB8AC3E}">
        <p14:creationId xmlns:p14="http://schemas.microsoft.com/office/powerpoint/2010/main" val="74950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98834C-4E38-4211-B264-A9EA61B3FAAD}"/>
              </a:ext>
            </a:extLst>
          </p:cNvPr>
          <p:cNvSpPr>
            <a:spLocks noGrp="1"/>
          </p:cNvSpPr>
          <p:nvPr>
            <p:ph type="title"/>
          </p:nvPr>
        </p:nvSpPr>
        <p:spPr/>
        <p:txBody>
          <a:bodyPr/>
          <a:lstStyle/>
          <a:p>
            <a:r>
              <a:rPr lang="nb-NO" sz="2400" b="1" dirty="0"/>
              <a:t>CRFC – TRF ANSVARLIG I KLUBBENE</a:t>
            </a:r>
          </a:p>
        </p:txBody>
      </p:sp>
      <p:sp>
        <p:nvSpPr>
          <p:cNvPr id="3" name="Plassholder for innhold 2">
            <a:extLst>
              <a:ext uri="{FF2B5EF4-FFF2-40B4-BE49-F238E27FC236}">
                <a16:creationId xmlns:a16="http://schemas.microsoft.com/office/drawing/2014/main" id="{B1771CAC-22E6-4AB6-92B2-B8B0761FFB89}"/>
              </a:ext>
            </a:extLst>
          </p:cNvPr>
          <p:cNvSpPr>
            <a:spLocks noGrp="1"/>
          </p:cNvSpPr>
          <p:nvPr>
            <p:ph idx="1"/>
          </p:nvPr>
        </p:nvSpPr>
        <p:spPr/>
        <p:txBody>
          <a:bodyPr/>
          <a:lstStyle/>
          <a:p>
            <a:r>
              <a:rPr lang="nb-NO" dirty="0">
                <a:solidFill>
                  <a:srgbClr val="000000"/>
                </a:solidFill>
                <a:latin typeface="Georgia" panose="02040502050405020303" pitchFamily="18" charset="0"/>
              </a:rPr>
              <a:t>CRFC = Club </a:t>
            </a:r>
            <a:r>
              <a:rPr lang="nb-NO" dirty="0" err="1">
                <a:solidFill>
                  <a:srgbClr val="000000"/>
                </a:solidFill>
                <a:latin typeface="Georgia" panose="02040502050405020303" pitchFamily="18" charset="0"/>
              </a:rPr>
              <a:t>Rotary</a:t>
            </a:r>
            <a:r>
              <a:rPr lang="nb-NO" dirty="0">
                <a:solidFill>
                  <a:srgbClr val="000000"/>
                </a:solidFill>
                <a:latin typeface="Georgia" panose="02040502050405020303" pitchFamily="18" charset="0"/>
              </a:rPr>
              <a:t> Foundation Chair</a:t>
            </a:r>
          </a:p>
          <a:p>
            <a:r>
              <a:rPr lang="nb-NO" dirty="0">
                <a:solidFill>
                  <a:srgbClr val="000000"/>
                </a:solidFill>
                <a:latin typeface="Georgia" panose="02040502050405020303" pitchFamily="18" charset="0"/>
              </a:rPr>
              <a:t>Navnet på CRFC skal registreres i </a:t>
            </a:r>
            <a:r>
              <a:rPr lang="nb-NO" b="1" dirty="0">
                <a:solidFill>
                  <a:srgbClr val="FF0000"/>
                </a:solidFill>
                <a:latin typeface="Georgia" panose="02040502050405020303" pitchFamily="18" charset="0"/>
              </a:rPr>
              <a:t>det norske medlemsnett  </a:t>
            </a:r>
          </a:p>
          <a:p>
            <a:r>
              <a:rPr lang="nb-NO" i="1" dirty="0">
                <a:solidFill>
                  <a:srgbClr val="000000"/>
                </a:solidFill>
                <a:latin typeface="Georgia" panose="02040502050405020303" pitchFamily="18" charset="0"/>
              </a:rPr>
              <a:t>Funksjoner som overføres til RI når de er registrert i det norske medlemsnett</a:t>
            </a:r>
            <a:r>
              <a:rPr lang="nb-NO" dirty="0">
                <a:solidFill>
                  <a:srgbClr val="000000"/>
                </a:solidFill>
                <a:latin typeface="Georgia" panose="02040502050405020303" pitchFamily="18" charset="0"/>
              </a:rPr>
              <a:t>:</a:t>
            </a:r>
          </a:p>
          <a:p>
            <a:r>
              <a:rPr lang="nb-NO" dirty="0">
                <a:solidFill>
                  <a:srgbClr val="000000"/>
                </a:solidFill>
                <a:latin typeface="Georgia" panose="02040502050405020303" pitchFamily="18" charset="0"/>
              </a:rPr>
              <a:t>President – sekretær og kasserer</a:t>
            </a:r>
          </a:p>
          <a:p>
            <a:r>
              <a:rPr lang="nb-NO" dirty="0" err="1">
                <a:solidFill>
                  <a:srgbClr val="000000"/>
                </a:solidFill>
                <a:latin typeface="Georgia" panose="02040502050405020303" pitchFamily="18" charset="0"/>
              </a:rPr>
              <a:t>Executive</a:t>
            </a:r>
            <a:r>
              <a:rPr lang="nb-NO" dirty="0">
                <a:solidFill>
                  <a:srgbClr val="000000"/>
                </a:solidFill>
                <a:latin typeface="Georgia" panose="02040502050405020303" pitchFamily="18" charset="0"/>
              </a:rPr>
              <a:t> </a:t>
            </a:r>
            <a:r>
              <a:rPr lang="nb-NO" dirty="0" err="1">
                <a:solidFill>
                  <a:srgbClr val="000000"/>
                </a:solidFill>
                <a:latin typeface="Georgia" panose="02040502050405020303" pitchFamily="18" charset="0"/>
              </a:rPr>
              <a:t>secretary</a:t>
            </a:r>
            <a:r>
              <a:rPr lang="nb-NO" dirty="0">
                <a:solidFill>
                  <a:srgbClr val="000000"/>
                </a:solidFill>
                <a:latin typeface="Georgia" panose="02040502050405020303" pitchFamily="18" charset="0"/>
              </a:rPr>
              <a:t> - noen klubber har det</a:t>
            </a:r>
          </a:p>
          <a:p>
            <a:r>
              <a:rPr lang="nb-NO" dirty="0">
                <a:solidFill>
                  <a:srgbClr val="000000"/>
                </a:solidFill>
                <a:latin typeface="Georgia" panose="02040502050405020303" pitchFamily="18" charset="0"/>
              </a:rPr>
              <a:t>CRFC = TRF-ansvarlig </a:t>
            </a:r>
          </a:p>
          <a:p>
            <a:r>
              <a:rPr lang="nb-NO" dirty="0">
                <a:solidFill>
                  <a:srgbClr val="000000"/>
                </a:solidFill>
                <a:latin typeface="Georgia" panose="02040502050405020303" pitchFamily="18" charset="0"/>
              </a:rPr>
              <a:t>Medlemsansvarlig</a:t>
            </a:r>
          </a:p>
          <a:p>
            <a:endParaRPr lang="nb-NO" dirty="0">
              <a:solidFill>
                <a:srgbClr val="000000"/>
              </a:solidFill>
            </a:endParaRPr>
          </a:p>
          <a:p>
            <a:endParaRPr lang="nb-NO" dirty="0">
              <a:solidFill>
                <a:srgbClr val="000000"/>
              </a:solidFill>
            </a:endParaRPr>
          </a:p>
        </p:txBody>
      </p:sp>
    </p:spTree>
    <p:extLst>
      <p:ext uri="{BB962C8B-B14F-4D97-AF65-F5344CB8AC3E}">
        <p14:creationId xmlns:p14="http://schemas.microsoft.com/office/powerpoint/2010/main" val="39452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C175F3-7A2D-46F3-ABEE-A40F019C92D0}"/>
              </a:ext>
            </a:extLst>
          </p:cNvPr>
          <p:cNvSpPr>
            <a:spLocks noGrp="1"/>
          </p:cNvSpPr>
          <p:nvPr>
            <p:ph type="title"/>
          </p:nvPr>
        </p:nvSpPr>
        <p:spPr/>
        <p:txBody>
          <a:bodyPr/>
          <a:lstStyle/>
          <a:p>
            <a:r>
              <a:rPr lang="nb-NO" sz="4400" b="1" dirty="0">
                <a:latin typeface="Georgia" panose="02040502050405020303" pitchFamily="18" charset="0"/>
              </a:rPr>
              <a:t>Fokusområdene</a:t>
            </a:r>
          </a:p>
        </p:txBody>
      </p:sp>
      <p:pic>
        <p:nvPicPr>
          <p:cNvPr id="4" name="Grafikk 1">
            <a:extLst>
              <a:ext uri="{FF2B5EF4-FFF2-40B4-BE49-F238E27FC236}">
                <a16:creationId xmlns:a16="http://schemas.microsoft.com/office/drawing/2014/main" id="{1CA8B3DB-48E7-4C49-9948-FD2A3BC61AA8}"/>
              </a:ext>
            </a:extLst>
          </p:cNvPr>
          <p:cNvPicPr>
            <a:picLocks noGrp="1"/>
          </p:cNvPicPr>
          <p:nvPr>
            <p:ph idx="1"/>
          </p:nvPr>
        </p:nvPicPr>
        <p:blipFill rotWithShape="1">
          <a:blip r:embed="rId3">
            <a:extLst>
              <a:ext uri="{96DAC541-7B7A-43D3-8B79-37D633B846F1}">
                <asvg:svgBlip xmlns:asvg="http://schemas.microsoft.com/office/drawing/2016/SVG/main" r:embed="rId4"/>
              </a:ext>
            </a:extLst>
          </a:blip>
          <a:srcRect t="22928"/>
          <a:stretch/>
        </p:blipFill>
        <p:spPr bwMode="auto">
          <a:xfrm>
            <a:off x="762000" y="1830432"/>
            <a:ext cx="7620000" cy="3303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02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bwMode="auto">
          <a:xfrm>
            <a:off x="1257300" y="1043830"/>
            <a:ext cx="5086350" cy="35477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7698" tIns="33849" rIns="67698" bIns="33849" numCol="1" rtlCol="0" anchor="t" anchorCtr="0" compatLnSpc="1">
            <a:prstTxWarp prst="textNoShape">
              <a:avLst/>
            </a:prstTxWarp>
            <a:normAutofit fontScale="90000"/>
          </a:bodyPr>
          <a:lstStyle/>
          <a:p>
            <a:endParaRPr lang="sv-SE" altLang="da-DK" sz="2100"/>
          </a:p>
        </p:txBody>
      </p:sp>
      <p:pic>
        <p:nvPicPr>
          <p:cNvPr id="32771" name="Bildobjekt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932890"/>
            <a:ext cx="6858000" cy="443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5553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0DBBE47B-A8EF-4304-AF42-20526678579D}"/>
              </a:ext>
            </a:extLst>
          </p:cNvPr>
          <p:cNvSpPr>
            <a:spLocks noGrp="1"/>
          </p:cNvSpPr>
          <p:nvPr>
            <p:ph type="title"/>
          </p:nvPr>
        </p:nvSpPr>
        <p:spPr/>
        <p:txBody>
          <a:bodyPr/>
          <a:lstStyle/>
          <a:p>
            <a:r>
              <a:rPr lang="nb-NO" sz="4000" dirty="0" err="1">
                <a:latin typeface="Georgia" panose="02040502050405020303" pitchFamily="18" charset="0"/>
              </a:rPr>
              <a:t>Rotarys</a:t>
            </a:r>
            <a:r>
              <a:rPr lang="nb-NO" sz="4000" dirty="0">
                <a:latin typeface="Georgia" panose="02040502050405020303" pitchFamily="18" charset="0"/>
              </a:rPr>
              <a:t> visjon</a:t>
            </a:r>
          </a:p>
        </p:txBody>
      </p:sp>
      <p:sp>
        <p:nvSpPr>
          <p:cNvPr id="10" name="Plassholder for innhold 9">
            <a:extLst>
              <a:ext uri="{FF2B5EF4-FFF2-40B4-BE49-F238E27FC236}">
                <a16:creationId xmlns:a16="http://schemas.microsoft.com/office/drawing/2014/main" id="{A5927BCC-A917-4184-92C5-9A09FD0340E5}"/>
              </a:ext>
            </a:extLst>
          </p:cNvPr>
          <p:cNvSpPr>
            <a:spLocks noGrp="1"/>
          </p:cNvSpPr>
          <p:nvPr>
            <p:ph idx="1"/>
          </p:nvPr>
        </p:nvSpPr>
        <p:spPr/>
        <p:txBody>
          <a:bodyPr/>
          <a:lstStyle/>
          <a:p>
            <a:r>
              <a:rPr lang="en-US" i="1" dirty="0">
                <a:solidFill>
                  <a:srgbClr val="000000"/>
                </a:solidFill>
                <a:latin typeface="Georgia" panose="02040502050405020303" pitchFamily="18" charset="0"/>
              </a:rPr>
              <a:t>Together we see a world where people unite and take action to create a lasting change – across the globe, in our communities and in ourselves”</a:t>
            </a:r>
          </a:p>
          <a:p>
            <a:br>
              <a:rPr lang="nb-NO" dirty="0">
                <a:solidFill>
                  <a:srgbClr val="000000"/>
                </a:solidFill>
                <a:latin typeface="Georgia" panose="02040502050405020303" pitchFamily="18" charset="0"/>
              </a:rPr>
            </a:br>
            <a:endParaRPr lang="nb-NO" dirty="0"/>
          </a:p>
        </p:txBody>
      </p:sp>
      <p:pic>
        <p:nvPicPr>
          <p:cNvPr id="11" name="Content Placeholder 5" descr="A close up of a logo&#10;&#10;Description generated with high confidence">
            <a:extLst>
              <a:ext uri="{FF2B5EF4-FFF2-40B4-BE49-F238E27FC236}">
                <a16:creationId xmlns:a16="http://schemas.microsoft.com/office/drawing/2014/main" id="{E22CBDAE-B3EA-4A6E-AE94-2A8ECE29E62D}"/>
              </a:ext>
            </a:extLst>
          </p:cNvPr>
          <p:cNvPicPr>
            <a:picLocks noChangeAspect="1"/>
          </p:cNvPicPr>
          <p:nvPr/>
        </p:nvPicPr>
        <p:blipFill>
          <a:blip r:embed="rId3"/>
          <a:stretch>
            <a:fillRect/>
          </a:stretch>
        </p:blipFill>
        <p:spPr>
          <a:xfrm>
            <a:off x="4355977" y="3477563"/>
            <a:ext cx="3721224" cy="2923237"/>
          </a:xfrm>
          <a:prstGeom prst="rect">
            <a:avLst/>
          </a:prstGeom>
        </p:spPr>
      </p:pic>
      <p:pic>
        <p:nvPicPr>
          <p:cNvPr id="12" name="Bilde 2" descr="RotaryMBS_RGB">
            <a:extLst>
              <a:ext uri="{FF2B5EF4-FFF2-40B4-BE49-F238E27FC236}">
                <a16:creationId xmlns:a16="http://schemas.microsoft.com/office/drawing/2014/main" id="{86666244-EBB4-4384-A622-204C12F31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79" y="4305829"/>
            <a:ext cx="3848819"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0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914260C-2487-4314-B1C1-0A35D35082CA}"/>
              </a:ext>
            </a:extLst>
          </p:cNvPr>
          <p:cNvSpPr>
            <a:spLocks noGrp="1"/>
          </p:cNvSpPr>
          <p:nvPr>
            <p:ph type="title"/>
          </p:nvPr>
        </p:nvSpPr>
        <p:spPr/>
        <p:txBody>
          <a:bodyPr/>
          <a:lstStyle/>
          <a:p>
            <a:r>
              <a:rPr lang="nb-NO" sz="2400" b="1" dirty="0">
                <a:latin typeface="Georgia" panose="02040502050405020303" pitchFamily="18" charset="0"/>
              </a:rPr>
              <a:t>TRF KOMITEEN I DISTRIKTET </a:t>
            </a:r>
          </a:p>
        </p:txBody>
      </p:sp>
      <p:sp>
        <p:nvSpPr>
          <p:cNvPr id="6" name="Plassholder for innhold 5">
            <a:extLst>
              <a:ext uri="{FF2B5EF4-FFF2-40B4-BE49-F238E27FC236}">
                <a16:creationId xmlns:a16="http://schemas.microsoft.com/office/drawing/2014/main" id="{8A6E6DFD-6C82-44F6-BC1F-23AE49D222D4}"/>
              </a:ext>
            </a:extLst>
          </p:cNvPr>
          <p:cNvSpPr>
            <a:spLocks noGrp="1"/>
          </p:cNvSpPr>
          <p:nvPr>
            <p:ph idx="1"/>
          </p:nvPr>
        </p:nvSpPr>
        <p:spPr/>
        <p:txBody>
          <a:bodyPr/>
          <a:lstStyle/>
          <a:p>
            <a:r>
              <a:rPr lang="nb-NO" dirty="0">
                <a:solidFill>
                  <a:srgbClr val="000000"/>
                </a:solidFill>
              </a:rPr>
              <a:t>Lars Halle, Stavern -  </a:t>
            </a:r>
            <a:r>
              <a:rPr lang="nb-NO" dirty="0" err="1">
                <a:solidFill>
                  <a:srgbClr val="000000"/>
                </a:solidFill>
              </a:rPr>
              <a:t>district</a:t>
            </a:r>
            <a:r>
              <a:rPr lang="nb-NO" dirty="0">
                <a:solidFill>
                  <a:srgbClr val="000000"/>
                </a:solidFill>
              </a:rPr>
              <a:t> grant </a:t>
            </a:r>
          </a:p>
          <a:p>
            <a:r>
              <a:rPr lang="nb-NO" dirty="0">
                <a:solidFill>
                  <a:srgbClr val="000000"/>
                </a:solidFill>
              </a:rPr>
              <a:t>Inger Berit </a:t>
            </a:r>
            <a:r>
              <a:rPr lang="nb-NO" dirty="0" err="1">
                <a:solidFill>
                  <a:srgbClr val="000000"/>
                </a:solidFill>
              </a:rPr>
              <a:t>Mjølund</a:t>
            </a:r>
            <a:r>
              <a:rPr lang="nb-NO" dirty="0">
                <a:solidFill>
                  <a:srgbClr val="000000"/>
                </a:solidFill>
              </a:rPr>
              <a:t> Kristiansand-</a:t>
            </a:r>
            <a:r>
              <a:rPr lang="nb-NO" dirty="0" err="1">
                <a:solidFill>
                  <a:srgbClr val="000000"/>
                </a:solidFill>
              </a:rPr>
              <a:t>controller</a:t>
            </a:r>
            <a:endParaRPr lang="nb-NO" dirty="0">
              <a:solidFill>
                <a:srgbClr val="000000"/>
              </a:solidFill>
            </a:endParaRPr>
          </a:p>
          <a:p>
            <a:r>
              <a:rPr lang="nb-NO" dirty="0">
                <a:solidFill>
                  <a:srgbClr val="000000"/>
                </a:solidFill>
              </a:rPr>
              <a:t>Ingrid </a:t>
            </a:r>
            <a:r>
              <a:rPr lang="nb-NO" dirty="0" err="1">
                <a:solidFill>
                  <a:srgbClr val="000000"/>
                </a:solidFill>
              </a:rPr>
              <a:t>Grandum</a:t>
            </a:r>
            <a:r>
              <a:rPr lang="nb-NO" dirty="0">
                <a:solidFill>
                  <a:srgbClr val="000000"/>
                </a:solidFill>
              </a:rPr>
              <a:t> Berget, </a:t>
            </a:r>
            <a:r>
              <a:rPr lang="nb-NO" dirty="0" err="1">
                <a:solidFill>
                  <a:srgbClr val="000000"/>
                </a:solidFill>
              </a:rPr>
              <a:t>Bervik</a:t>
            </a:r>
            <a:r>
              <a:rPr lang="nb-NO" dirty="0">
                <a:solidFill>
                  <a:srgbClr val="000000"/>
                </a:solidFill>
              </a:rPr>
              <a:t> - fredsarbeid</a:t>
            </a:r>
          </a:p>
          <a:p>
            <a:r>
              <a:rPr lang="nb-NO" dirty="0">
                <a:solidFill>
                  <a:srgbClr val="000000"/>
                </a:solidFill>
              </a:rPr>
              <a:t>Geir Gabrielsen, </a:t>
            </a:r>
            <a:r>
              <a:rPr lang="nb-NO" dirty="0" err="1">
                <a:solidFill>
                  <a:srgbClr val="000000"/>
                </a:solidFill>
              </a:rPr>
              <a:t>Grøm</a:t>
            </a:r>
            <a:r>
              <a:rPr lang="nb-NO" dirty="0">
                <a:solidFill>
                  <a:srgbClr val="000000"/>
                </a:solidFill>
              </a:rPr>
              <a:t> – </a:t>
            </a:r>
            <a:r>
              <a:rPr lang="nb-NO" dirty="0" err="1">
                <a:solidFill>
                  <a:srgbClr val="000000"/>
                </a:solidFill>
              </a:rPr>
              <a:t>fundraisinig</a:t>
            </a:r>
            <a:r>
              <a:rPr lang="nb-NO" dirty="0">
                <a:solidFill>
                  <a:srgbClr val="000000"/>
                </a:solidFill>
              </a:rPr>
              <a:t> mm</a:t>
            </a:r>
          </a:p>
          <a:p>
            <a:r>
              <a:rPr lang="nb-NO" dirty="0">
                <a:solidFill>
                  <a:srgbClr val="000000"/>
                </a:solidFill>
              </a:rPr>
              <a:t>Sigurd </a:t>
            </a:r>
            <a:r>
              <a:rPr lang="nb-NO" dirty="0" err="1">
                <a:solidFill>
                  <a:srgbClr val="000000"/>
                </a:solidFill>
              </a:rPr>
              <a:t>Arbo</a:t>
            </a:r>
            <a:r>
              <a:rPr lang="nb-NO" dirty="0">
                <a:solidFill>
                  <a:srgbClr val="000000"/>
                </a:solidFill>
              </a:rPr>
              <a:t> Høeg, Larvik – polio/global grant</a:t>
            </a:r>
          </a:p>
          <a:p>
            <a:r>
              <a:rPr lang="nb-NO" dirty="0">
                <a:solidFill>
                  <a:srgbClr val="000000"/>
                </a:solidFill>
              </a:rPr>
              <a:t>Per Harald Hermansen, Ulefoss-</a:t>
            </a:r>
            <a:r>
              <a:rPr lang="nb-NO" dirty="0" err="1">
                <a:solidFill>
                  <a:srgbClr val="000000"/>
                </a:solidFill>
              </a:rPr>
              <a:t>fundraising</a:t>
            </a:r>
            <a:endParaRPr lang="nb-NO" dirty="0">
              <a:solidFill>
                <a:srgbClr val="000000"/>
              </a:solidFill>
            </a:endParaRPr>
          </a:p>
          <a:p>
            <a:r>
              <a:rPr lang="nb-NO" dirty="0">
                <a:solidFill>
                  <a:srgbClr val="000000"/>
                </a:solidFill>
              </a:rPr>
              <a:t>Ole Devold, Tvedestrand –DGE observatør</a:t>
            </a:r>
          </a:p>
          <a:p>
            <a:r>
              <a:rPr lang="nb-NO" dirty="0" err="1">
                <a:solidFill>
                  <a:srgbClr val="000000"/>
                </a:solidFill>
              </a:rPr>
              <a:t>Edrund</a:t>
            </a:r>
            <a:r>
              <a:rPr lang="nb-NO" dirty="0">
                <a:solidFill>
                  <a:srgbClr val="000000"/>
                </a:solidFill>
              </a:rPr>
              <a:t> Olaisen, Langesund – alt/komiteleder</a:t>
            </a:r>
          </a:p>
        </p:txBody>
      </p:sp>
    </p:spTree>
    <p:extLst>
      <p:ext uri="{BB962C8B-B14F-4D97-AF65-F5344CB8AC3E}">
        <p14:creationId xmlns:p14="http://schemas.microsoft.com/office/powerpoint/2010/main" val="35817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tel 2">
            <a:extLst>
              <a:ext uri="{FF2B5EF4-FFF2-40B4-BE49-F238E27FC236}">
                <a16:creationId xmlns:a16="http://schemas.microsoft.com/office/drawing/2014/main" id="{8B956338-E414-4958-B51E-2562AB98880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b-NO" altLang="nb-NO" sz="3600" b="1">
                <a:latin typeface="Arial Narrow" panose="020B0606020202030204" pitchFamily="34" charset="0"/>
              </a:rPr>
              <a:t>DU ER – eller KAN BLI</a:t>
            </a:r>
            <a:r>
              <a:rPr lang="nb-NO" altLang="nb-NO">
                <a:latin typeface="Arial Narrow" panose="020B0606020202030204" pitchFamily="34" charset="0"/>
              </a:rPr>
              <a:t>:</a:t>
            </a:r>
          </a:p>
        </p:txBody>
      </p:sp>
      <p:sp>
        <p:nvSpPr>
          <p:cNvPr id="47107" name="Plassholder for innhold 4">
            <a:extLst>
              <a:ext uri="{FF2B5EF4-FFF2-40B4-BE49-F238E27FC236}">
                <a16:creationId xmlns:a16="http://schemas.microsoft.com/office/drawing/2014/main" id="{CBC0FC2E-197C-46E7-8114-9EE3D2C395FC}"/>
              </a:ext>
            </a:extLst>
          </p:cNvPr>
          <p:cNvSpPr>
            <a:spLocks noGrp="1"/>
          </p:cNvSpPr>
          <p:nvPr>
            <p:ph idx="1"/>
          </p:nvPr>
        </p:nvSpPr>
        <p:spPr bwMode="auto">
          <a:xfrm>
            <a:off x="457200" y="1143000"/>
            <a:ext cx="8229600" cy="4525963"/>
          </a:xfrm>
        </p:spPr>
        <p:txBody>
          <a:bodyPr vert="horz" wrap="square" lIns="91440" tIns="45720" rIns="91440" bIns="45720" numCol="1" anchor="t" anchorCtr="0" compatLnSpc="1">
            <a:prstTxWarp prst="textNoShape">
              <a:avLst/>
            </a:prstTxWarp>
          </a:bodyPr>
          <a:lstStyle/>
          <a:p>
            <a:pPr eaLnBrk="1" hangingPunct="1">
              <a:defRPr/>
            </a:pPr>
            <a:r>
              <a:rPr lang="nb-NO" altLang="nb-NO" dirty="0">
                <a:solidFill>
                  <a:schemeClr val="bg2">
                    <a:lumMod val="10000"/>
                  </a:schemeClr>
                </a:solidFill>
                <a:latin typeface="Georgia" panose="02040502050405020303" pitchFamily="18" charset="0"/>
              </a:rPr>
              <a:t>En president med interesse for og tro på vår egen organisasjon</a:t>
            </a:r>
          </a:p>
          <a:p>
            <a:pPr eaLnBrk="1" hangingPunct="1">
              <a:defRPr/>
            </a:pPr>
            <a:r>
              <a:rPr lang="nb-NO" altLang="nb-NO" dirty="0">
                <a:solidFill>
                  <a:schemeClr val="bg2">
                    <a:lumMod val="10000"/>
                  </a:schemeClr>
                </a:solidFill>
                <a:latin typeface="Georgia" panose="02040502050405020303" pitchFamily="18" charset="0"/>
              </a:rPr>
              <a:t>DU viser vei i ord og handling</a:t>
            </a:r>
          </a:p>
          <a:p>
            <a:pPr eaLnBrk="1" hangingPunct="1">
              <a:defRPr/>
            </a:pPr>
            <a:r>
              <a:rPr lang="nb-NO" altLang="nb-NO" dirty="0">
                <a:solidFill>
                  <a:schemeClr val="bg2">
                    <a:lumMod val="10000"/>
                  </a:schemeClr>
                </a:solidFill>
                <a:latin typeface="Georgia" panose="02040502050405020303" pitchFamily="18" charset="0"/>
              </a:rPr>
              <a:t>DITT år som president blir viktig for mange mennesker fordi du oppmuntrer og inspirerer til handling og engasjement</a:t>
            </a:r>
          </a:p>
          <a:p>
            <a:pPr eaLnBrk="1" hangingPunct="1">
              <a:defRPr/>
            </a:pPr>
            <a:r>
              <a:rPr lang="nb-NO" altLang="nb-NO" dirty="0">
                <a:solidFill>
                  <a:schemeClr val="bg2">
                    <a:lumMod val="10000"/>
                  </a:schemeClr>
                </a:solidFill>
                <a:latin typeface="Georgia" panose="02040502050405020303" pitchFamily="18" charset="0"/>
              </a:rPr>
              <a:t>Når året er omme vil du vite at du oppfylte </a:t>
            </a:r>
            <a:r>
              <a:rPr lang="nb-NO" altLang="nb-NO" dirty="0" err="1">
                <a:solidFill>
                  <a:schemeClr val="bg2">
                    <a:lumMod val="10000"/>
                  </a:schemeClr>
                </a:solidFill>
                <a:latin typeface="Georgia" panose="02040502050405020303" pitchFamily="18" charset="0"/>
              </a:rPr>
              <a:t>Rotarys</a:t>
            </a:r>
            <a:r>
              <a:rPr lang="nb-NO" altLang="nb-NO" dirty="0">
                <a:solidFill>
                  <a:schemeClr val="bg2">
                    <a:lumMod val="10000"/>
                  </a:schemeClr>
                </a:solidFill>
                <a:latin typeface="Georgia" panose="02040502050405020303" pitchFamily="18" charset="0"/>
              </a:rPr>
              <a:t> motto om service </a:t>
            </a:r>
            <a:r>
              <a:rPr lang="nb-NO" altLang="nb-NO" dirty="0" err="1">
                <a:solidFill>
                  <a:schemeClr val="bg2">
                    <a:lumMod val="10000"/>
                  </a:schemeClr>
                </a:solidFill>
                <a:latin typeface="Georgia" panose="02040502050405020303" pitchFamily="18" charset="0"/>
              </a:rPr>
              <a:t>above</a:t>
            </a:r>
            <a:r>
              <a:rPr lang="nb-NO" altLang="nb-NO" dirty="0">
                <a:solidFill>
                  <a:schemeClr val="bg2">
                    <a:lumMod val="10000"/>
                  </a:schemeClr>
                </a:solidFill>
                <a:latin typeface="Georgia" panose="02040502050405020303" pitchFamily="18" charset="0"/>
              </a:rPr>
              <a:t> </a:t>
            </a:r>
            <a:r>
              <a:rPr lang="nb-NO" altLang="nb-NO" dirty="0" err="1">
                <a:solidFill>
                  <a:schemeClr val="bg2">
                    <a:lumMod val="10000"/>
                  </a:schemeClr>
                </a:solidFill>
                <a:latin typeface="Georgia" panose="02040502050405020303" pitchFamily="18" charset="0"/>
              </a:rPr>
              <a:t>self</a:t>
            </a:r>
            <a:r>
              <a:rPr lang="nb-NO" altLang="nb-NO" dirty="0">
                <a:solidFill>
                  <a:schemeClr val="bg2">
                    <a:lumMod val="10000"/>
                  </a:schemeClr>
                </a:solidFill>
                <a:latin typeface="Georgia" panose="02040502050405020303" pitchFamily="18" charset="0"/>
              </a:rPr>
              <a:t>, og fondets motto om å gjøre godt i verden.</a:t>
            </a:r>
          </a:p>
          <a:p>
            <a:pPr eaLnBrk="1" hangingPunct="1">
              <a:defRPr/>
            </a:pPr>
            <a:r>
              <a:rPr lang="nb-NO" altLang="nb-NO" sz="2800" b="1" dirty="0">
                <a:solidFill>
                  <a:srgbClr val="FF0000"/>
                </a:solidFill>
                <a:latin typeface="Georgia" panose="02040502050405020303" pitchFamily="18" charset="0"/>
              </a:rPr>
              <a:t>DU blir ”The best president – ever!” 								LYKKE TIL</a:t>
            </a:r>
          </a:p>
        </p:txBody>
      </p:sp>
      <p:pic>
        <p:nvPicPr>
          <p:cNvPr id="78852" name="Picture 4">
            <a:extLst>
              <a:ext uri="{FF2B5EF4-FFF2-40B4-BE49-F238E27FC236}">
                <a16:creationId xmlns:a16="http://schemas.microsoft.com/office/drawing/2014/main" id="{60B4B446-E52F-494A-9CCB-D914AA350E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888" y="1600200"/>
            <a:ext cx="133191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91A595-2E7D-4343-8871-B83BB1832348}"/>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C45F80D9-B3EF-4AC0-A358-0F1A13A5FEE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381000" y="6626"/>
            <a:ext cx="8305800" cy="6229350"/>
          </a:xfrm>
        </p:spPr>
      </p:pic>
      <p:sp>
        <p:nvSpPr>
          <p:cNvPr id="3" name="Rektangel 2">
            <a:extLst>
              <a:ext uri="{FF2B5EF4-FFF2-40B4-BE49-F238E27FC236}">
                <a16:creationId xmlns:a16="http://schemas.microsoft.com/office/drawing/2014/main" id="{CAEAE8B2-472D-4EDB-B4A4-6C698780E0A8}"/>
              </a:ext>
            </a:extLst>
          </p:cNvPr>
          <p:cNvSpPr/>
          <p:nvPr/>
        </p:nvSpPr>
        <p:spPr>
          <a:xfrm>
            <a:off x="6324600" y="491987"/>
            <a:ext cx="2209800" cy="533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000000"/>
                </a:solidFill>
              </a:rPr>
              <a:t>Langesund</a:t>
            </a:r>
          </a:p>
        </p:txBody>
      </p:sp>
    </p:spTree>
    <p:extLst>
      <p:ext uri="{BB962C8B-B14F-4D97-AF65-F5344CB8AC3E}">
        <p14:creationId xmlns:p14="http://schemas.microsoft.com/office/powerpoint/2010/main" val="233744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A4F58168-17CA-41E2-833A-9435ACB3B3EF}"/>
              </a:ext>
            </a:extLst>
          </p:cNvPr>
          <p:cNvSpPr>
            <a:spLocks noGrp="1"/>
          </p:cNvSpPr>
          <p:nvPr>
            <p:ph type="title"/>
          </p:nvPr>
        </p:nvSpPr>
        <p:spPr/>
        <p:txBody>
          <a:bodyPr/>
          <a:lstStyle/>
          <a:p>
            <a:r>
              <a:rPr lang="nb-NO" sz="2800" b="1" dirty="0"/>
              <a:t>Grethe har vaksinert barn i India mot polio </a:t>
            </a:r>
          </a:p>
        </p:txBody>
      </p:sp>
      <p:pic>
        <p:nvPicPr>
          <p:cNvPr id="8" name="Plassholder for innhold 7">
            <a:extLst>
              <a:ext uri="{FF2B5EF4-FFF2-40B4-BE49-F238E27FC236}">
                <a16:creationId xmlns:a16="http://schemas.microsoft.com/office/drawing/2014/main" id="{97671A65-2741-4858-9EA1-4601D9CF1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0977" y="1219200"/>
            <a:ext cx="6022045" cy="4525963"/>
          </a:xfrm>
        </p:spPr>
      </p:pic>
    </p:spTree>
    <p:extLst>
      <p:ext uri="{BB962C8B-B14F-4D97-AF65-F5344CB8AC3E}">
        <p14:creationId xmlns:p14="http://schemas.microsoft.com/office/powerpoint/2010/main" val="276972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C28B85-D29A-4884-B273-DE3765ED26F8}"/>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ECCE1CB0-7176-4F10-981C-327947A6A00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8983835" cy="5989224"/>
          </a:xfrm>
        </p:spPr>
      </p:pic>
      <p:sp>
        <p:nvSpPr>
          <p:cNvPr id="3" name="Rektangel 2">
            <a:extLst>
              <a:ext uri="{FF2B5EF4-FFF2-40B4-BE49-F238E27FC236}">
                <a16:creationId xmlns:a16="http://schemas.microsoft.com/office/drawing/2014/main" id="{5F2CBBDA-6F6A-4DF2-89A8-AB3CDCF5CB70}"/>
              </a:ext>
            </a:extLst>
          </p:cNvPr>
          <p:cNvSpPr/>
          <p:nvPr/>
        </p:nvSpPr>
        <p:spPr>
          <a:xfrm>
            <a:off x="3581400" y="259176"/>
            <a:ext cx="44958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000000"/>
                </a:solidFill>
              </a:rPr>
              <a:t>Skiensklubben hogger ved</a:t>
            </a:r>
          </a:p>
        </p:txBody>
      </p:sp>
    </p:spTree>
    <p:extLst>
      <p:ext uri="{BB962C8B-B14F-4D97-AF65-F5344CB8AC3E}">
        <p14:creationId xmlns:p14="http://schemas.microsoft.com/office/powerpoint/2010/main" val="4040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6AE6B678-D9E0-4442-B60C-DE685466975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526" y="1642952"/>
            <a:ext cx="4457473" cy="3120230"/>
          </a:xfrm>
        </p:spPr>
      </p:pic>
      <p:pic>
        <p:nvPicPr>
          <p:cNvPr id="8" name="Plassholder for innhold 7">
            <a:extLst>
              <a:ext uri="{FF2B5EF4-FFF2-40B4-BE49-F238E27FC236}">
                <a16:creationId xmlns:a16="http://schemas.microsoft.com/office/drawing/2014/main" id="{6F4A8C4A-0E97-41FC-8642-818B2883EAA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597232"/>
            <a:ext cx="4522787" cy="3165950"/>
          </a:xfrm>
        </p:spPr>
      </p:pic>
      <p:sp>
        <p:nvSpPr>
          <p:cNvPr id="4" name="Tittel 3">
            <a:extLst>
              <a:ext uri="{FF2B5EF4-FFF2-40B4-BE49-F238E27FC236}">
                <a16:creationId xmlns:a16="http://schemas.microsoft.com/office/drawing/2014/main" id="{5855E491-F764-4013-BA37-4F1F89B085C2}"/>
              </a:ext>
            </a:extLst>
          </p:cNvPr>
          <p:cNvSpPr>
            <a:spLocks noGrp="1"/>
          </p:cNvSpPr>
          <p:nvPr>
            <p:ph type="title"/>
          </p:nvPr>
        </p:nvSpPr>
        <p:spPr/>
        <p:txBody>
          <a:bodyPr/>
          <a:lstStyle/>
          <a:p>
            <a:r>
              <a:rPr lang="nb-NO" b="1" dirty="0">
                <a:solidFill>
                  <a:srgbClr val="000000"/>
                </a:solidFill>
                <a:latin typeface="Georgia" panose="02040502050405020303" pitchFamily="18" charset="0"/>
              </a:rPr>
              <a:t>Lokale prosjekter</a:t>
            </a:r>
          </a:p>
        </p:txBody>
      </p:sp>
      <p:sp>
        <p:nvSpPr>
          <p:cNvPr id="2" name="Rektangel 1">
            <a:extLst>
              <a:ext uri="{FF2B5EF4-FFF2-40B4-BE49-F238E27FC236}">
                <a16:creationId xmlns:a16="http://schemas.microsoft.com/office/drawing/2014/main" id="{9CEAD397-F846-4C6D-A4AC-ED74B3248FC3}"/>
              </a:ext>
            </a:extLst>
          </p:cNvPr>
          <p:cNvSpPr/>
          <p:nvPr/>
        </p:nvSpPr>
        <p:spPr>
          <a:xfrm>
            <a:off x="457200" y="5105400"/>
            <a:ext cx="3886200" cy="838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a:solidFill>
                  <a:srgbClr val="000000"/>
                </a:solidFill>
              </a:rPr>
              <a:t>Revaksinasjonsdagen i Tønsberg</a:t>
            </a:r>
          </a:p>
        </p:txBody>
      </p:sp>
      <p:sp>
        <p:nvSpPr>
          <p:cNvPr id="3" name="Rektangel 2">
            <a:extLst>
              <a:ext uri="{FF2B5EF4-FFF2-40B4-BE49-F238E27FC236}">
                <a16:creationId xmlns:a16="http://schemas.microsoft.com/office/drawing/2014/main" id="{79779568-9527-455D-B9B3-2B2250D1B49A}"/>
              </a:ext>
            </a:extLst>
          </p:cNvPr>
          <p:cNvSpPr/>
          <p:nvPr/>
        </p:nvSpPr>
        <p:spPr>
          <a:xfrm>
            <a:off x="4876800" y="5105400"/>
            <a:ext cx="3886200" cy="838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err="1">
                <a:solidFill>
                  <a:srgbClr val="000000"/>
                </a:solidFill>
              </a:rPr>
              <a:t>Rotarylekene</a:t>
            </a:r>
            <a:r>
              <a:rPr lang="nb-NO" b="1" dirty="0">
                <a:solidFill>
                  <a:srgbClr val="000000"/>
                </a:solidFill>
              </a:rPr>
              <a:t> Langesund/Brevik</a:t>
            </a:r>
          </a:p>
        </p:txBody>
      </p:sp>
    </p:spTree>
    <p:extLst>
      <p:ext uri="{BB962C8B-B14F-4D97-AF65-F5344CB8AC3E}">
        <p14:creationId xmlns:p14="http://schemas.microsoft.com/office/powerpoint/2010/main" val="357251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A5CA312F-76E2-45D5-AD6C-C1E85ED14BE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809" y="1494632"/>
            <a:ext cx="5177365" cy="3883024"/>
          </a:xfrm>
        </p:spPr>
      </p:pic>
      <p:pic>
        <p:nvPicPr>
          <p:cNvPr id="8" name="Plassholder for innhold 7">
            <a:extLst>
              <a:ext uri="{FF2B5EF4-FFF2-40B4-BE49-F238E27FC236}">
                <a16:creationId xmlns:a16="http://schemas.microsoft.com/office/drawing/2014/main" id="{231C3EDA-CC64-437B-80EE-DE818A3B62CC}"/>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4451053" y="2165053"/>
            <a:ext cx="5363368" cy="4022526"/>
          </a:xfrm>
        </p:spPr>
      </p:pic>
      <p:sp>
        <p:nvSpPr>
          <p:cNvPr id="4" name="Tittel 3">
            <a:extLst>
              <a:ext uri="{FF2B5EF4-FFF2-40B4-BE49-F238E27FC236}">
                <a16:creationId xmlns:a16="http://schemas.microsoft.com/office/drawing/2014/main" id="{5EE70582-AECB-4647-AF0C-A16F0360328A}"/>
              </a:ext>
            </a:extLst>
          </p:cNvPr>
          <p:cNvSpPr>
            <a:spLocks noGrp="1"/>
          </p:cNvSpPr>
          <p:nvPr>
            <p:ph type="title"/>
          </p:nvPr>
        </p:nvSpPr>
        <p:spPr>
          <a:xfrm>
            <a:off x="457200" y="274638"/>
            <a:ext cx="7391400" cy="944562"/>
          </a:xfrm>
        </p:spPr>
        <p:txBody>
          <a:bodyPr>
            <a:normAutofit fontScale="90000"/>
          </a:bodyPr>
          <a:lstStyle/>
          <a:p>
            <a:r>
              <a:rPr lang="nb-NO" sz="2400" b="1" dirty="0">
                <a:solidFill>
                  <a:srgbClr val="000000"/>
                </a:solidFill>
                <a:latin typeface="Georgia" panose="02040502050405020303" pitchFamily="18" charset="0"/>
              </a:rPr>
              <a:t>Prosjektsamarbeid mellom klubber/distrikt/land.</a:t>
            </a:r>
            <a:br>
              <a:rPr lang="nb-NO" sz="2400" b="1" dirty="0">
                <a:solidFill>
                  <a:srgbClr val="000000"/>
                </a:solidFill>
                <a:latin typeface="Georgia" panose="02040502050405020303" pitchFamily="18" charset="0"/>
              </a:rPr>
            </a:br>
            <a:r>
              <a:rPr lang="nb-NO" sz="2400" b="1" dirty="0">
                <a:solidFill>
                  <a:srgbClr val="000000"/>
                </a:solidFill>
                <a:latin typeface="Georgia" panose="02040502050405020303" pitchFamily="18" charset="0"/>
              </a:rPr>
              <a:t>Julebussen til Litauen – 20 år</a:t>
            </a:r>
          </a:p>
        </p:txBody>
      </p:sp>
    </p:spTree>
    <p:extLst>
      <p:ext uri="{BB962C8B-B14F-4D97-AF65-F5344CB8AC3E}">
        <p14:creationId xmlns:p14="http://schemas.microsoft.com/office/powerpoint/2010/main" val="31789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9696D-911A-4FF2-8BE9-5169D3094016}"/>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BC853624-9C84-4268-8C28-B63A918C3F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3191"/>
            <a:ext cx="9170504" cy="5158409"/>
          </a:xfrm>
        </p:spPr>
      </p:pic>
      <p:sp>
        <p:nvSpPr>
          <p:cNvPr id="3" name="Rektangel 2">
            <a:extLst>
              <a:ext uri="{FF2B5EF4-FFF2-40B4-BE49-F238E27FC236}">
                <a16:creationId xmlns:a16="http://schemas.microsoft.com/office/drawing/2014/main" id="{C28C9A9A-4EBC-4FE7-8C17-B94E20F75AD1}"/>
              </a:ext>
            </a:extLst>
          </p:cNvPr>
          <p:cNvSpPr/>
          <p:nvPr/>
        </p:nvSpPr>
        <p:spPr>
          <a:xfrm>
            <a:off x="5002696" y="228600"/>
            <a:ext cx="1981200" cy="533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000000"/>
                </a:solidFill>
              </a:rPr>
              <a:t>Sande</a:t>
            </a:r>
          </a:p>
        </p:txBody>
      </p:sp>
    </p:spTree>
    <p:extLst>
      <p:ext uri="{BB962C8B-B14F-4D97-AF65-F5344CB8AC3E}">
        <p14:creationId xmlns:p14="http://schemas.microsoft.com/office/powerpoint/2010/main" val="12625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49A395-397C-4E9B-9122-353048940BDE}"/>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4A18C48F-196C-4BD9-97B6-911B4BE914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182"/>
            <a:ext cx="9073091" cy="6804818"/>
          </a:xfrm>
        </p:spPr>
      </p:pic>
      <p:sp>
        <p:nvSpPr>
          <p:cNvPr id="3" name="Rektangel 2">
            <a:extLst>
              <a:ext uri="{FF2B5EF4-FFF2-40B4-BE49-F238E27FC236}">
                <a16:creationId xmlns:a16="http://schemas.microsoft.com/office/drawing/2014/main" id="{249DC50D-ECF4-4C43-9C9D-6884E8538F0D}"/>
              </a:ext>
            </a:extLst>
          </p:cNvPr>
          <p:cNvSpPr/>
          <p:nvPr/>
        </p:nvSpPr>
        <p:spPr>
          <a:xfrm>
            <a:off x="4114800" y="76200"/>
            <a:ext cx="1828800" cy="533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solidFill>
                  <a:srgbClr val="000000"/>
                </a:solidFill>
              </a:rPr>
              <a:t>Tvedestrand</a:t>
            </a:r>
          </a:p>
        </p:txBody>
      </p:sp>
    </p:spTree>
    <p:extLst>
      <p:ext uri="{BB962C8B-B14F-4D97-AF65-F5344CB8AC3E}">
        <p14:creationId xmlns:p14="http://schemas.microsoft.com/office/powerpoint/2010/main" val="6573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866D7458-2F5B-48EA-8BCD-C868D4656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989085"/>
          </a:xfrm>
          <a:prstGeom prst="rect">
            <a:avLst/>
          </a:prstGeom>
        </p:spPr>
      </p:pic>
    </p:spTree>
    <p:extLst>
      <p:ext uri="{BB962C8B-B14F-4D97-AF65-F5344CB8AC3E}">
        <p14:creationId xmlns:p14="http://schemas.microsoft.com/office/powerpoint/2010/main" val="251856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D5F283F-9EA8-49BD-BEEE-C6E7BE4A0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770" y="4716704"/>
            <a:ext cx="1910283" cy="1500638"/>
          </a:xfrm>
          <a:prstGeom prst="rect">
            <a:avLst/>
          </a:prstGeom>
        </p:spPr>
      </p:pic>
      <p:sp>
        <p:nvSpPr>
          <p:cNvPr id="2" name="Title 1">
            <a:extLst>
              <a:ext uri="{FF2B5EF4-FFF2-40B4-BE49-F238E27FC236}">
                <a16:creationId xmlns:a16="http://schemas.microsoft.com/office/drawing/2014/main" id="{DE067259-1311-41FA-98FE-5A2BB09D6EE9}"/>
              </a:ext>
            </a:extLst>
          </p:cNvPr>
          <p:cNvSpPr>
            <a:spLocks noGrp="1"/>
          </p:cNvSpPr>
          <p:nvPr>
            <p:ph type="title"/>
          </p:nvPr>
        </p:nvSpPr>
        <p:spPr/>
        <p:txBody>
          <a:bodyPr/>
          <a:lstStyle/>
          <a:p>
            <a:r>
              <a:rPr lang="nb-NO" dirty="0">
                <a:solidFill>
                  <a:schemeClr val="tx1">
                    <a:lumMod val="65000"/>
                    <a:lumOff val="35000"/>
                  </a:schemeClr>
                </a:solidFill>
                <a:latin typeface="Arial Narrow Bold"/>
              </a:rPr>
              <a:t>Rotarys og TRFs visjonære grunnleggere</a:t>
            </a:r>
          </a:p>
        </p:txBody>
      </p:sp>
      <p:sp>
        <p:nvSpPr>
          <p:cNvPr id="3" name="Text Placeholder 2">
            <a:extLst>
              <a:ext uri="{FF2B5EF4-FFF2-40B4-BE49-F238E27FC236}">
                <a16:creationId xmlns:a16="http://schemas.microsoft.com/office/drawing/2014/main" id="{BBDAD12A-238B-4070-B978-DF20ED3B9E4E}"/>
              </a:ext>
            </a:extLst>
          </p:cNvPr>
          <p:cNvSpPr>
            <a:spLocks noGrp="1"/>
          </p:cNvSpPr>
          <p:nvPr>
            <p:ph type="body" idx="1"/>
          </p:nvPr>
        </p:nvSpPr>
        <p:spPr>
          <a:xfrm>
            <a:off x="1485900" y="1646802"/>
            <a:ext cx="3030141" cy="479822"/>
          </a:xfrm>
        </p:spPr>
        <p:txBody>
          <a:bodyPr/>
          <a:lstStyle/>
          <a:p>
            <a:r>
              <a:rPr lang="nb-NO" dirty="0"/>
              <a:t>Paul Harris </a:t>
            </a:r>
            <a:r>
              <a:rPr lang="nb-NO" dirty="0">
                <a:latin typeface="Arial Narrow" panose="020B0606020202030204" pitchFamily="34" charset="0"/>
              </a:rPr>
              <a:t>1868 - 1947</a:t>
            </a:r>
            <a:endParaRPr lang="nb-NO" dirty="0"/>
          </a:p>
        </p:txBody>
      </p:sp>
      <p:sp>
        <p:nvSpPr>
          <p:cNvPr id="5" name="Text Placeholder 4">
            <a:extLst>
              <a:ext uri="{FF2B5EF4-FFF2-40B4-BE49-F238E27FC236}">
                <a16:creationId xmlns:a16="http://schemas.microsoft.com/office/drawing/2014/main" id="{03FB194F-E62E-4056-BA29-2D7E4FFFC01D}"/>
              </a:ext>
            </a:extLst>
          </p:cNvPr>
          <p:cNvSpPr>
            <a:spLocks noGrp="1"/>
          </p:cNvSpPr>
          <p:nvPr>
            <p:ph type="body" sz="quarter" idx="3"/>
          </p:nvPr>
        </p:nvSpPr>
        <p:spPr>
          <a:xfrm>
            <a:off x="4626770" y="1592796"/>
            <a:ext cx="3031331" cy="479822"/>
          </a:xfrm>
        </p:spPr>
        <p:txBody>
          <a:bodyPr/>
          <a:lstStyle/>
          <a:p>
            <a:r>
              <a:rPr lang="nb-NO" dirty="0"/>
              <a:t>Arch Klumph 1869 - 1951 </a:t>
            </a:r>
          </a:p>
        </p:txBody>
      </p:sp>
      <p:pic>
        <p:nvPicPr>
          <p:cNvPr id="7" name="Plassholder for innhold 4">
            <a:extLst>
              <a:ext uri="{FF2B5EF4-FFF2-40B4-BE49-F238E27FC236}">
                <a16:creationId xmlns:a16="http://schemas.microsoft.com/office/drawing/2014/main" id="{2D584B61-06F5-432C-9205-27C86C4ED5F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027780" y="2126624"/>
            <a:ext cx="2166398" cy="3006430"/>
          </a:xfrm>
        </p:spPr>
      </p:pic>
      <p:pic>
        <p:nvPicPr>
          <p:cNvPr id="8" name="Content Placeholder 4">
            <a:extLst>
              <a:ext uri="{FF2B5EF4-FFF2-40B4-BE49-F238E27FC236}">
                <a16:creationId xmlns:a16="http://schemas.microsoft.com/office/drawing/2014/main" id="{E5475E8E-DDB6-453D-A782-9EAE2F049A43}"/>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626769" y="2126624"/>
            <a:ext cx="2190992" cy="2987716"/>
          </a:xfrm>
        </p:spPr>
      </p:pic>
      <p:pic>
        <p:nvPicPr>
          <p:cNvPr id="9" name="Bilde 2" descr="RotaryMBS_RGB">
            <a:extLst>
              <a:ext uri="{FF2B5EF4-FFF2-40B4-BE49-F238E27FC236}">
                <a16:creationId xmlns:a16="http://schemas.microsoft.com/office/drawing/2014/main" id="{93A89935-9132-46E8-9F1E-4B23018FB5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3477" y="5211199"/>
            <a:ext cx="1673864" cy="62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81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82CF287-97B6-4AFF-9E95-CADF70A7DA60}"/>
              </a:ext>
            </a:extLst>
          </p:cNvPr>
          <p:cNvSpPr>
            <a:spLocks noGrp="1"/>
          </p:cNvSpPr>
          <p:nvPr>
            <p:ph type="title"/>
          </p:nvPr>
        </p:nvSpPr>
        <p:spPr/>
        <p:txBody>
          <a:bodyPr/>
          <a:lstStyle/>
          <a:p>
            <a:r>
              <a:rPr lang="nb-NO" sz="2400" b="1" dirty="0">
                <a:latin typeface="Georgia" panose="02040502050405020303" pitchFamily="18" charset="0"/>
              </a:rPr>
              <a:t>Hvorfor må vi ha et fond?</a:t>
            </a:r>
          </a:p>
        </p:txBody>
      </p:sp>
      <p:sp>
        <p:nvSpPr>
          <p:cNvPr id="6" name="Plassholder for innhold 5">
            <a:extLst>
              <a:ext uri="{FF2B5EF4-FFF2-40B4-BE49-F238E27FC236}">
                <a16:creationId xmlns:a16="http://schemas.microsoft.com/office/drawing/2014/main" id="{1CCFFC2C-DB58-4692-B47A-A866A85F3776}"/>
              </a:ext>
            </a:extLst>
          </p:cNvPr>
          <p:cNvSpPr>
            <a:spLocks noGrp="1"/>
          </p:cNvSpPr>
          <p:nvPr>
            <p:ph idx="1"/>
          </p:nvPr>
        </p:nvSpPr>
        <p:spPr/>
        <p:txBody>
          <a:bodyPr/>
          <a:lstStyle/>
          <a:p>
            <a:pPr marL="0" indent="0">
              <a:buNone/>
            </a:pPr>
            <a:r>
              <a:rPr lang="nb-NO" dirty="0">
                <a:solidFill>
                  <a:srgbClr val="000000"/>
                </a:solidFill>
              </a:rPr>
              <a:t>Dette må vi ha i </a:t>
            </a:r>
            <a:r>
              <a:rPr lang="nb-NO" dirty="0" err="1">
                <a:solidFill>
                  <a:srgbClr val="000000"/>
                </a:solidFill>
              </a:rPr>
              <a:t>Rotary</a:t>
            </a:r>
            <a:r>
              <a:rPr lang="nb-NO" dirty="0">
                <a:solidFill>
                  <a:srgbClr val="000000"/>
                </a:solidFill>
              </a:rPr>
              <a:t>:</a:t>
            </a:r>
            <a:endParaRPr lang="nb-NO" b="1" dirty="0">
              <a:solidFill>
                <a:srgbClr val="000000"/>
              </a:solidFill>
            </a:endParaRPr>
          </a:p>
          <a:p>
            <a:pPr marL="971550" lvl="1" indent="-514350">
              <a:buFont typeface="+mj-lt"/>
              <a:buAutoNum type="arabicPeriod"/>
            </a:pPr>
            <a:r>
              <a:rPr lang="nb-NO" b="1" dirty="0">
                <a:solidFill>
                  <a:srgbClr val="000000"/>
                </a:solidFill>
              </a:rPr>
              <a:t>Medlemmer </a:t>
            </a:r>
            <a:r>
              <a:rPr lang="nb-NO" dirty="0">
                <a:solidFill>
                  <a:srgbClr val="000000"/>
                </a:solidFill>
              </a:rPr>
              <a:t>som kan yter «Service </a:t>
            </a:r>
            <a:r>
              <a:rPr lang="nb-NO" dirty="0" err="1">
                <a:solidFill>
                  <a:srgbClr val="000000"/>
                </a:solidFill>
              </a:rPr>
              <a:t>above</a:t>
            </a:r>
            <a:r>
              <a:rPr lang="nb-NO" dirty="0">
                <a:solidFill>
                  <a:srgbClr val="000000"/>
                </a:solidFill>
              </a:rPr>
              <a:t> </a:t>
            </a:r>
            <a:r>
              <a:rPr lang="nb-NO" dirty="0" err="1">
                <a:solidFill>
                  <a:srgbClr val="000000"/>
                </a:solidFill>
              </a:rPr>
              <a:t>self</a:t>
            </a:r>
            <a:r>
              <a:rPr lang="nb-NO" dirty="0">
                <a:solidFill>
                  <a:srgbClr val="000000"/>
                </a:solidFill>
              </a:rPr>
              <a:t>»</a:t>
            </a:r>
          </a:p>
          <a:p>
            <a:pPr marL="971550" lvl="1" indent="-514350">
              <a:buFont typeface="+mj-lt"/>
              <a:buAutoNum type="arabicPeriod"/>
            </a:pPr>
            <a:r>
              <a:rPr lang="nb-NO" b="1" dirty="0" err="1">
                <a:solidFill>
                  <a:srgbClr val="000000"/>
                </a:solidFill>
              </a:rPr>
              <a:t>Rotaryfondet</a:t>
            </a:r>
            <a:r>
              <a:rPr lang="nb-NO" dirty="0">
                <a:solidFill>
                  <a:srgbClr val="000000"/>
                </a:solidFill>
              </a:rPr>
              <a:t> – TRF – </a:t>
            </a:r>
            <a:r>
              <a:rPr lang="nb-NO" dirty="0" err="1">
                <a:solidFill>
                  <a:srgbClr val="000000"/>
                </a:solidFill>
              </a:rPr>
              <a:t>the</a:t>
            </a:r>
            <a:r>
              <a:rPr lang="nb-NO" dirty="0">
                <a:solidFill>
                  <a:srgbClr val="000000"/>
                </a:solidFill>
              </a:rPr>
              <a:t> </a:t>
            </a:r>
            <a:r>
              <a:rPr lang="nb-NO" dirty="0" err="1">
                <a:solidFill>
                  <a:srgbClr val="000000"/>
                </a:solidFill>
              </a:rPr>
              <a:t>Rotary</a:t>
            </a:r>
            <a:r>
              <a:rPr lang="nb-NO" dirty="0">
                <a:solidFill>
                  <a:srgbClr val="000000"/>
                </a:solidFill>
              </a:rPr>
              <a:t> Foundation – som er organisasjonens verktøykasse og gjør det mulig for oss å bidra til en bedre verden. </a:t>
            </a:r>
            <a:r>
              <a:rPr lang="nb-NO" u="sng" dirty="0">
                <a:solidFill>
                  <a:srgbClr val="000000"/>
                </a:solidFill>
              </a:rPr>
              <a:t>Fondets formål </a:t>
            </a:r>
            <a:r>
              <a:rPr lang="nb-NO" dirty="0">
                <a:solidFill>
                  <a:srgbClr val="000000"/>
                </a:solidFill>
              </a:rPr>
              <a:t>er å støtte </a:t>
            </a:r>
            <a:r>
              <a:rPr lang="nb-NO" dirty="0" err="1">
                <a:solidFill>
                  <a:srgbClr val="000000"/>
                </a:solidFill>
              </a:rPr>
              <a:t>Rotarys</a:t>
            </a:r>
            <a:r>
              <a:rPr lang="nb-NO" dirty="0">
                <a:solidFill>
                  <a:srgbClr val="000000"/>
                </a:solidFill>
              </a:rPr>
              <a:t> arbeid for verdensforståelse og fred gjennom lokale, nasjonale og internasjonale humanitære, opplærings – og kulturelle prosjekt. </a:t>
            </a:r>
          </a:p>
        </p:txBody>
      </p:sp>
    </p:spTree>
    <p:extLst>
      <p:ext uri="{BB962C8B-B14F-4D97-AF65-F5344CB8AC3E}">
        <p14:creationId xmlns:p14="http://schemas.microsoft.com/office/powerpoint/2010/main" val="159760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9FB6A7-9260-430E-9379-4EE0126C879F}"/>
              </a:ext>
            </a:extLst>
          </p:cNvPr>
          <p:cNvSpPr>
            <a:spLocks noGrp="1"/>
          </p:cNvSpPr>
          <p:nvPr>
            <p:ph type="title"/>
          </p:nvPr>
        </p:nvSpPr>
        <p:spPr/>
        <p:txBody>
          <a:bodyPr/>
          <a:lstStyle/>
          <a:p>
            <a:r>
              <a:rPr lang="nb-NO" sz="3600" b="1" dirty="0">
                <a:latin typeface="Georgia" panose="02040502050405020303" pitchFamily="18" charset="0"/>
              </a:rPr>
              <a:t>HVA MÅ TIL?</a:t>
            </a:r>
          </a:p>
        </p:txBody>
      </p:sp>
      <p:pic>
        <p:nvPicPr>
          <p:cNvPr id="6" name="Picture 3">
            <a:extLst>
              <a:ext uri="{FF2B5EF4-FFF2-40B4-BE49-F238E27FC236}">
                <a16:creationId xmlns:a16="http://schemas.microsoft.com/office/drawing/2014/main" id="{5D396669-31B8-4DAE-896D-42CBA5B0CE7D}"/>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57400" y="3974920"/>
            <a:ext cx="1638529" cy="20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Sylinder 8">
            <a:extLst>
              <a:ext uri="{FF2B5EF4-FFF2-40B4-BE49-F238E27FC236}">
                <a16:creationId xmlns:a16="http://schemas.microsoft.com/office/drawing/2014/main" id="{051DB88C-F841-4824-ABD0-3CA4D4BC4DE8}"/>
              </a:ext>
            </a:extLst>
          </p:cNvPr>
          <p:cNvSpPr txBox="1"/>
          <p:nvPr/>
        </p:nvSpPr>
        <p:spPr>
          <a:xfrm>
            <a:off x="838200" y="1295400"/>
            <a:ext cx="7315201" cy="646331"/>
          </a:xfrm>
          <a:prstGeom prst="rect">
            <a:avLst/>
          </a:prstGeom>
          <a:noFill/>
        </p:spPr>
        <p:txBody>
          <a:bodyPr wrap="square">
            <a:spAutoFit/>
          </a:bodyPr>
          <a:lstStyle/>
          <a:p>
            <a:pPr algn="ctr"/>
            <a:r>
              <a:rPr lang="nb-NO"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Doing</a:t>
            </a:r>
            <a:r>
              <a:rPr lang="nb-NO"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nb-NO"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good</a:t>
            </a:r>
            <a:r>
              <a:rPr lang="nb-NO"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 The World</a:t>
            </a:r>
          </a:p>
        </p:txBody>
      </p:sp>
      <p:pic>
        <p:nvPicPr>
          <p:cNvPr id="10" name="Picture 2">
            <a:extLst>
              <a:ext uri="{FF2B5EF4-FFF2-40B4-BE49-F238E27FC236}">
                <a16:creationId xmlns:a16="http://schemas.microsoft.com/office/drawing/2014/main" id="{BCEF75B4-7C10-452E-A5C9-7E916FF0FC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786" y="2585420"/>
            <a:ext cx="2808312" cy="168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7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5118FF-124F-4F0E-BF83-58CADE4E41DA}"/>
              </a:ext>
            </a:extLst>
          </p:cNvPr>
          <p:cNvSpPr>
            <a:spLocks noGrp="1"/>
          </p:cNvSpPr>
          <p:nvPr>
            <p:ph type="title"/>
          </p:nvPr>
        </p:nvSpPr>
        <p:spPr/>
        <p:txBody>
          <a:bodyPr/>
          <a:lstStyle/>
          <a:p>
            <a:r>
              <a:rPr lang="nb-NO" sz="3600" b="1" dirty="0">
                <a:latin typeface="Georgia" panose="02040502050405020303" pitchFamily="18" charset="0"/>
              </a:rPr>
              <a:t>PEOPLE OF ACTION</a:t>
            </a:r>
          </a:p>
        </p:txBody>
      </p:sp>
      <p:sp>
        <p:nvSpPr>
          <p:cNvPr id="3" name="Plassholder for innhold 2">
            <a:extLst>
              <a:ext uri="{FF2B5EF4-FFF2-40B4-BE49-F238E27FC236}">
                <a16:creationId xmlns:a16="http://schemas.microsoft.com/office/drawing/2014/main" id="{64EB793C-CAD3-4F5F-A779-AB3429E18DD5}"/>
              </a:ext>
            </a:extLst>
          </p:cNvPr>
          <p:cNvSpPr>
            <a:spLocks noGrp="1"/>
          </p:cNvSpPr>
          <p:nvPr>
            <p:ph idx="1"/>
          </p:nvPr>
        </p:nvSpPr>
        <p:spPr/>
        <p:txBody>
          <a:bodyPr/>
          <a:lstStyle/>
          <a:p>
            <a:pPr marL="0" indent="0">
              <a:buNone/>
            </a:pPr>
            <a:r>
              <a:rPr lang="nb-NO" dirty="0">
                <a:solidFill>
                  <a:schemeClr val="bg2">
                    <a:lumMod val="10000"/>
                  </a:schemeClr>
                </a:solidFill>
                <a:latin typeface="Georgia" panose="02040502050405020303" pitchFamily="18" charset="0"/>
              </a:rPr>
              <a:t>Sitat fra Convention i 1921- Paul Harris:</a:t>
            </a:r>
          </a:p>
          <a:p>
            <a:pPr marL="0" indent="0">
              <a:buNone/>
            </a:pPr>
            <a:r>
              <a:rPr lang="nb-NO" dirty="0">
                <a:solidFill>
                  <a:schemeClr val="bg2">
                    <a:lumMod val="10000"/>
                  </a:schemeClr>
                </a:solidFill>
                <a:latin typeface="Georgia" panose="02040502050405020303" pitchFamily="18" charset="0"/>
              </a:rPr>
              <a:t>«</a:t>
            </a:r>
            <a:r>
              <a:rPr lang="nb-NO" i="1" dirty="0">
                <a:solidFill>
                  <a:schemeClr val="bg2">
                    <a:lumMod val="10000"/>
                  </a:schemeClr>
                </a:solidFill>
                <a:latin typeface="Georgia" panose="02040502050405020303" pitchFamily="18" charset="0"/>
              </a:rPr>
              <a:t>Fra tidenes morgen har det vært sagt så mange ord. Hvis det er ett område jeg ønsker at </a:t>
            </a:r>
            <a:r>
              <a:rPr lang="nb-NO" i="1" dirty="0" err="1">
                <a:solidFill>
                  <a:schemeClr val="bg2">
                    <a:lumMod val="10000"/>
                  </a:schemeClr>
                </a:solidFill>
                <a:latin typeface="Georgia" panose="02040502050405020303" pitchFamily="18" charset="0"/>
              </a:rPr>
              <a:t>Rotary</a:t>
            </a:r>
            <a:r>
              <a:rPr lang="nb-NO" i="1" dirty="0">
                <a:solidFill>
                  <a:schemeClr val="bg2">
                    <a:lumMod val="10000"/>
                  </a:schemeClr>
                </a:solidFill>
                <a:latin typeface="Georgia" panose="02040502050405020303" pitchFamily="18" charset="0"/>
              </a:rPr>
              <a:t> skal distansere seg fra andre organisasjoner, er det ved at ordene resulterer i handling.</a:t>
            </a:r>
            <a:r>
              <a:rPr lang="nb-NO" dirty="0">
                <a:solidFill>
                  <a:schemeClr val="bg2">
                    <a:lumMod val="10000"/>
                  </a:schemeClr>
                </a:solidFill>
                <a:latin typeface="Georgia" panose="02040502050405020303" pitchFamily="18" charset="0"/>
              </a:rPr>
              <a:t>»</a:t>
            </a:r>
          </a:p>
          <a:p>
            <a:pPr marL="0" indent="0">
              <a:buNone/>
            </a:pPr>
            <a:r>
              <a:rPr lang="nb-NO" dirty="0">
                <a:solidFill>
                  <a:schemeClr val="bg2">
                    <a:lumMod val="10000"/>
                  </a:schemeClr>
                </a:solidFill>
                <a:latin typeface="Georgia" panose="02040502050405020303" pitchFamily="18" charset="0"/>
              </a:rPr>
              <a:t>ROTARY ER HVA ROTARY GJØR = People </a:t>
            </a:r>
            <a:r>
              <a:rPr lang="nb-NO" dirty="0" err="1">
                <a:solidFill>
                  <a:schemeClr val="bg2">
                    <a:lumMod val="10000"/>
                  </a:schemeClr>
                </a:solidFill>
                <a:latin typeface="Georgia" panose="02040502050405020303" pitchFamily="18" charset="0"/>
              </a:rPr>
              <a:t>of</a:t>
            </a:r>
            <a:r>
              <a:rPr lang="nb-NO" dirty="0">
                <a:solidFill>
                  <a:schemeClr val="bg2">
                    <a:lumMod val="10000"/>
                  </a:schemeClr>
                </a:solidFill>
                <a:latin typeface="Georgia" panose="02040502050405020303" pitchFamily="18" charset="0"/>
              </a:rPr>
              <a:t> action = Prosjekter</a:t>
            </a:r>
          </a:p>
          <a:p>
            <a:endParaRPr lang="nb-NO" dirty="0"/>
          </a:p>
        </p:txBody>
      </p:sp>
    </p:spTree>
    <p:extLst>
      <p:ext uri="{BB962C8B-B14F-4D97-AF65-F5344CB8AC3E}">
        <p14:creationId xmlns:p14="http://schemas.microsoft.com/office/powerpoint/2010/main" val="102347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2948E5-805A-4DD7-B441-BD535FDB134B}"/>
              </a:ext>
            </a:extLst>
          </p:cNvPr>
          <p:cNvSpPr>
            <a:spLocks noGrp="1"/>
          </p:cNvSpPr>
          <p:nvPr>
            <p:ph type="title"/>
          </p:nvPr>
        </p:nvSpPr>
        <p:spPr/>
        <p:txBody>
          <a:bodyPr/>
          <a:lstStyle/>
          <a:p>
            <a:r>
              <a:rPr lang="nb-NO" sz="3200" b="1" dirty="0">
                <a:latin typeface="Georgia" panose="02040502050405020303" pitchFamily="18" charset="0"/>
              </a:rPr>
              <a:t>Hva er </a:t>
            </a:r>
            <a:r>
              <a:rPr lang="nb-NO" sz="3200" b="1" dirty="0" err="1">
                <a:latin typeface="Georgia" panose="02040502050405020303" pitchFamily="18" charset="0"/>
              </a:rPr>
              <a:t>Rotaryfondet</a:t>
            </a:r>
            <a:endParaRPr lang="nb-NO" sz="3200" b="1" dirty="0">
              <a:latin typeface="Georgia" panose="02040502050405020303" pitchFamily="18" charset="0"/>
            </a:endParaRPr>
          </a:p>
        </p:txBody>
      </p:sp>
      <p:sp>
        <p:nvSpPr>
          <p:cNvPr id="3" name="Plassholder for innhold 2">
            <a:extLst>
              <a:ext uri="{FF2B5EF4-FFF2-40B4-BE49-F238E27FC236}">
                <a16:creationId xmlns:a16="http://schemas.microsoft.com/office/drawing/2014/main" id="{0D6A09DB-0958-48F3-BB5B-26B76BB6FB8C}"/>
              </a:ext>
            </a:extLst>
          </p:cNvPr>
          <p:cNvSpPr>
            <a:spLocks noGrp="1"/>
          </p:cNvSpPr>
          <p:nvPr>
            <p:ph idx="1"/>
          </p:nvPr>
        </p:nvSpPr>
        <p:spPr/>
        <p:txBody>
          <a:bodyPr/>
          <a:lstStyle/>
          <a:p>
            <a:r>
              <a:rPr lang="nb-NO" sz="2800" dirty="0" err="1">
                <a:solidFill>
                  <a:srgbClr val="000000"/>
                </a:solidFill>
                <a:latin typeface="Georgia" panose="02040502050405020303" pitchFamily="18" charset="0"/>
              </a:rPr>
              <a:t>Rotary</a:t>
            </a:r>
            <a:r>
              <a:rPr lang="nb-NO" sz="2800" dirty="0">
                <a:solidFill>
                  <a:srgbClr val="000000"/>
                </a:solidFill>
                <a:latin typeface="Georgia" panose="02040502050405020303" pitchFamily="18" charset="0"/>
              </a:rPr>
              <a:t> har alltid hatt prosjekter, men TRF – fondet ble formelt stiftet i 1917 . Etter 1947 er det samlet inn </a:t>
            </a:r>
            <a:r>
              <a:rPr lang="nb-NO" sz="2800" dirty="0" err="1">
                <a:solidFill>
                  <a:srgbClr val="000000"/>
                </a:solidFill>
                <a:latin typeface="Georgia" panose="02040502050405020303" pitchFamily="18" charset="0"/>
              </a:rPr>
              <a:t>ca</a:t>
            </a:r>
            <a:r>
              <a:rPr lang="nb-NO" sz="2800" dirty="0">
                <a:solidFill>
                  <a:srgbClr val="000000"/>
                </a:solidFill>
                <a:latin typeface="Georgia" panose="02040502050405020303" pitchFamily="18" charset="0"/>
              </a:rPr>
              <a:t> 4,5 </a:t>
            </a:r>
            <a:r>
              <a:rPr lang="nb-NO" sz="2800" dirty="0" err="1">
                <a:solidFill>
                  <a:srgbClr val="000000"/>
                </a:solidFill>
                <a:latin typeface="Georgia" panose="02040502050405020303" pitchFamily="18" charset="0"/>
              </a:rPr>
              <a:t>mrd</a:t>
            </a:r>
            <a:r>
              <a:rPr lang="nb-NO" sz="2800" dirty="0">
                <a:solidFill>
                  <a:srgbClr val="000000"/>
                </a:solidFill>
                <a:latin typeface="Georgia" panose="02040502050405020303" pitchFamily="18" charset="0"/>
              </a:rPr>
              <a:t> USD og er et av verdens største private fond. </a:t>
            </a:r>
          </a:p>
          <a:p>
            <a:r>
              <a:rPr lang="nb-NO" sz="2800" dirty="0">
                <a:solidFill>
                  <a:srgbClr val="000000"/>
                </a:solidFill>
                <a:latin typeface="Georgia" panose="02040502050405020303" pitchFamily="18" charset="0"/>
              </a:rPr>
              <a:t>Registrert som en stiftelse i Illinois, USA og må derfor følge statens lover</a:t>
            </a:r>
          </a:p>
          <a:p>
            <a:r>
              <a:rPr lang="nb-NO" sz="2800" dirty="0">
                <a:solidFill>
                  <a:srgbClr val="000000"/>
                </a:solidFill>
                <a:latin typeface="Georgia" panose="02040502050405020303" pitchFamily="18" charset="0"/>
              </a:rPr>
              <a:t>Eget styre - </a:t>
            </a:r>
            <a:r>
              <a:rPr lang="nb-NO" sz="2800" dirty="0" err="1">
                <a:solidFill>
                  <a:srgbClr val="000000"/>
                </a:solidFill>
                <a:latin typeface="Georgia" panose="02040502050405020303" pitchFamily="18" charset="0"/>
              </a:rPr>
              <a:t>Trustees</a:t>
            </a:r>
            <a:endParaRPr lang="nb-NO" sz="2800" dirty="0">
              <a:solidFill>
                <a:srgbClr val="000000"/>
              </a:solidFill>
              <a:latin typeface="Georgia" panose="02040502050405020303" pitchFamily="18" charset="0"/>
            </a:endParaRPr>
          </a:p>
          <a:p>
            <a:r>
              <a:rPr lang="nb-NO" sz="2800" dirty="0">
                <a:solidFill>
                  <a:srgbClr val="000000"/>
                </a:solidFill>
                <a:latin typeface="Georgia" panose="02040502050405020303" pitchFamily="18" charset="0"/>
              </a:rPr>
              <a:t>Klubber, enkeltpersoner, bedrifter og andre bidrar til fondet. FRIVILLIGE GAVER.</a:t>
            </a:r>
          </a:p>
          <a:p>
            <a:r>
              <a:rPr lang="nb-NO" sz="2800" dirty="0">
                <a:solidFill>
                  <a:srgbClr val="000000"/>
                </a:solidFill>
                <a:latin typeface="Georgia" panose="02040502050405020303" pitchFamily="18" charset="0"/>
              </a:rPr>
              <a:t>NB! </a:t>
            </a:r>
            <a:r>
              <a:rPr lang="nb-NO" sz="2800" b="1" dirty="0">
                <a:solidFill>
                  <a:srgbClr val="000000"/>
                </a:solidFill>
                <a:latin typeface="Georgia" panose="02040502050405020303" pitchFamily="18" charset="0"/>
              </a:rPr>
              <a:t>Kontingent går ikke til TRF</a:t>
            </a:r>
          </a:p>
          <a:p>
            <a:endParaRPr lang="nb-NO" dirty="0">
              <a:solidFill>
                <a:srgbClr val="000000"/>
              </a:solidFill>
            </a:endParaRPr>
          </a:p>
        </p:txBody>
      </p:sp>
    </p:spTree>
    <p:extLst>
      <p:ext uri="{BB962C8B-B14F-4D97-AF65-F5344CB8AC3E}">
        <p14:creationId xmlns:p14="http://schemas.microsoft.com/office/powerpoint/2010/main" val="106246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08043" y="1996102"/>
            <a:ext cx="6549726" cy="32324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rgbClr val="585858"/>
              </a:solidFill>
              <a:latin typeface="Georgia"/>
              <a:cs typeface="Georgia"/>
            </a:endParaRPr>
          </a:p>
        </p:txBody>
      </p:sp>
      <p:sp>
        <p:nvSpPr>
          <p:cNvPr id="4" name="Title 1"/>
          <p:cNvSpPr txBox="1">
            <a:spLocks/>
          </p:cNvSpPr>
          <p:nvPr/>
        </p:nvSpPr>
        <p:spPr>
          <a:xfrm>
            <a:off x="1420664" y="1229619"/>
            <a:ext cx="6437105" cy="518149"/>
          </a:xfrm>
          <a:prstGeom prst="rect">
            <a:avLst/>
          </a:prstGeom>
        </p:spPr>
        <p:txBody>
          <a:bodyPr vert="horz" lIns="68580" tIns="34290" rIns="68580" bIns="3429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2700" spc="0" dirty="0" err="1">
                <a:solidFill>
                  <a:srgbClr val="000000"/>
                </a:solidFill>
                <a:latin typeface="Georgia" panose="02040502050405020303" pitchFamily="18" charset="0"/>
              </a:rPr>
              <a:t>Flere</a:t>
            </a:r>
            <a:r>
              <a:rPr lang="en-US" sz="2700" spc="0" dirty="0">
                <a:solidFill>
                  <a:srgbClr val="000000"/>
                </a:solidFill>
                <a:latin typeface="Georgia" panose="02040502050405020303" pitchFamily="18" charset="0"/>
              </a:rPr>
              <a:t> fond under same </a:t>
            </a:r>
            <a:r>
              <a:rPr lang="en-US" sz="2700" spc="0" dirty="0" err="1">
                <a:solidFill>
                  <a:srgbClr val="000000"/>
                </a:solidFill>
                <a:latin typeface="Georgia" panose="02040502050405020303" pitchFamily="18" charset="0"/>
              </a:rPr>
              <a:t>paraply</a:t>
            </a:r>
            <a:endParaRPr lang="en-US" sz="2700" spc="0" dirty="0">
              <a:solidFill>
                <a:srgbClr val="000000"/>
              </a:solidFill>
              <a:latin typeface="Georgia" panose="02040502050405020303" pitchFamily="18" charset="0"/>
            </a:endParaRPr>
          </a:p>
        </p:txBody>
      </p:sp>
      <p:sp>
        <p:nvSpPr>
          <p:cNvPr id="7" name="Rectangle 4"/>
          <p:cNvSpPr txBox="1">
            <a:spLocks noChangeArrowheads="1"/>
          </p:cNvSpPr>
          <p:nvPr/>
        </p:nvSpPr>
        <p:spPr bwMode="auto">
          <a:xfrm>
            <a:off x="5805557" y="3291746"/>
            <a:ext cx="2000250" cy="59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buNone/>
              <a:defRPr/>
            </a:pPr>
            <a:r>
              <a:rPr lang="en-US" sz="1500" b="1" kern="0" dirty="0">
                <a:solidFill>
                  <a:srgbClr val="585858"/>
                </a:solidFill>
                <a:latin typeface="Georgia" panose="02040502050405020303" pitchFamily="18" charset="0"/>
                <a:cs typeface="Arial"/>
              </a:rPr>
              <a:t>Endowment Fund</a:t>
            </a:r>
          </a:p>
          <a:p>
            <a:pPr marL="0" indent="0" algn="ctr" eaLnBrk="1" hangingPunct="1">
              <a:buNone/>
              <a:defRPr/>
            </a:pPr>
            <a:r>
              <a:rPr lang="en-US" sz="1500" kern="0" dirty="0" err="1">
                <a:solidFill>
                  <a:srgbClr val="585858"/>
                </a:solidFill>
                <a:latin typeface="Georgia" panose="02040502050405020303" pitchFamily="18" charset="0"/>
                <a:cs typeface="Arial"/>
              </a:rPr>
              <a:t>Sikrer</a:t>
            </a:r>
            <a:r>
              <a:rPr lang="en-US" sz="1500" kern="0" dirty="0">
                <a:solidFill>
                  <a:srgbClr val="585858"/>
                </a:solidFill>
                <a:latin typeface="Georgia" panose="02040502050405020303" pitchFamily="18" charset="0"/>
                <a:cs typeface="Arial"/>
              </a:rPr>
              <a:t> </a:t>
            </a:r>
            <a:r>
              <a:rPr lang="en-US" sz="1500" kern="0" dirty="0" err="1">
                <a:solidFill>
                  <a:srgbClr val="585858"/>
                </a:solidFill>
                <a:latin typeface="Georgia" panose="02040502050405020303" pitchFamily="18" charset="0"/>
                <a:cs typeface="Arial"/>
              </a:rPr>
              <a:t>fremtiden</a:t>
            </a:r>
            <a:endParaRPr lang="en-US" sz="1500" kern="0" dirty="0">
              <a:solidFill>
                <a:srgbClr val="585858"/>
              </a:solidFill>
              <a:latin typeface="Georgia" panose="02040502050405020303" pitchFamily="18" charset="0"/>
              <a:cs typeface="Arial"/>
            </a:endParaRPr>
          </a:p>
        </p:txBody>
      </p:sp>
      <p:sp>
        <p:nvSpPr>
          <p:cNvPr id="8" name="Rectangle 3"/>
          <p:cNvSpPr txBox="1">
            <a:spLocks noChangeArrowheads="1"/>
          </p:cNvSpPr>
          <p:nvPr/>
        </p:nvSpPr>
        <p:spPr bwMode="auto">
          <a:xfrm>
            <a:off x="3429000" y="3267790"/>
            <a:ext cx="2286000" cy="59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buNone/>
              <a:defRPr/>
            </a:pPr>
            <a:r>
              <a:rPr lang="en-US" sz="1500" b="1" kern="0" dirty="0">
                <a:solidFill>
                  <a:srgbClr val="585858"/>
                </a:solidFill>
                <a:latin typeface="Georgia" pitchFamily="18" charset="0"/>
                <a:cs typeface="Arial"/>
              </a:rPr>
              <a:t>Annual Fund</a:t>
            </a:r>
          </a:p>
          <a:p>
            <a:pPr algn="ctr" eaLnBrk="1" hangingPunct="1">
              <a:buNone/>
              <a:defRPr/>
            </a:pPr>
            <a:r>
              <a:rPr lang="en-US" sz="1500" kern="0" dirty="0" err="1">
                <a:solidFill>
                  <a:srgbClr val="585858"/>
                </a:solidFill>
                <a:latin typeface="Georgia" pitchFamily="18" charset="0"/>
                <a:cs typeface="Arial"/>
              </a:rPr>
              <a:t>Brukes</a:t>
            </a:r>
            <a:r>
              <a:rPr lang="en-US" sz="1500" kern="0" dirty="0">
                <a:solidFill>
                  <a:srgbClr val="585858"/>
                </a:solidFill>
                <a:latin typeface="Georgia" pitchFamily="18" charset="0"/>
                <a:cs typeface="Arial"/>
              </a:rPr>
              <a:t> </a:t>
            </a:r>
            <a:r>
              <a:rPr lang="en-US" sz="1500" kern="0" dirty="0" err="1">
                <a:solidFill>
                  <a:srgbClr val="585858"/>
                </a:solidFill>
                <a:latin typeface="Georgia" pitchFamily="18" charset="0"/>
                <a:cs typeface="Arial"/>
              </a:rPr>
              <a:t>nå</a:t>
            </a:r>
            <a:endParaRPr lang="en-US" sz="1500" kern="0" dirty="0">
              <a:solidFill>
                <a:srgbClr val="585858"/>
              </a:solidFill>
              <a:latin typeface="Georgia" pitchFamily="18" charset="0"/>
              <a:cs typeface="Aria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4777" y="1747768"/>
            <a:ext cx="2249252" cy="1499502"/>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694" y="1788684"/>
            <a:ext cx="2274182" cy="1496066"/>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7580" y="1771724"/>
            <a:ext cx="2244100" cy="1496066"/>
          </a:xfrm>
          <a:prstGeom prst="rect">
            <a:avLst/>
          </a:prstGeom>
        </p:spPr>
      </p:pic>
      <p:pic>
        <p:nvPicPr>
          <p:cNvPr id="10" name="Picture 2">
            <a:extLst>
              <a:ext uri="{FF2B5EF4-FFF2-40B4-BE49-F238E27FC236}">
                <a16:creationId xmlns:a16="http://schemas.microsoft.com/office/drawing/2014/main" id="{0288E1DF-CC4B-4E04-8C0F-5DE17BCC20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193" y="3877900"/>
            <a:ext cx="1424183" cy="183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8">
            <a:extLst>
              <a:ext uri="{FF2B5EF4-FFF2-40B4-BE49-F238E27FC236}">
                <a16:creationId xmlns:a16="http://schemas.microsoft.com/office/drawing/2014/main" id="{5D4E6E17-DF47-4274-A06F-56A4AF954FB0}"/>
              </a:ext>
            </a:extLst>
          </p:cNvPr>
          <p:cNvPicPr>
            <a:picLocks noChangeAspect="1"/>
          </p:cNvPicPr>
          <p:nvPr/>
        </p:nvPicPr>
        <p:blipFill>
          <a:blip r:embed="rId8"/>
          <a:stretch>
            <a:fillRect/>
          </a:stretch>
        </p:blipFill>
        <p:spPr>
          <a:xfrm>
            <a:off x="4539403" y="4110578"/>
            <a:ext cx="2202669" cy="1702063"/>
          </a:xfrm>
          <a:prstGeom prst="rect">
            <a:avLst/>
          </a:prstGeom>
        </p:spPr>
      </p:pic>
    </p:spTree>
    <p:custDataLst>
      <p:tags r:id="rId1"/>
    </p:custDataLst>
    <p:extLst>
      <p:ext uri="{BB962C8B-B14F-4D97-AF65-F5344CB8AC3E}">
        <p14:creationId xmlns:p14="http://schemas.microsoft.com/office/powerpoint/2010/main" val="391208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418DE731D6841B2AF3B486D621B96" ma:contentTypeVersion="0" ma:contentTypeDescription="Create a new document." ma:contentTypeScope="" ma:versionID="2055c08d315c82ea1be07e69789cea6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929725EF-337D-43FA-8BE2-E0850FC42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4E172D7-29A1-4793-805C-982DE3A1DC9B}">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B4A83FA0-E8E4-435F-AA7B-D174049FDAE0}">
  <ds:schemaRefs>
    <ds:schemaRef ds:uri="http://schemas.microsoft.com/sharepoint/v3/contenttype/forms"/>
  </ds:schemaRefs>
</ds:datastoreItem>
</file>

<file path=customXml/itemProps4.xml><?xml version="1.0" encoding="utf-8"?>
<ds:datastoreItem xmlns:ds="http://schemas.openxmlformats.org/officeDocument/2006/customXml" ds:itemID="{B1D40C76-69A4-455C-8B65-C3E60AC9209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CommunicationsPlan_APRIL2013_Updated.pptx</Template>
  <TotalTime>14324</TotalTime>
  <Words>2533</Words>
  <Application>Microsoft Office PowerPoint</Application>
  <PresentationFormat>Skjermfremvisning (4:3)</PresentationFormat>
  <Paragraphs>283</Paragraphs>
  <Slides>27</Slides>
  <Notes>22</Notes>
  <HiddenSlides>0</HiddenSlides>
  <MMClips>0</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27</vt:i4>
      </vt:variant>
    </vt:vector>
  </HeadingPairs>
  <TitlesOfParts>
    <vt:vector size="38" baseType="lpstr">
      <vt:lpstr>Arial</vt:lpstr>
      <vt:lpstr>Arial Narrow</vt:lpstr>
      <vt:lpstr>Arial Narrow Bold</vt:lpstr>
      <vt:lpstr>Calibri</vt:lpstr>
      <vt:lpstr>Georgia</vt:lpstr>
      <vt:lpstr>Wingdings</vt:lpstr>
      <vt:lpstr>3_Custom Design</vt:lpstr>
      <vt:lpstr>6_Custom Design</vt:lpstr>
      <vt:lpstr>4_Custom Design</vt:lpstr>
      <vt:lpstr>5_Custom Design</vt:lpstr>
      <vt:lpstr>TRF-PowerpointDesignEN_Light</vt:lpstr>
      <vt:lpstr>NETT-PETS mai 2021</vt:lpstr>
      <vt:lpstr>TRF KOMITEEN I DISTRIKTET </vt:lpstr>
      <vt:lpstr>PowerPoint-presentasjon</vt:lpstr>
      <vt:lpstr>Rotarys og TRFs visjonære grunnleggere</vt:lpstr>
      <vt:lpstr>Hvorfor må vi ha et fond?</vt:lpstr>
      <vt:lpstr>HVA MÅ TIL?</vt:lpstr>
      <vt:lpstr>PEOPLE OF ACTION</vt:lpstr>
      <vt:lpstr>Hva er Rotaryfondet</vt:lpstr>
      <vt:lpstr>PowerPoint-presentasjon</vt:lpstr>
      <vt:lpstr>Norsk Rotary Forum Endowed Fund for the Rotary Peace Centers</vt:lpstr>
      <vt:lpstr>Avtalegiro med skattefradrag</vt:lpstr>
      <vt:lpstr>ET SPENNENDE PRESIDENTÅR</vt:lpstr>
      <vt:lpstr>Hensikten med klubben</vt:lpstr>
      <vt:lpstr>Presidentens oppgaver  </vt:lpstr>
      <vt:lpstr>Presidenten kan umulig rekke alt</vt:lpstr>
      <vt:lpstr>CRFC – TRF ANSVARLIG I KLUBBENE</vt:lpstr>
      <vt:lpstr>Fokusområdene</vt:lpstr>
      <vt:lpstr>PowerPoint-presentasjon</vt:lpstr>
      <vt:lpstr>Rotarys visjon</vt:lpstr>
      <vt:lpstr>DU ER – eller KAN BLI:</vt:lpstr>
      <vt:lpstr>PowerPoint-presentasjon</vt:lpstr>
      <vt:lpstr>Grethe har vaksinert barn i India mot polio </vt:lpstr>
      <vt:lpstr>PowerPoint-presentasjon</vt:lpstr>
      <vt:lpstr>Lokale prosjekter</vt:lpstr>
      <vt:lpstr>Prosjektsamarbeid mellom klubber/distrikt/land. Julebussen til Litauen – 20 år</vt:lpstr>
      <vt:lpstr>PowerPoint-presentasjon</vt:lpstr>
      <vt:lpstr>PowerPoint-presentasjon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Vision Plan presentation</dc:title>
  <dc:creator>Molly Quish</dc:creator>
  <cp:lastModifiedBy>Bruker</cp:lastModifiedBy>
  <cp:revision>737</cp:revision>
  <cp:lastPrinted>2018-09-24T12:16:55Z</cp:lastPrinted>
  <dcterms:created xsi:type="dcterms:W3CDTF">2010-05-06T15:44:14Z</dcterms:created>
  <dcterms:modified xsi:type="dcterms:W3CDTF">2021-05-10T21:39:24Z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wner">
    <vt:lpwstr/>
  </property>
  <property fmtid="{D5CDD505-2E9C-101B-9397-08002B2CF9AE}" pid="4" name="Description0">
    <vt:lpwstr/>
  </property>
  <property fmtid="{D5CDD505-2E9C-101B-9397-08002B2CF9AE}" pid="5" name="Status">
    <vt:lpwstr/>
  </property>
  <property fmtid="{D5CDD505-2E9C-101B-9397-08002B2CF9AE}" pid="6" name="ContentTypeId">
    <vt:lpwstr>0x01010028A418DE731D6841B2AF3B486D621B96</vt:lpwstr>
  </property>
  <property fmtid="{D5CDD505-2E9C-101B-9397-08002B2CF9AE}" pid="7" name="RI Time Flag">
    <vt:lpwstr>No</vt:lpwstr>
  </property>
  <property fmtid="{D5CDD505-2E9C-101B-9397-08002B2CF9AE}" pid="8" name="RI Document Category">
    <vt:lpwstr>2581</vt:lpwstr>
  </property>
  <property fmtid="{D5CDD505-2E9C-101B-9397-08002B2CF9AE}" pid="9" name="RI Document Summary">
    <vt:lpwstr>Future Vision Plan presentation</vt:lpwstr>
  </property>
  <property fmtid="{D5CDD505-2E9C-101B-9397-08002B2CF9AE}" pid="10" name="Display In">
    <vt:lpwstr>English</vt:lpwstr>
  </property>
  <property fmtid="{D5CDD505-2E9C-101B-9397-08002B2CF9AE}" pid="11" name="RI Document Type">
    <vt:lpwstr>Document</vt:lpwstr>
  </property>
</Properties>
</file>