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739" r:id="rId2"/>
    <p:sldId id="761" r:id="rId3"/>
    <p:sldId id="754" r:id="rId4"/>
    <p:sldId id="760" r:id="rId5"/>
    <p:sldId id="415" r:id="rId6"/>
    <p:sldId id="717" r:id="rId7"/>
    <p:sldId id="459" r:id="rId8"/>
    <p:sldId id="787" r:id="rId9"/>
    <p:sldId id="383" r:id="rId10"/>
    <p:sldId id="786" r:id="rId11"/>
    <p:sldId id="344" r:id="rId12"/>
    <p:sldId id="745" r:id="rId13"/>
    <p:sldId id="790" r:id="rId14"/>
    <p:sldId id="791" r:id="rId15"/>
    <p:sldId id="433" r:id="rId16"/>
    <p:sldId id="792" r:id="rId17"/>
    <p:sldId id="71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81584" autoAdjust="0"/>
  </p:normalViewPr>
  <p:slideViewPr>
    <p:cSldViewPr snapToGrid="0" showGuides="1">
      <p:cViewPr varScale="1">
        <p:scale>
          <a:sx n="110" d="100"/>
          <a:sy n="110" d="100"/>
        </p:scale>
        <p:origin x="462" y="-282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54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dirty="0"/>
              <a:t>You swap your main residence </a:t>
            </a:r>
            <a:r>
              <a:rPr lang="en-US" sz="1200" dirty="0"/>
              <a:t>or holiday home </a:t>
            </a:r>
            <a:r>
              <a:rPr lang="en-US" sz="1200" b="1" dirty="0"/>
              <a:t>with others for an agreed holiday period </a:t>
            </a:r>
            <a:r>
              <a:rPr lang="en-US" sz="1200" dirty="0"/>
              <a:t>(a few days, a week/s, a month or more). </a:t>
            </a:r>
          </a:p>
          <a:p>
            <a:r>
              <a:rPr lang="en-US" sz="1200" dirty="0"/>
              <a:t>In addition, </a:t>
            </a:r>
            <a:r>
              <a:rPr lang="en-US" sz="1200" u="sng" dirty="0"/>
              <a:t>cars, motor-homes, boats, bikes and sporting equipment can often be included in an exchange</a:t>
            </a:r>
            <a:r>
              <a:rPr lang="en-US" sz="1200" dirty="0"/>
              <a:t>. </a:t>
            </a:r>
          </a:p>
          <a:p>
            <a:r>
              <a:rPr lang="en-US" sz="1200" dirty="0"/>
              <a:t>Home exchange is </a:t>
            </a:r>
            <a:r>
              <a:rPr lang="en-US" sz="1200" u="sng" dirty="0"/>
              <a:t>based around </a:t>
            </a:r>
            <a:r>
              <a:rPr lang="en-US" sz="1600" b="1" u="sng" dirty="0"/>
              <a:t>trust.</a:t>
            </a:r>
          </a:p>
          <a:p>
            <a:r>
              <a:rPr lang="en-US" sz="1200" u="sng" dirty="0"/>
              <a:t>It can provide a </a:t>
            </a:r>
            <a:r>
              <a:rPr lang="en-US" sz="1200" b="1" u="sng" dirty="0"/>
              <a:t>more rewarding travel experience.</a:t>
            </a:r>
            <a:endParaRPr lang="en-US" sz="1200" u="sng" dirty="0"/>
          </a:p>
          <a:p>
            <a:r>
              <a:rPr lang="en-US" sz="1200" u="sng" dirty="0"/>
              <a:t>Can be a </a:t>
            </a:r>
            <a:r>
              <a:rPr lang="en-US" sz="1200" b="1" u="sng" dirty="0"/>
              <a:t>great way to see the world.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7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5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er medlemmer av klubben vår</a:t>
            </a:r>
          </a:p>
          <a:p>
            <a:r>
              <a:rPr lang="nb-NO" dirty="0"/>
              <a:t>Klubben er medlem av RI</a:t>
            </a:r>
          </a:p>
          <a:p>
            <a:r>
              <a:rPr lang="nb-NO" dirty="0"/>
              <a:t>TRF er Ris verktøy for å nå vårt formål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5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9341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16 artikler tilsammen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40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42122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3260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18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Begynte uformelt i 1928 med </a:t>
            </a:r>
            <a:r>
              <a:rPr lang="nb-NO" dirty="0" err="1"/>
              <a:t>Esperantointresserte</a:t>
            </a:r>
            <a:r>
              <a:rPr lang="nb-NO" dirty="0"/>
              <a:t> rotarianere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Formålet har variert men er fortsatt å samle </a:t>
            </a:r>
            <a:r>
              <a:rPr lang="nb-NO" dirty="0" err="1"/>
              <a:t>rotaryfamilien</a:t>
            </a:r>
            <a:r>
              <a:rPr lang="nb-NO" dirty="0"/>
              <a:t> i vennskap og legge til rette for møteplasser der man kan dyrke og nyte favoritthobby og yrkesaktivitet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Eks: </a:t>
            </a:r>
            <a:r>
              <a:rPr lang="nb-NO" dirty="0" err="1"/>
              <a:t>Yachting</a:t>
            </a:r>
            <a:r>
              <a:rPr lang="nb-NO" dirty="0"/>
              <a:t>: oppfordre til høy standard i sjømannskap gjennom anerkjente etikette på sjøen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5/11/2021</a:t>
            </a:fld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4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Rotarian Action Groups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tilbyr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assistanse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støtte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til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Rotaryklubber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distrikt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arbeidet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med å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planlegge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implementere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serviceprosjekter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innenfor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deres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respektive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fagområder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.</a:t>
            </a:r>
            <a:endParaRPr lang="nb-NO" sz="1200" kern="1200" dirty="0">
              <a:solidFill>
                <a:schemeClr val="tx1"/>
              </a:solidFill>
              <a:effectLst/>
              <a:latin typeface="Arial" pitchFamily="-107" charset="0"/>
              <a:ea typeface="ＭＳ Ｐゴシック" charset="0"/>
              <a:cs typeface="ヒラギノ角ゴ Pro W3" pitchFamily="-107" charset="-128"/>
            </a:endParaRPr>
          </a:p>
          <a:p>
            <a:endParaRPr lang="nb-NO" dirty="0"/>
          </a:p>
          <a:p>
            <a:r>
              <a:rPr lang="nb-NO" dirty="0"/>
              <a:t>Aksjonsdrevet gruppe, godkjent av RI. </a:t>
            </a:r>
          </a:p>
          <a:p>
            <a:r>
              <a:rPr lang="nb-NO" dirty="0"/>
              <a:t>Består av Rotarianere, deres partnere, </a:t>
            </a:r>
            <a:r>
              <a:rPr lang="nb-NO" dirty="0" err="1"/>
              <a:t>Rotaractere</a:t>
            </a:r>
            <a:r>
              <a:rPr lang="nb-NO" dirty="0"/>
              <a:t> som arbeider for fred og internasjonal forståelse.</a:t>
            </a:r>
          </a:p>
          <a:p>
            <a:r>
              <a:rPr lang="nb-NO" dirty="0"/>
              <a:t>Etablert 2012. Utgjør et nettverk og ressurser til å fremme  rotarianeres arbeid med fred og konfliktløsing verden over.</a:t>
            </a:r>
          </a:p>
          <a:p>
            <a:r>
              <a:rPr lang="nb-NO" dirty="0"/>
              <a:t>Egen organisasjon som støtter og styrker av rotarianeres arbeid ved å til by struktur, veiledning og ressurser i fredsskapende arbeid.</a:t>
            </a:r>
          </a:p>
          <a:p>
            <a:r>
              <a:rPr lang="nb-NO" dirty="0"/>
              <a:t>En viktig del er å styre personer som deltar i fredsprogrammer, f. eks Peace </a:t>
            </a:r>
            <a:r>
              <a:rPr lang="nb-NO" dirty="0" err="1"/>
              <a:t>Fellows</a:t>
            </a:r>
            <a:r>
              <a:rPr lang="nb-NO" dirty="0"/>
              <a:t>, til å involvere seg direkte i </a:t>
            </a:r>
            <a:r>
              <a:rPr lang="nb-NO" dirty="0" err="1"/>
              <a:t>Rotarys</a:t>
            </a:r>
            <a:r>
              <a:rPr lang="nb-NO" dirty="0"/>
              <a:t> aktiviteter.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The Rotarian Action Group for Peace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tilbyr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globalt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nettverk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for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medlemmene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for å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inngå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partnerskap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samarbeid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med:</a:t>
            </a:r>
            <a:endParaRPr lang="nb-NO" sz="1200" kern="1200" dirty="0">
              <a:solidFill>
                <a:schemeClr val="tx1"/>
              </a:solidFill>
              <a:effectLst/>
              <a:latin typeface="Arial" pitchFamily="-107" charset="0"/>
              <a:ea typeface="ＭＳ Ｐゴシック" charset="0"/>
              <a:cs typeface="ヒラギノ角ゴ Pro W3" pitchFamily="-107" charset="-12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Rotary Peace Fellows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fredsstudenter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)</a:t>
            </a:r>
            <a:endParaRPr lang="nb-NO" sz="1200" kern="1200" dirty="0">
              <a:solidFill>
                <a:schemeClr val="tx1"/>
              </a:solidFill>
              <a:effectLst/>
              <a:latin typeface="Arial" pitchFamily="-107" charset="0"/>
              <a:ea typeface="ＭＳ Ｐゴシック" charset="0"/>
              <a:cs typeface="ヒラギノ角ゴ Pro W3" pitchFamily="-107" charset="-12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Ungdomsutveksling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Group Study Exchange</a:t>
            </a:r>
            <a:endParaRPr lang="nb-NO" sz="1200" kern="1200" dirty="0">
              <a:solidFill>
                <a:schemeClr val="tx1"/>
              </a:solidFill>
              <a:effectLst/>
              <a:latin typeface="Arial" pitchFamily="-107" charset="0"/>
              <a:ea typeface="ＭＳ Ｐゴシック" charset="0"/>
              <a:cs typeface="ヒラギノ角ゴ Pro W3" pitchFamily="-107" charset="-12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New Generations</a:t>
            </a:r>
            <a:endParaRPr lang="nb-NO" sz="1200" kern="1200" dirty="0">
              <a:solidFill>
                <a:schemeClr val="tx1"/>
              </a:solidFill>
              <a:effectLst/>
              <a:latin typeface="Arial" pitchFamily="-107" charset="0"/>
              <a:ea typeface="ＭＳ Ｐゴシック" charset="0"/>
              <a:cs typeface="ヒラギノ角ゴ Pro W3" pitchFamily="-107" charset="-12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Deltagere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Rotary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finansierte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program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Fredsorganisasjoner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Andre fredsvennlig innbyggere.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5/11/2021</a:t>
            </a:fld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8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854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505200"/>
            <a:ext cx="11582400" cy="1828800"/>
          </a:xfrm>
          <a:prstGeom prst="rect">
            <a:avLst/>
          </a:prstGeom>
          <a:noFill/>
          <a:effectLst/>
        </p:spPr>
        <p:txBody>
          <a:bodyPr lIns="0" tIns="0" rIns="0" bIns="0" anchor="t" anchorCtr="0"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2816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05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7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  <p:sldLayoutId id="2147483684" r:id="rId23"/>
    <p:sldLayoutId id="2147483690" r:id="rId24"/>
    <p:sldLayoutId id="2147483704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5222FD7B-95C0-42A9-920E-380678CAAA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PETS 11. mai 2021 - PDG Ingrid Grandum Berget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8D8A9B9-C3C7-457A-BC48-2FA557C4F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Om Rotary </a:t>
            </a:r>
            <a:r>
              <a:rPr lang="nb-NO" dirty="0" err="1"/>
              <a:t>international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905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7C02F0-14B5-4AED-9B26-86EB814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13537"/>
                </a:solidFill>
                <a:effectLst/>
                <a:latin typeface="Open Sans"/>
              </a:rPr>
              <a:t>Every Rotarian, Every Year</a:t>
            </a:r>
            <a:br>
              <a:rPr lang="en-US" b="0" i="0" dirty="0">
                <a:solidFill>
                  <a:srgbClr val="313537"/>
                </a:solidFill>
                <a:effectLst/>
                <a:latin typeface="Open Sans"/>
              </a:rPr>
            </a:b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F26566C-248E-4D78-84B0-39D9DBFB80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4550" y="2210594"/>
            <a:ext cx="4914900" cy="3305175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C55929F-30C8-46EB-9556-19D421137F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en-US" b="0" i="0" dirty="0">
                <a:solidFill>
                  <a:srgbClr val="313537"/>
                </a:solidFill>
                <a:effectLst/>
                <a:latin typeface="+mn-lt"/>
              </a:rPr>
              <a:t>Alle </a:t>
            </a:r>
            <a:r>
              <a:rPr lang="en-US" b="0" i="0" dirty="0" err="1">
                <a:solidFill>
                  <a:srgbClr val="313537"/>
                </a:solidFill>
                <a:effectLst/>
                <a:latin typeface="+mn-lt"/>
              </a:rPr>
              <a:t>rotarymedlemmer</a:t>
            </a:r>
            <a:r>
              <a:rPr lang="en-US" b="0" i="0" dirty="0">
                <a:solidFill>
                  <a:srgbClr val="313537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313537"/>
                </a:solidFill>
                <a:effectLst/>
                <a:latin typeface="+mn-lt"/>
              </a:rPr>
              <a:t>oppfordres</a:t>
            </a:r>
            <a:r>
              <a:rPr lang="en-US" b="0" i="0" dirty="0">
                <a:solidFill>
                  <a:srgbClr val="313537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313537"/>
                </a:solidFill>
                <a:effectLst/>
                <a:latin typeface="+mn-lt"/>
              </a:rPr>
              <a:t>til</a:t>
            </a:r>
            <a:r>
              <a:rPr lang="en-US" b="0" i="0" dirty="0">
                <a:solidFill>
                  <a:srgbClr val="313537"/>
                </a:solidFill>
                <a:effectLst/>
                <a:latin typeface="+mn-lt"/>
              </a:rPr>
              <a:t> å:</a:t>
            </a:r>
          </a:p>
          <a:p>
            <a:pPr marL="0" indent="0" algn="l" fontAlgn="base">
              <a:buNone/>
            </a:pPr>
            <a:endParaRPr lang="en-US" dirty="0">
              <a:solidFill>
                <a:srgbClr val="313537"/>
              </a:solidFill>
              <a:latin typeface="+mn-lt"/>
            </a:endParaRPr>
          </a:p>
          <a:p>
            <a:pPr fontAlgn="base"/>
            <a:r>
              <a:rPr lang="en-US" dirty="0">
                <a:solidFill>
                  <a:srgbClr val="313537"/>
                </a:solidFill>
                <a:latin typeface="+mn-lt"/>
              </a:rPr>
              <a:t>G</a:t>
            </a:r>
            <a:r>
              <a:rPr lang="en-US" b="0" i="0" dirty="0">
                <a:solidFill>
                  <a:srgbClr val="313537"/>
                </a:solidFill>
                <a:effectLst/>
                <a:latin typeface="+mn-lt"/>
              </a:rPr>
              <a:t>i </a:t>
            </a:r>
            <a:r>
              <a:rPr lang="en-US" b="0" i="0" dirty="0" err="1">
                <a:solidFill>
                  <a:srgbClr val="313537"/>
                </a:solidFill>
                <a:effectLst/>
                <a:latin typeface="+mn-lt"/>
              </a:rPr>
              <a:t>til</a:t>
            </a:r>
            <a:r>
              <a:rPr lang="en-US" b="0" i="0" dirty="0">
                <a:solidFill>
                  <a:srgbClr val="313537"/>
                </a:solidFill>
                <a:effectLst/>
                <a:latin typeface="+mn-lt"/>
              </a:rPr>
              <a:t> Annual fund </a:t>
            </a:r>
            <a:r>
              <a:rPr lang="en-US" b="0" i="0" dirty="0" err="1">
                <a:solidFill>
                  <a:srgbClr val="313537"/>
                </a:solidFill>
                <a:effectLst/>
                <a:latin typeface="+mn-lt"/>
              </a:rPr>
              <a:t>hvert</a:t>
            </a:r>
            <a:r>
              <a:rPr lang="en-US" b="0" i="0" dirty="0">
                <a:solidFill>
                  <a:srgbClr val="313537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313537"/>
                </a:solidFill>
                <a:effectLst/>
                <a:latin typeface="+mn-lt"/>
              </a:rPr>
              <a:t>år</a:t>
            </a:r>
            <a:r>
              <a:rPr lang="en-US" b="0" i="0" dirty="0">
                <a:solidFill>
                  <a:srgbClr val="313537"/>
                </a:solidFill>
                <a:effectLst/>
                <a:latin typeface="+mn-lt"/>
              </a:rPr>
              <a:t>.</a:t>
            </a:r>
          </a:p>
          <a:p>
            <a:pPr fontAlgn="base"/>
            <a:r>
              <a:rPr lang="en-US" b="0" i="0" dirty="0" err="1">
                <a:solidFill>
                  <a:srgbClr val="313537"/>
                </a:solidFill>
                <a:effectLst/>
                <a:latin typeface="+mn-lt"/>
              </a:rPr>
              <a:t>Støtte</a:t>
            </a:r>
            <a:r>
              <a:rPr lang="en-US" b="0" i="0" dirty="0">
                <a:solidFill>
                  <a:srgbClr val="313537"/>
                </a:solidFill>
                <a:effectLst/>
                <a:latin typeface="+mn-lt"/>
              </a:rPr>
              <a:t> Rotarys </a:t>
            </a:r>
            <a:r>
              <a:rPr lang="en-US" dirty="0">
                <a:solidFill>
                  <a:srgbClr val="313537"/>
                </a:solidFill>
                <a:latin typeface="+mn-lt"/>
              </a:rPr>
              <a:t>Action plan</a:t>
            </a:r>
          </a:p>
          <a:p>
            <a:pPr fontAlgn="base"/>
            <a:r>
              <a:rPr lang="en-US" dirty="0" err="1">
                <a:solidFill>
                  <a:srgbClr val="313537"/>
                </a:solidFill>
                <a:latin typeface="+mn-lt"/>
              </a:rPr>
              <a:t>Berike</a:t>
            </a:r>
            <a:r>
              <a:rPr lang="en-US" dirty="0">
                <a:solidFill>
                  <a:srgbClr val="313537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313537"/>
                </a:solidFill>
                <a:latin typeface="+mn-lt"/>
              </a:rPr>
              <a:t>sitt</a:t>
            </a:r>
            <a:r>
              <a:rPr lang="en-US" dirty="0">
                <a:solidFill>
                  <a:srgbClr val="313537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313537"/>
                </a:solidFill>
                <a:latin typeface="+mn-lt"/>
              </a:rPr>
              <a:t>eget</a:t>
            </a:r>
            <a:r>
              <a:rPr lang="en-US" dirty="0">
                <a:solidFill>
                  <a:srgbClr val="313537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313537"/>
                </a:solidFill>
                <a:latin typeface="+mn-lt"/>
              </a:rPr>
              <a:t>medlemsskap</a:t>
            </a:r>
            <a:r>
              <a:rPr lang="en-US" dirty="0">
                <a:solidFill>
                  <a:srgbClr val="313537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313537"/>
                </a:solidFill>
                <a:latin typeface="+mn-lt"/>
              </a:rPr>
              <a:t>ved</a:t>
            </a:r>
            <a:r>
              <a:rPr lang="en-US" dirty="0">
                <a:solidFill>
                  <a:srgbClr val="313537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313537"/>
                </a:solidFill>
                <a:latin typeface="+mn-lt"/>
              </a:rPr>
              <a:t>aktivt</a:t>
            </a:r>
            <a:r>
              <a:rPr lang="en-US" dirty="0">
                <a:solidFill>
                  <a:srgbClr val="313537"/>
                </a:solidFill>
                <a:latin typeface="+mn-lt"/>
              </a:rPr>
              <a:t> å delta </a:t>
            </a:r>
            <a:r>
              <a:rPr lang="en-US" dirty="0" err="1">
                <a:solidFill>
                  <a:srgbClr val="313537"/>
                </a:solidFill>
                <a:latin typeface="+mn-lt"/>
              </a:rPr>
              <a:t>i</a:t>
            </a:r>
            <a:r>
              <a:rPr lang="en-US" dirty="0">
                <a:solidFill>
                  <a:srgbClr val="313537"/>
                </a:solidFill>
                <a:latin typeface="+mn-lt"/>
              </a:rPr>
              <a:t> et program </a:t>
            </a:r>
            <a:r>
              <a:rPr lang="en-US" dirty="0" err="1">
                <a:solidFill>
                  <a:srgbClr val="313537"/>
                </a:solidFill>
                <a:latin typeface="+mn-lt"/>
              </a:rPr>
              <a:t>eller</a:t>
            </a:r>
            <a:r>
              <a:rPr lang="en-US" dirty="0">
                <a:solidFill>
                  <a:srgbClr val="313537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313537"/>
                </a:solidFill>
                <a:latin typeface="+mn-lt"/>
              </a:rPr>
              <a:t>prosjekt</a:t>
            </a:r>
            <a:r>
              <a:rPr lang="en-US" dirty="0">
                <a:solidFill>
                  <a:srgbClr val="313537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313537"/>
                </a:solidFill>
                <a:latin typeface="+mn-lt"/>
              </a:rPr>
              <a:t>hvert</a:t>
            </a:r>
            <a:r>
              <a:rPr lang="en-US" dirty="0">
                <a:solidFill>
                  <a:srgbClr val="313537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313537"/>
                </a:solidFill>
                <a:latin typeface="+mn-lt"/>
              </a:rPr>
              <a:t>år</a:t>
            </a:r>
            <a:r>
              <a:rPr lang="en-US" dirty="0">
                <a:solidFill>
                  <a:srgbClr val="313537"/>
                </a:solidFill>
                <a:latin typeface="+mn-lt"/>
              </a:rPr>
              <a:t>.</a:t>
            </a:r>
          </a:p>
          <a:p>
            <a:pPr marL="0" indent="0" algn="l" fontAlgn="base">
              <a:buNone/>
            </a:pPr>
            <a:r>
              <a:rPr lang="en-US" b="0" i="0" dirty="0">
                <a:solidFill>
                  <a:srgbClr val="313537"/>
                </a:solidFill>
                <a:effectLst/>
                <a:latin typeface="Open Sans"/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953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C3626E-6B38-4FCF-8159-4242F6E1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Charity</a:t>
            </a:r>
            <a:r>
              <a:rPr lang="nb-NO" dirty="0"/>
              <a:t> Navigator 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97C6117-52C2-4EA8-8D13-115C0F42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 descr="https://www.directrelief.org/wp-content/uploads/charity_navigator.gif">
            <a:extLst>
              <a:ext uri="{FF2B5EF4-FFF2-40B4-BE49-F238E27FC236}">
                <a16:creationId xmlns:a16="http://schemas.microsoft.com/office/drawing/2014/main" id="{0D1C8003-AB42-4FA0-B5BB-E6A72882B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963" y="1843140"/>
            <a:ext cx="4334303" cy="43343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9B629FF-5038-445C-AB31-F1E4B7A8E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352" y="3851257"/>
            <a:ext cx="3787106" cy="23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5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26A753B-1CD4-4ECC-A73C-1B971E78F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Club </a:t>
            </a:r>
            <a:r>
              <a:rPr lang="nb-NO" dirty="0" err="1"/>
              <a:t>locator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33A9B45-B295-4CF8-8444-C03E0022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har tilgang til 37 000 klubber 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92B7937-F2CC-46F8-8127-85FB95BE9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79" y="1701401"/>
            <a:ext cx="7854396" cy="488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ED73679-0D00-400A-B661-1C7583A37F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63959" y="4381868"/>
            <a:ext cx="6186196" cy="1720352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752DFC60-ABA8-4967-A860-C22CCA67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/>
              <a:t>FELlowships</a:t>
            </a:r>
            <a:r>
              <a:rPr lang="nb-NO" sz="3600" dirty="0"/>
              <a:t> – samler rotarianere med felles yrke eller fritidsinteresser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9DA10D8-31C1-418C-AD5B-397FF1F543D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59434" y="1935678"/>
            <a:ext cx="4434304" cy="227923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BFFFF01-8841-4AE7-96CF-660DA866384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18698" y="1980210"/>
            <a:ext cx="3956180" cy="34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30E354B-51E9-4B45-99DA-180A7B04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Action Groups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B9A9258-B250-4945-8DF8-5AC438909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4599" y="1752952"/>
            <a:ext cx="4510681" cy="175415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F9199EB-0F6E-4267-B8BD-EBFAD056D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731" y="3466471"/>
            <a:ext cx="6822232" cy="120691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ECBF618-C16B-440C-A5D9-AED33C787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73" y="1787245"/>
            <a:ext cx="4475487" cy="160428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58702BC-0628-4BF4-824A-C822C34BA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7731" y="4769139"/>
            <a:ext cx="8220269" cy="1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Home exchange</a:t>
            </a:r>
          </a:p>
        </p:txBody>
      </p:sp>
      <p:pic>
        <p:nvPicPr>
          <p:cNvPr id="3075" name="Picture 3" descr="C:\Users\Auli\AppData\Local\Microsoft\Windows\INetCache\IE\30I8YIDA\240px-Indian_Wells_C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61" y="1772195"/>
            <a:ext cx="3513909" cy="16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39" y="1842976"/>
            <a:ext cx="1794967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uli\AppData\Local\Microsoft\Windows\INetCache\IE\V2JEESHV\200px-Playa_del_ingles_gran_canaria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18" y="1643157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uli\AppData\Local\Microsoft\Windows\INetCache\IE\V2JEESHV\120px-Kinderdijk_in_Netherlands,_2006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70" y="3783833"/>
            <a:ext cx="3429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uli\AppData\Local\Microsoft\Windows\INetCache\IE\TDYUN9DV\uk-map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255" y="3505200"/>
            <a:ext cx="2895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uli\AppData\Local\Microsoft\Windows\INetCache\IE\TDYUN9DV\Alps-Mountain-Horn-Swiss-Zermatt-Scenery-Lake-1560600[1].jpg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61" y="3836282"/>
            <a:ext cx="3124200" cy="269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7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C4D3D8-0D59-433E-B609-4A8D79FC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>
                <a:solidFill>
                  <a:schemeClr val="accent1"/>
                </a:solidFill>
              </a:rPr>
              <a:t>BLI MED PÅ CONVENTION!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CCA012-4C3E-43DB-A522-7383D8876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Taipei 12. – 16. juni 2021 Digital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47FFA67-81BE-45FD-89C8-8E594BE42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Houston 4. – 8. juni 2022 </a:t>
            </a:r>
          </a:p>
        </p:txBody>
      </p:sp>
      <p:pic>
        <p:nvPicPr>
          <p:cNvPr id="7" name="Plassholder for innhold 5">
            <a:extLst>
              <a:ext uri="{FF2B5EF4-FFF2-40B4-BE49-F238E27FC236}">
                <a16:creationId xmlns:a16="http://schemas.microsoft.com/office/drawing/2014/main" id="{9B09354F-C41F-4BC8-AB69-AD42F97B37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487" y="2192781"/>
            <a:ext cx="4395092" cy="3951288"/>
          </a:xfrm>
          <a:prstGeom prst="rect">
            <a:avLst/>
          </a:prstGeom>
        </p:spPr>
      </p:pic>
      <p:pic>
        <p:nvPicPr>
          <p:cNvPr id="8" name="Plassholder for innhold 12">
            <a:extLst>
              <a:ext uri="{FF2B5EF4-FFF2-40B4-BE49-F238E27FC236}">
                <a16:creationId xmlns:a16="http://schemas.microsoft.com/office/drawing/2014/main" id="{CCBF8716-7B91-4A58-BB10-BAA566E8E7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54491" y="2578917"/>
            <a:ext cx="6127909" cy="3168740"/>
          </a:xfrm>
        </p:spPr>
      </p:pic>
    </p:spTree>
    <p:extLst>
      <p:ext uri="{BB962C8B-B14F-4D97-AF65-F5344CB8AC3E}">
        <p14:creationId xmlns:p14="http://schemas.microsoft.com/office/powerpoint/2010/main" val="2887419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3" descr="Et bilde som inneholder innendørs, speil, bord, sitter&#10;&#10;Automatisk generert beskrivelse">
            <a:extLst>
              <a:ext uri="{FF2B5EF4-FFF2-40B4-BE49-F238E27FC236}">
                <a16:creationId xmlns:a16="http://schemas.microsoft.com/office/drawing/2014/main" id="{966ADE69-45DA-4E2C-89D0-3893EC22E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11" y="0"/>
            <a:ext cx="12164157" cy="68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2D0475-83C1-4554-9FB3-56EF6DED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C3F905F3-68F4-4501-B8DB-6735B45C42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72" y="1600200"/>
            <a:ext cx="4168055" cy="4525963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D0AE5E-645D-4C80-BB8D-D1F512B58C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PDG Ingrid Grandum Berget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Tidligere kultursjef og næringssjef i Bamble</a:t>
            </a:r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 dirty="0" err="1"/>
              <a:t>Distriktsguvernør</a:t>
            </a:r>
            <a:r>
              <a:rPr lang="nb-NO" sz="2000" dirty="0"/>
              <a:t> 2011-2012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Distriktets representant til Council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Legislation</a:t>
            </a:r>
            <a:r>
              <a:rPr lang="nb-NO" sz="2000" dirty="0"/>
              <a:t>, og District Rotary Peace </a:t>
            </a:r>
            <a:r>
              <a:rPr lang="nb-NO" sz="2000" dirty="0" err="1"/>
              <a:t>Fellowship</a:t>
            </a:r>
            <a:r>
              <a:rPr lang="nb-NO" sz="2000" dirty="0"/>
              <a:t> </a:t>
            </a:r>
            <a:r>
              <a:rPr lang="nb-NO" sz="2000" dirty="0" err="1"/>
              <a:t>Subcommittee</a:t>
            </a:r>
            <a:r>
              <a:rPr lang="nb-NO" sz="2000" dirty="0"/>
              <a:t> Chair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Har, og har hatt en rekke nasjonale og internasjonale verv.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74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BF577A2-44F1-47B8-805A-4C15DC764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482" y="1900990"/>
            <a:ext cx="5208985" cy="403489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2424730-2F68-4940-9E33-412E9B92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 Narrow Bold"/>
              </a:rPr>
              <a:t>Rotary i tall: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B16496-8F5C-476F-822C-08899D5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6"/>
            <a:ext cx="11506199" cy="4600363"/>
          </a:xfrm>
        </p:spPr>
        <p:txBody>
          <a:bodyPr>
            <a:normAutofit/>
          </a:bodyPr>
          <a:lstStyle/>
          <a:p>
            <a:pPr marL="2286000" lvl="5" indent="0">
              <a:buNone/>
            </a:pPr>
            <a:r>
              <a:rPr lang="nb-NO" dirty="0"/>
              <a:t>	</a:t>
            </a:r>
            <a:r>
              <a:rPr lang="nb-NO" sz="2400" b="1" dirty="0"/>
              <a:t>Globalt</a:t>
            </a:r>
            <a:r>
              <a:rPr lang="nb-NO" sz="2400" dirty="0"/>
              <a:t>		</a:t>
            </a:r>
            <a:r>
              <a:rPr lang="nb-NO" sz="2400" b="1" dirty="0"/>
              <a:t>Norge</a:t>
            </a:r>
          </a:p>
          <a:p>
            <a:r>
              <a:rPr lang="nb-NO" dirty="0"/>
              <a:t>Medlemmer	1 200 000		9459</a:t>
            </a:r>
          </a:p>
          <a:p>
            <a:r>
              <a:rPr lang="nb-NO" dirty="0"/>
              <a:t>Klubber		     37 000		  276</a:t>
            </a:r>
          </a:p>
          <a:p>
            <a:r>
              <a:rPr lang="nb-NO" dirty="0" err="1"/>
              <a:t>Rotaractklubber</a:t>
            </a:r>
            <a:r>
              <a:rPr lang="nb-NO" dirty="0"/>
              <a:t> 	     11 000		      </a:t>
            </a:r>
          </a:p>
          <a:p>
            <a:r>
              <a:rPr lang="nb-NO" dirty="0"/>
              <a:t>Distrikt		          535	      	      6	</a:t>
            </a:r>
          </a:p>
          <a:p>
            <a:r>
              <a:rPr lang="nb-NO" dirty="0"/>
              <a:t>Soner			 34			</a:t>
            </a:r>
          </a:p>
          <a:p>
            <a:pPr marL="0" indent="0">
              <a:buNone/>
            </a:pPr>
            <a:r>
              <a:rPr lang="nb-NO" sz="2000" dirty="0"/>
              <a:t>Vi er en del av sone 18, som består av Island, Danmark,</a:t>
            </a:r>
          </a:p>
          <a:p>
            <a:pPr marL="0" indent="0">
              <a:buNone/>
            </a:pPr>
            <a:r>
              <a:rPr lang="nb-NO" sz="2000" dirty="0"/>
              <a:t>Litauen, Polen, Norge og litt av Sverige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Gode hjelpere: Sonekoordinatorer på sonenivå, </a:t>
            </a:r>
            <a:r>
              <a:rPr lang="nb-NO" sz="2000" dirty="0" err="1"/>
              <a:t>AGer</a:t>
            </a:r>
            <a:r>
              <a:rPr lang="nb-NO" sz="2000" dirty="0"/>
              <a:t> og øvrig distriktsorganisasjon</a:t>
            </a:r>
            <a:r>
              <a:rPr lang="nb-NO" dirty="0"/>
              <a:t>	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97BEA32-08CC-400C-BBDE-B2EB661F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6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8BD432-B293-41B1-A269-251DB2CE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Rotarys tre ledelsesnivå 		2021-2022: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9EB1913-9A76-4BAB-A23C-FDA75CF211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9837" y="1600200"/>
            <a:ext cx="3504325" cy="4525963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EF7598-8602-432F-AEF4-01DE7DA0E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5099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Klubbpresident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D 2290 </a:t>
            </a:r>
            <a:r>
              <a:rPr lang="nb-NO" sz="2400" dirty="0" err="1"/>
              <a:t>Distriktsguvernør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Sissel Berit Hoel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ROTARY INTERNATIONAL PRESIDENT </a:t>
            </a:r>
          </a:p>
          <a:p>
            <a:pPr marL="0" indent="0">
              <a:buNone/>
            </a:pPr>
            <a:r>
              <a:rPr lang="nb-NO" sz="2400" dirty="0" err="1"/>
              <a:t>Shakar</a:t>
            </a:r>
            <a:r>
              <a:rPr lang="nb-NO" sz="2400" dirty="0"/>
              <a:t> </a:t>
            </a:r>
            <a:r>
              <a:rPr lang="nb-NO" sz="2400" dirty="0" err="1"/>
              <a:t>Mehta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Council of </a:t>
            </a:r>
            <a:r>
              <a:rPr lang="nb-NO" sz="2400" dirty="0" err="1"/>
              <a:t>Legislation</a:t>
            </a:r>
            <a:r>
              <a:rPr lang="nb-NO" sz="2400" dirty="0"/>
              <a:t> - vårt parlament</a:t>
            </a:r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25365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D5F283F-9EA8-49BD-BEEE-C6E7BE4A0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26" y="5145939"/>
            <a:ext cx="2547044" cy="2000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067259-1311-41FA-98FE-5A2BB09D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 Bold"/>
              </a:rPr>
              <a:t>Rotarys og TRFs visjonære grunnleggere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AD12A-238B-4070-B978-DF20ED3B9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8060" y="1052736"/>
            <a:ext cx="4040188" cy="639762"/>
          </a:xfrm>
        </p:spPr>
        <p:txBody>
          <a:bodyPr/>
          <a:lstStyle/>
          <a:p>
            <a:r>
              <a:rPr lang="nb-NO" dirty="0"/>
              <a:t>Paul Harris </a:t>
            </a:r>
            <a:r>
              <a:rPr lang="nb-NO" dirty="0">
                <a:latin typeface="Arial Narrow" panose="020B0606020202030204" pitchFamily="34" charset="0"/>
              </a:rPr>
              <a:t>1868 - 1947</a:t>
            </a:r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B194F-E62E-4056-BA29-2D7E4FFFC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980728"/>
            <a:ext cx="4041775" cy="639762"/>
          </a:xfrm>
        </p:spPr>
        <p:txBody>
          <a:bodyPr/>
          <a:lstStyle/>
          <a:p>
            <a:r>
              <a:rPr lang="nb-NO" dirty="0"/>
              <a:t>Arch Klumph 1869 - 1951 </a:t>
            </a:r>
          </a:p>
        </p:txBody>
      </p:sp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2D584B61-06F5-432C-9205-27C86C4ED5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72" y="1692498"/>
            <a:ext cx="2888531" cy="4008573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5475E8E-DDB6-453D-A782-9EAE2F049A4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26" y="1692498"/>
            <a:ext cx="2921322" cy="3983621"/>
          </a:xfrm>
        </p:spPr>
      </p:pic>
      <p:pic>
        <p:nvPicPr>
          <p:cNvPr id="9" name="Bilde 2" descr="RotaryMBS_RGB">
            <a:extLst>
              <a:ext uri="{FF2B5EF4-FFF2-40B4-BE49-F238E27FC236}">
                <a16:creationId xmlns:a16="http://schemas.microsoft.com/office/drawing/2014/main" id="{93A89935-9132-46E8-9F1E-4B23018FB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6" y="5805264"/>
            <a:ext cx="2231818" cy="8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603134F-3F5C-4D23-83AF-05CADECB9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6" y="3114394"/>
            <a:ext cx="12144364" cy="340410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D2B4E06-6F9A-4F77-B192-372DB87E8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5" y="0"/>
            <a:ext cx="2258473" cy="321850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DA1B851-5CDF-46F5-923F-24617BE7C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887" y="2273175"/>
            <a:ext cx="2562225" cy="6096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F27DC02-E7AB-432A-9500-D6AE776C2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887" y="798942"/>
            <a:ext cx="21812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7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A close up of a logo&#10;&#10;Description generated with high confidence">
            <a:extLst>
              <a:ext uri="{FF2B5EF4-FFF2-40B4-BE49-F238E27FC236}">
                <a16:creationId xmlns:a16="http://schemas.microsoft.com/office/drawing/2014/main" id="{175AF403-5E82-4124-83C7-C9EE80B3C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405" y="4081101"/>
            <a:ext cx="4313594" cy="3388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F20252-5894-4F0D-8473-8FA53390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7582E-23E4-4E16-B9B1-9379EC516B8D}"/>
              </a:ext>
            </a:extLst>
          </p:cNvPr>
          <p:cNvSpPr/>
          <p:nvPr/>
        </p:nvSpPr>
        <p:spPr>
          <a:xfrm>
            <a:off x="1353787" y="902525"/>
            <a:ext cx="90133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 Bold"/>
              </a:rPr>
              <a:t>VISION STATEMENT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Bilde 2" descr="RotaryMBS_RGB">
            <a:extLst>
              <a:ext uri="{FF2B5EF4-FFF2-40B4-BE49-F238E27FC236}">
                <a16:creationId xmlns:a16="http://schemas.microsoft.com/office/drawing/2014/main" id="{FC2ACE40-00D2-4D70-A6FF-407C54E38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995642"/>
            <a:ext cx="3848819" cy="144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00B723F-5735-41EF-ADAB-5CC5993FC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217" y="213353"/>
            <a:ext cx="8722514" cy="45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6D4954-1CE4-4721-AD42-ED765236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Rotarys action plan – våre strategier</a:t>
            </a:r>
          </a:p>
        </p:txBody>
      </p:sp>
      <p:pic>
        <p:nvPicPr>
          <p:cNvPr id="6" name="Plassholder for innhold 5" descr="Et bilde som inneholder tekst&#10;&#10;Automatisk generert beskrivelse">
            <a:extLst>
              <a:ext uri="{FF2B5EF4-FFF2-40B4-BE49-F238E27FC236}">
                <a16:creationId xmlns:a16="http://schemas.microsoft.com/office/drawing/2014/main" id="{EB3BB1E1-F54A-47E7-92E5-2180D4F9B7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59064"/>
            <a:ext cx="4088182" cy="5307724"/>
          </a:xfrm>
        </p:spPr>
      </p:pic>
      <p:pic>
        <p:nvPicPr>
          <p:cNvPr id="8" name="Plassholder for innhold 7" descr="Et bilde som inneholder tekst&#10;&#10;Automatisk generert beskrivelse">
            <a:extLst>
              <a:ext uri="{FF2B5EF4-FFF2-40B4-BE49-F238E27FC236}">
                <a16:creationId xmlns:a16="http://schemas.microsoft.com/office/drawing/2014/main" id="{212F6006-FA63-4EE2-96ED-1145DD8CBA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20" y="1204800"/>
            <a:ext cx="4001896" cy="5186573"/>
          </a:xfrm>
        </p:spPr>
      </p:pic>
    </p:spTree>
    <p:extLst>
      <p:ext uri="{BB962C8B-B14F-4D97-AF65-F5344CB8AC3E}">
        <p14:creationId xmlns:p14="http://schemas.microsoft.com/office/powerpoint/2010/main" val="203997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DA2A-BA15-45BE-BDB6-9916D8DFC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Bold"/>
              </a:rPr>
              <a:t>Rotarys hovedsatsingsområder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22C7E8F1-74EC-4D24-9E77-C363B7BF0B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79510" y="1844824"/>
            <a:ext cx="5032089" cy="388843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0148701-4C98-4AE4-AD6E-982D824873D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458390"/>
            <a:ext cx="3426887" cy="441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0987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5845</TotalTime>
  <Words>600</Words>
  <Application>Microsoft Office PowerPoint</Application>
  <PresentationFormat>Widescreen</PresentationFormat>
  <Paragraphs>95</Paragraphs>
  <Slides>17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Arial Narrow Bold</vt:lpstr>
      <vt:lpstr>Calibri</vt:lpstr>
      <vt:lpstr>Georgia</vt:lpstr>
      <vt:lpstr>Open Sans</vt:lpstr>
      <vt:lpstr>Office Theme</vt:lpstr>
      <vt:lpstr>Om Rotary international</vt:lpstr>
      <vt:lpstr>PowerPoint-presentasjon</vt:lpstr>
      <vt:lpstr>Rotary i tall:</vt:lpstr>
      <vt:lpstr>Rotarys tre ledelsesnivå   2021-2022:</vt:lpstr>
      <vt:lpstr>Rotarys og TRFs visjonære grunnleggere</vt:lpstr>
      <vt:lpstr>PowerPoint-presentasjon</vt:lpstr>
      <vt:lpstr>PowerPoint-presentasjon</vt:lpstr>
      <vt:lpstr>Rotarys action plan – våre strategier</vt:lpstr>
      <vt:lpstr>Rotarys hovedsatsingsområder</vt:lpstr>
      <vt:lpstr>Every Rotarian, Every Year </vt:lpstr>
      <vt:lpstr>Charity Navigator </vt:lpstr>
      <vt:lpstr>Vi har tilgang til 37 000 klubber . </vt:lpstr>
      <vt:lpstr>FELlowships – samler rotarianere med felles yrke eller fritidsinteresser</vt:lpstr>
      <vt:lpstr>Action Groups</vt:lpstr>
      <vt:lpstr>Home exchange</vt:lpstr>
      <vt:lpstr>BLI MED PÅ CONVENTION!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Ingrid Berget</cp:lastModifiedBy>
  <cp:revision>273</cp:revision>
  <cp:lastPrinted>2019-12-04T20:41:25Z</cp:lastPrinted>
  <dcterms:created xsi:type="dcterms:W3CDTF">2019-11-18T03:22:22Z</dcterms:created>
  <dcterms:modified xsi:type="dcterms:W3CDTF">2021-05-11T13:26:12Z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