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0" r:id="rId2"/>
    <p:sldId id="337" r:id="rId3"/>
    <p:sldId id="340" r:id="rId4"/>
    <p:sldId id="341" r:id="rId5"/>
    <p:sldId id="342" r:id="rId6"/>
    <p:sldId id="343" r:id="rId7"/>
    <p:sldId id="344" r:id="rId8"/>
    <p:sldId id="345" r:id="rId9"/>
    <p:sldId id="338" r:id="rId10"/>
    <p:sldId id="259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95D"/>
    <a:srgbClr val="FFFFFF"/>
    <a:srgbClr val="D9185C"/>
    <a:srgbClr val="06B4E6"/>
    <a:srgbClr val="15458F"/>
    <a:srgbClr val="DA1A5A"/>
    <a:srgbClr val="00B4E6"/>
    <a:srgbClr val="00B4E7"/>
    <a:srgbClr val="16468F"/>
    <a:srgbClr val="174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iddels stil 4 – uthev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emastil 1 – uthev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ys stil 1 – uthev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ddels stil 1 – uthev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31" autoAdjust="0"/>
    <p:restoredTop sz="97866" autoAdjust="0"/>
  </p:normalViewPr>
  <p:slideViewPr>
    <p:cSldViewPr snapToGrid="0" showGuides="1">
      <p:cViewPr varScale="1">
        <p:scale>
          <a:sx n="67" d="100"/>
          <a:sy n="67" d="100"/>
        </p:scale>
        <p:origin x="532" y="32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8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77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Relationship Id="rId5" Type="http://schemas.openxmlformats.org/officeDocument/2006/relationships/hyperlink" Target="http://medlemsnett.rotary.no/" TargetMode="External"/><Relationship Id="rId4" Type="http://schemas.openxmlformats.org/officeDocument/2006/relationships/hyperlink" Target="https://my.rotary.org/en/learning-reference/learn-role/secretar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Relationship Id="rId4" Type="http://schemas.openxmlformats.org/officeDocument/2006/relationships/hyperlink" Target="https://www.rotary.no/no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Relationship Id="rId4" Type="http://schemas.openxmlformats.org/officeDocument/2006/relationships/hyperlink" Target="https://www.rotary.no/n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1F5F51-E941-8C40-9192-FD83E46A1611}"/>
              </a:ext>
            </a:extLst>
          </p:cNvPr>
          <p:cNvSpPr/>
          <p:nvPr/>
        </p:nvSpPr>
        <p:spPr>
          <a:xfrm>
            <a:off x="0" y="3339029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EE50F4-4526-3043-AE6C-43D5B666C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913" y="5860867"/>
            <a:ext cx="1883771" cy="716364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F58B4202-5033-8847-9549-FD12033863D4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1" name="Subtitle 3">
            <a:extLst>
              <a:ext uri="{FF2B5EF4-FFF2-40B4-BE49-F238E27FC236}">
                <a16:creationId xmlns:a16="http://schemas.microsoft.com/office/drawing/2014/main" id="{568A6A20-78A7-024E-A441-EEAEDC7E8666}"/>
              </a:ext>
            </a:extLst>
          </p:cNvPr>
          <p:cNvSpPr txBox="1">
            <a:spLocks/>
          </p:cNvSpPr>
          <p:nvPr/>
        </p:nvSpPr>
        <p:spPr>
          <a:xfrm>
            <a:off x="0" y="3807029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SEKRETÆROPPGAVER OG ÅRSHJUL</a:t>
            </a:r>
          </a:p>
        </p:txBody>
      </p:sp>
      <p:sp>
        <p:nvSpPr>
          <p:cNvPr id="13" name="Subtitle 14">
            <a:extLst>
              <a:ext uri="{FF2B5EF4-FFF2-40B4-BE49-F238E27FC236}">
                <a16:creationId xmlns:a16="http://schemas.microsoft.com/office/drawing/2014/main" id="{002C0903-D219-114B-950B-117984639F4E}"/>
              </a:ext>
            </a:extLst>
          </p:cNvPr>
          <p:cNvSpPr txBox="1">
            <a:spLocks/>
          </p:cNvSpPr>
          <p:nvPr/>
        </p:nvSpPr>
        <p:spPr>
          <a:xfrm>
            <a:off x="0" y="4588900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005DAA"/>
                </a:solidFill>
              </a:rPr>
              <a:t>Digital PETS 2021-05-08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71EDC62-4050-4564-A6F7-4B4CECB0E53A}"/>
              </a:ext>
            </a:extLst>
          </p:cNvPr>
          <p:cNvSpPr txBox="1"/>
          <p:nvPr/>
        </p:nvSpPr>
        <p:spPr>
          <a:xfrm>
            <a:off x="9041167" y="4868815"/>
            <a:ext cx="315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Kari Herder Kaggerud</a:t>
            </a:r>
          </a:p>
          <a:p>
            <a:r>
              <a:rPr lang="nb-NO" dirty="0"/>
              <a:t>Distriktssekretær 2021_2022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4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F92F68-D23A-48CF-AE1B-4A4487DD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331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KLUBBSEKRETÆRENS OPPGAVER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D4C1FBF-49CF-4CFF-B503-6FF61D7A1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67487026-2B2D-4519-A404-0F3293175761}"/>
              </a:ext>
            </a:extLst>
          </p:cNvPr>
          <p:cNvSpPr txBox="1"/>
          <p:nvPr/>
        </p:nvSpPr>
        <p:spPr>
          <a:xfrm>
            <a:off x="1114425" y="1766622"/>
            <a:ext cx="9210675" cy="4429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600"/>
              </a:spcAft>
            </a:pPr>
            <a:r>
              <a:rPr lang="nb-NO" sz="2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Klubbsekretærens oppgaver i henhold til  </a:t>
            </a:r>
            <a:r>
              <a:rPr lang="nb-NO" sz="2000" u="sng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https://my.rotary.org/en/learning-reference/learn-role/secretary</a:t>
            </a:r>
            <a:r>
              <a:rPr lang="nb-NO" sz="20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er:</a:t>
            </a:r>
            <a:endParaRPr lang="nb-NO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348105" algn="l"/>
              </a:tabLst>
            </a:pPr>
            <a:r>
              <a:rPr lang="nb-NO" sz="1800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Føre medlemsfortegnelse og holde registeret </a:t>
            </a:r>
            <a:r>
              <a:rPr lang="nb-NO" sz="1800" dirty="0" err="1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ajour</a:t>
            </a:r>
            <a:r>
              <a:rPr lang="nb-NO" sz="1800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 til enhver tid på Medlemsnett, </a:t>
            </a:r>
            <a:r>
              <a:rPr lang="nb-NO" sz="1800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http://medlemsnett.rotary.no</a:t>
            </a:r>
            <a:r>
              <a:rPr lang="nb-NO" sz="1800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  Medlemsregisteret skal </a:t>
            </a:r>
            <a:r>
              <a:rPr lang="nb-NO" sz="1800" u="sng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bare</a:t>
            </a:r>
            <a:r>
              <a:rPr lang="nb-NO" sz="1800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 holdes oppdatert på det norske Medlemsnettet, data overføres automatisk til RI-databasen. Alle klubbfakturaer som kasserer betaler, er basert på antall medlemmer i RI-databasen for klubben pr 1. juli og 1. januar. Registrerte klubbroller danner grunnlaget for utsendelse av informasjon til rett person i klubben. </a:t>
            </a:r>
            <a:endParaRPr lang="nb-NO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3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348105" algn="l"/>
              </a:tabLst>
            </a:pPr>
            <a:r>
              <a:rPr lang="nb-NO" sz="1800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Rapportere fremmøte online på Medlemsnett innen 10. i etterfølgende måned hvis klubben har valgt å rapportere dette. </a:t>
            </a:r>
            <a:endParaRPr lang="nb-NO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755015" lvl="0" indent="-342900">
              <a:spcBef>
                <a:spcPts val="2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348105" algn="l"/>
                <a:tab pos="6210935" algn="l"/>
              </a:tabLst>
            </a:pPr>
            <a:r>
              <a:rPr lang="nb-NO" sz="1800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Sende innkalling til klubbmøter, styremøter og komitémøter i samarbeid med presidenten. </a:t>
            </a:r>
            <a:endParaRPr lang="nb-NO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755015" lvl="0" indent="-342900">
              <a:spcBef>
                <a:spcPts val="2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348105" algn="l"/>
                <a:tab pos="6210935" algn="l"/>
              </a:tabLst>
            </a:pPr>
            <a:r>
              <a:rPr lang="nb-NO" sz="1800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Skrive og oppbevare referater fra slike møter.</a:t>
            </a:r>
            <a:endParaRPr lang="nb-NO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755015" lvl="0" indent="-342900">
              <a:spcBef>
                <a:spcPts val="2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348105" algn="l"/>
                <a:tab pos="6210935" algn="l"/>
              </a:tabLst>
            </a:pPr>
            <a:r>
              <a:rPr lang="nb-NO" sz="1800" dirty="0">
                <a:effectLst/>
                <a:latin typeface="Georgia" panose="02040502050405020303" pitchFamily="18" charset="0"/>
                <a:ea typeface="Arial" panose="020B0604020202020204" pitchFamily="34" charset="0"/>
                <a:cs typeface="Arial" panose="020B0604020202020204" pitchFamily="34" charset="0"/>
              </a:rPr>
              <a:t>Arbeide sammen med innkommende sekretær for å sikre en jevn overgang.</a:t>
            </a:r>
            <a:endParaRPr lang="nb-NO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63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ÅRSHJUL 2021 – 2022</a:t>
            </a:r>
            <a:br>
              <a:rPr lang="en-US" sz="4000" dirty="0"/>
            </a:br>
            <a:r>
              <a:rPr lang="en-US" sz="3200" dirty="0" err="1"/>
              <a:t>oppgaver</a:t>
            </a:r>
            <a:r>
              <a:rPr lang="en-US" sz="3200" dirty="0"/>
              <a:t> </a:t>
            </a:r>
            <a:r>
              <a:rPr lang="en-US" sz="3200" dirty="0" err="1"/>
              <a:t>som</a:t>
            </a:r>
            <a:r>
              <a:rPr lang="en-US" sz="3200" dirty="0"/>
              <a:t> PE</a:t>
            </a:r>
            <a:endParaRPr lang="en-US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D4C1FBF-49CF-4CFF-B503-6FF61D7A1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9E1234F1-F8E0-400C-B718-2BB4F1F64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97359"/>
              </p:ext>
            </p:extLst>
          </p:nvPr>
        </p:nvGraphicFramePr>
        <p:xfrm>
          <a:off x="285750" y="1743075"/>
          <a:ext cx="11687177" cy="48832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2353">
                  <a:extLst>
                    <a:ext uri="{9D8B030D-6E8A-4147-A177-3AD203B41FA5}">
                      <a16:colId xmlns:a16="http://schemas.microsoft.com/office/drawing/2014/main" val="3381560138"/>
                    </a:ext>
                  </a:extLst>
                </a:gridCol>
                <a:gridCol w="2719396">
                  <a:extLst>
                    <a:ext uri="{9D8B030D-6E8A-4147-A177-3AD203B41FA5}">
                      <a16:colId xmlns:a16="http://schemas.microsoft.com/office/drawing/2014/main" val="1939669826"/>
                    </a:ext>
                  </a:extLst>
                </a:gridCol>
                <a:gridCol w="3373296">
                  <a:extLst>
                    <a:ext uri="{9D8B030D-6E8A-4147-A177-3AD203B41FA5}">
                      <a16:colId xmlns:a16="http://schemas.microsoft.com/office/drawing/2014/main" val="4035154460"/>
                    </a:ext>
                  </a:extLst>
                </a:gridCol>
                <a:gridCol w="4162132">
                  <a:extLst>
                    <a:ext uri="{9D8B030D-6E8A-4147-A177-3AD203B41FA5}">
                      <a16:colId xmlns:a16="http://schemas.microsoft.com/office/drawing/2014/main" val="2450585314"/>
                    </a:ext>
                  </a:extLst>
                </a:gridCol>
              </a:tblGrid>
              <a:tr h="514531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HVOR FINNER JEG 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ANSVAR/KOMMENTAR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761065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2021-04-30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innlevering av klubbens mål og planer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Bruk Rotary Club Central fra My Rotary på klubbens hjemmeside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Innkommende president, sekretær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249501"/>
                  </a:ext>
                </a:extLst>
              </a:tr>
              <a:tr h="752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2021-05-08 og 11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PETS, 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Invitasjon fra innkommende Distriktledelse, DGE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Innkommende president, sekretær, kasserer og andre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94710"/>
                  </a:ext>
                </a:extLst>
              </a:tr>
              <a:tr h="974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2021-06-20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medlems-endringer til Rotary International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https://medlemsnett.rotary.no/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Sekretær. Endringene skal gjøres i det norske medlemsnettet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843786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2021-06-26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påmelding til Distrikts-konferanse. Arrangeres i Langesund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Invitasjon med program sendes fra Langesund Rotaryklubb primo mai 2021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Innkommende president. Klubbene oppfordres til å sende flere deltagere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77239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2021-06-12 - 14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Rotary Virtual Convention (Taipei)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https://convention.rotary.org/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Åpent for påmelding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267326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2172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ÅRSHJUL 2021 – 2022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D4C1FBF-49CF-4CFF-B503-6FF61D7A1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9E1234F1-F8E0-400C-B718-2BB4F1F64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843331"/>
              </p:ext>
            </p:extLst>
          </p:nvPr>
        </p:nvGraphicFramePr>
        <p:xfrm>
          <a:off x="285750" y="1743075"/>
          <a:ext cx="11687177" cy="43921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2353">
                  <a:extLst>
                    <a:ext uri="{9D8B030D-6E8A-4147-A177-3AD203B41FA5}">
                      <a16:colId xmlns:a16="http://schemas.microsoft.com/office/drawing/2014/main" val="3381560138"/>
                    </a:ext>
                  </a:extLst>
                </a:gridCol>
                <a:gridCol w="2719396">
                  <a:extLst>
                    <a:ext uri="{9D8B030D-6E8A-4147-A177-3AD203B41FA5}">
                      <a16:colId xmlns:a16="http://schemas.microsoft.com/office/drawing/2014/main" val="1939669826"/>
                    </a:ext>
                  </a:extLst>
                </a:gridCol>
                <a:gridCol w="3373296">
                  <a:extLst>
                    <a:ext uri="{9D8B030D-6E8A-4147-A177-3AD203B41FA5}">
                      <a16:colId xmlns:a16="http://schemas.microsoft.com/office/drawing/2014/main" val="4035154460"/>
                    </a:ext>
                  </a:extLst>
                </a:gridCol>
                <a:gridCol w="4162132">
                  <a:extLst>
                    <a:ext uri="{9D8B030D-6E8A-4147-A177-3AD203B41FA5}">
                      <a16:colId xmlns:a16="http://schemas.microsoft.com/office/drawing/2014/main" val="2450585314"/>
                    </a:ext>
                  </a:extLst>
                </a:gridCol>
              </a:tblGrid>
              <a:tr h="514531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HVOR FINNER JEG 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ANSVAR/KOMMENTAR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761065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2021-07-31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innbetaling av RI-kontingent (1/2 år), US$35/medlem + US$1/medlem til COL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Faktura er ferdig utfylt i NOK og betales via Nordea Bank. </a:t>
                      </a:r>
                      <a:endParaRPr lang="nb-NO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Kasserer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249501"/>
                  </a:ext>
                </a:extLst>
              </a:tr>
              <a:tr h="974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2021-09-03 - 05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Distriktskonferansen i Langesund, </a:t>
                      </a:r>
                      <a:r>
                        <a:rPr lang="nb-NO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Hotel Skjærgården 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President. Klubbene oppfordres til å sende flere deltagere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843786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2021-09-15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innbetaling av halvårskontingent til D2290, NOK 275/medlem og NOK 375/klubb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Distriktet sender faktura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Kasserer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Årskontingent NOK 550/medlem og årlig betaling for hjemmesiden NOK 750/klubb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7723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3681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ÅRSHJUL 2021 – 2022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D4C1FBF-49CF-4CFF-B503-6FF61D7A1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9E1234F1-F8E0-400C-B718-2BB4F1F64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497579"/>
              </p:ext>
            </p:extLst>
          </p:nvPr>
        </p:nvGraphicFramePr>
        <p:xfrm>
          <a:off x="285750" y="1743075"/>
          <a:ext cx="11687177" cy="43423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2353">
                  <a:extLst>
                    <a:ext uri="{9D8B030D-6E8A-4147-A177-3AD203B41FA5}">
                      <a16:colId xmlns:a16="http://schemas.microsoft.com/office/drawing/2014/main" val="3381560138"/>
                    </a:ext>
                  </a:extLst>
                </a:gridCol>
                <a:gridCol w="2719396">
                  <a:extLst>
                    <a:ext uri="{9D8B030D-6E8A-4147-A177-3AD203B41FA5}">
                      <a16:colId xmlns:a16="http://schemas.microsoft.com/office/drawing/2014/main" val="1939669826"/>
                    </a:ext>
                  </a:extLst>
                </a:gridCol>
                <a:gridCol w="3373296">
                  <a:extLst>
                    <a:ext uri="{9D8B030D-6E8A-4147-A177-3AD203B41FA5}">
                      <a16:colId xmlns:a16="http://schemas.microsoft.com/office/drawing/2014/main" val="4035154460"/>
                    </a:ext>
                  </a:extLst>
                </a:gridCol>
                <a:gridCol w="4162132">
                  <a:extLst>
                    <a:ext uri="{9D8B030D-6E8A-4147-A177-3AD203B41FA5}">
                      <a16:colId xmlns:a16="http://schemas.microsoft.com/office/drawing/2014/main" val="2450585314"/>
                    </a:ext>
                  </a:extLst>
                </a:gridCol>
              </a:tblGrid>
              <a:tr h="514531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HVOR FINNER JEG 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ANSVAR/KOMMENTAR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761065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2021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Digitale sertifiserings-kurs for TRF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Invitasjon fra Distriktet.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President, CRFC.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Årlig sertifisering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249501"/>
                  </a:ext>
                </a:extLst>
              </a:tr>
              <a:tr h="974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2021-10-01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søknad Georgiastipend for ungdom 18 – 24 år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https://www.rotary.no/no/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georgiastipendet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www.grsp.org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CYEO, president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843786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2021-10-01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søknad 1-års ungdomsutveksling, til klubb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https://www.rotary.no/no/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ettarsutveksling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CYEO, president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77239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2021-12-01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medlems-endringer til Rotary International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https://medlemsnett.rotary.no/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Sekretær. Endringene skal gjøres i det norske medlemsnettet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267326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1372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ÅRSHJUL 2021 – 2022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D4C1FBF-49CF-4CFF-B503-6FF61D7A1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9E1234F1-F8E0-400C-B718-2BB4F1F64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387974"/>
              </p:ext>
            </p:extLst>
          </p:nvPr>
        </p:nvGraphicFramePr>
        <p:xfrm>
          <a:off x="285750" y="1743075"/>
          <a:ext cx="11687177" cy="42530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2353">
                  <a:extLst>
                    <a:ext uri="{9D8B030D-6E8A-4147-A177-3AD203B41FA5}">
                      <a16:colId xmlns:a16="http://schemas.microsoft.com/office/drawing/2014/main" val="3381560138"/>
                    </a:ext>
                  </a:extLst>
                </a:gridCol>
                <a:gridCol w="3987372">
                  <a:extLst>
                    <a:ext uri="{9D8B030D-6E8A-4147-A177-3AD203B41FA5}">
                      <a16:colId xmlns:a16="http://schemas.microsoft.com/office/drawing/2014/main" val="1939669826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4035154460"/>
                    </a:ext>
                  </a:extLst>
                </a:gridCol>
                <a:gridCol w="2924177">
                  <a:extLst>
                    <a:ext uri="{9D8B030D-6E8A-4147-A177-3AD203B41FA5}">
                      <a16:colId xmlns:a16="http://schemas.microsoft.com/office/drawing/2014/main" val="2450585314"/>
                    </a:ext>
                  </a:extLst>
                </a:gridCol>
              </a:tblGrid>
              <a:tr h="514531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HVOR FINNER JEG 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ANSVAR/KOMMENTAR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761065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2021-12-01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søknad 1-års ungdoms-utveksling, til DYEO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https://www.rotary.no/no/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ettarsutveksling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CYEO, president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249501"/>
                  </a:ext>
                </a:extLst>
              </a:tr>
              <a:tr h="974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2021-12-01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valg av innkommende president og styre for kommende Rotaryår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843786"/>
                  </a:ext>
                </a:extLst>
              </a:tr>
              <a:tr h="824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2021-12-30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rapportering av innkommende president, nytt styre og andre klubbroller/komiteledere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https://medlemsnett.rotary.no/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President, innkommende president, sekretær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77239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2021-12-31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søknad om District Grant (DG).</a:t>
                      </a: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Grant kan søkes hele året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Søknadsskjema for DG på Distriktets hjemmeside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CRFC, president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267326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914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ÅRSHJUL 2021 – 2022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D4C1FBF-49CF-4CFF-B503-6FF61D7A1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9E1234F1-F8E0-400C-B718-2BB4F1F64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2326"/>
              </p:ext>
            </p:extLst>
          </p:nvPr>
        </p:nvGraphicFramePr>
        <p:xfrm>
          <a:off x="285750" y="1743075"/>
          <a:ext cx="11687177" cy="45589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3381560138"/>
                    </a:ext>
                  </a:extLst>
                </a:gridCol>
                <a:gridCol w="4067175">
                  <a:extLst>
                    <a:ext uri="{9D8B030D-6E8A-4147-A177-3AD203B41FA5}">
                      <a16:colId xmlns:a16="http://schemas.microsoft.com/office/drawing/2014/main" val="1939669826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4035154460"/>
                    </a:ext>
                  </a:extLst>
                </a:gridCol>
                <a:gridCol w="2924177">
                  <a:extLst>
                    <a:ext uri="{9D8B030D-6E8A-4147-A177-3AD203B41FA5}">
                      <a16:colId xmlns:a16="http://schemas.microsoft.com/office/drawing/2014/main" val="2450585314"/>
                    </a:ext>
                  </a:extLst>
                </a:gridCol>
              </a:tblGrid>
              <a:tr h="514531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HVOR FINNER JEG 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ANSVAR/KOMMENTAR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761065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2022-01-14 og 15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President-samling. </a:t>
                      </a:r>
                      <a:r>
                        <a:rPr lang="nb-NO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Hotel Skjærgården, Langesund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Invitasjon fra DG/distrikts-sekretær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249501"/>
                  </a:ext>
                </a:extLst>
              </a:tr>
              <a:tr h="974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2022-01-31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innbetaling av RI-kontingent, US$35/medlem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Faktura er ferdig utfylt i NOK og betales via Nordea Bank. </a:t>
                      </a:r>
                      <a:endParaRPr lang="nb-NO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Kasserer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843786"/>
                  </a:ext>
                </a:extLst>
              </a:tr>
              <a:tr h="824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2022-02-05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søknad til RYLA, lederopplæring for ungdom 18 – 25 år. 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Informasjon på Distriktets hjemmeside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CYEO, President.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Gjennomføres på </a:t>
                      </a:r>
                      <a:r>
                        <a:rPr lang="nb-NO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Gavelstad</a:t>
                      </a: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Gjestegård 2022-03-01 - 04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77239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2022-02-10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å søke stipend til World Affairs Seminar for ungdom 18 – 19 år  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Informasjon på Distriktets hjemmeside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CYEO, President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267326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9002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ÅRSHJUL 2021 – 2022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D4C1FBF-49CF-4CFF-B503-6FF61D7A1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9E1234F1-F8E0-400C-B718-2BB4F1F64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26106"/>
              </p:ext>
            </p:extLst>
          </p:nvPr>
        </p:nvGraphicFramePr>
        <p:xfrm>
          <a:off x="285750" y="1743075"/>
          <a:ext cx="11687177" cy="40495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3381560138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1939669826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4035154460"/>
                    </a:ext>
                  </a:extLst>
                </a:gridCol>
                <a:gridCol w="2924177">
                  <a:extLst>
                    <a:ext uri="{9D8B030D-6E8A-4147-A177-3AD203B41FA5}">
                      <a16:colId xmlns:a16="http://schemas.microsoft.com/office/drawing/2014/main" val="2450585314"/>
                    </a:ext>
                  </a:extLst>
                </a:gridCol>
              </a:tblGrid>
              <a:tr h="514531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HVOR FINNER JEG 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ANSVAR/KOMMENTAR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761065"/>
                  </a:ext>
                </a:extLst>
              </a:tr>
              <a:tr h="1227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2022-02-28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innbetaling av halvårs-kontingent til D2290, NOK 275/medlem og NOK 375/klubb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Distriktet sender faktura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Kasserer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Årskontingent NOK 550/medlem og årlig betaling for hjemmesiden NOK 750/klubb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843786"/>
                  </a:ext>
                </a:extLst>
              </a:tr>
              <a:tr h="824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2022-03-01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for innbetaling </a:t>
                      </a:r>
                      <a:r>
                        <a:rPr lang="nb-NO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</a:t>
                      </a: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Fund, TRF. Anbefalt US$ 90/medlem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Kasserer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77239"/>
                  </a:ext>
                </a:extLst>
              </a:tr>
              <a:tr h="717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2022-06-04 - 08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Rotary International Convention, Houston, Texas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https://convention.rotary.org/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267326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3238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B40950-31CD-4EC7-BECD-55DE5D28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ÅRSHJUL 2021 – 2022</a:t>
            </a: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C0DD970-EC9C-498F-87E5-18394061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F3D1B358-9988-48C5-990C-1B5948C9F6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6E3E39B9-083F-4245-B513-C47DF96369F5}"/>
              </a:ext>
            </a:extLst>
          </p:cNvPr>
          <p:cNvSpPr txBox="1"/>
          <p:nvPr/>
        </p:nvSpPr>
        <p:spPr>
          <a:xfrm>
            <a:off x="1438274" y="1829485"/>
            <a:ext cx="880110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Viktige datoer finner dere også i </a:t>
            </a:r>
            <a:r>
              <a:rPr lang="nb-N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Distriktshåndboken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og på hjemmesiden til D2290</a:t>
            </a:r>
          </a:p>
          <a:p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skal arrangeres digitalt kurs for klubbsekretærer i mai/ juni 2021</a:t>
            </a: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Varighet 1 time</a:t>
            </a: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Bruk av Medlemsnett </a:t>
            </a:r>
          </a:p>
          <a:p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blir arrangert ulike digitale kurs i løpet av året, bl. a.</a:t>
            </a: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Medlemsutvikling</a:t>
            </a: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Kurs for CICO</a:t>
            </a:r>
          </a:p>
          <a:p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220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4736</TotalTime>
  <Words>874</Words>
  <Application>Microsoft Office PowerPoint</Application>
  <PresentationFormat>Widescreen</PresentationFormat>
  <Paragraphs>163</Paragraphs>
  <Slides>10</Slides>
  <Notes>0</Notes>
  <HiddenSlides>1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Office Theme</vt:lpstr>
      <vt:lpstr>PowerPoint-presentasjon</vt:lpstr>
      <vt:lpstr>KLUBBSEKRETÆRENS OPPGAVER</vt:lpstr>
      <vt:lpstr>ÅRSHJUL 2021 – 2022 oppgaver som PE</vt:lpstr>
      <vt:lpstr>ÅRSHJUL 2021 – 2022</vt:lpstr>
      <vt:lpstr>   ÅRSHJUL 2021 – 2022</vt:lpstr>
      <vt:lpstr>ÅRSHJUL 2021 – 2022</vt:lpstr>
      <vt:lpstr>ÅRSHJUL 2021 – 2022</vt:lpstr>
      <vt:lpstr>ÅRSHJUL 2021 – 2022</vt:lpstr>
      <vt:lpstr>ÅRSHJUL 2021 – 2022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Inge Kaggerud</cp:lastModifiedBy>
  <cp:revision>193</cp:revision>
  <cp:lastPrinted>2019-12-04T20:41:25Z</cp:lastPrinted>
  <dcterms:created xsi:type="dcterms:W3CDTF">2019-11-18T03:22:22Z</dcterms:created>
  <dcterms:modified xsi:type="dcterms:W3CDTF">2021-05-07T07:55:52Z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