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1"/>
  </p:notesMasterIdLst>
  <p:handoutMasterIdLst>
    <p:handoutMasterId r:id="rId12"/>
  </p:handoutMasterIdLst>
  <p:sldIdLst>
    <p:sldId id="361" r:id="rId4"/>
    <p:sldId id="363" r:id="rId5"/>
    <p:sldId id="364" r:id="rId6"/>
    <p:sldId id="370" r:id="rId7"/>
    <p:sldId id="366" r:id="rId8"/>
    <p:sldId id="367" r:id="rId9"/>
    <p:sldId id="37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93F90A2-0F2A-411C-B667-B54B2C7799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B5E967E-ACD5-48CC-B9BF-22A873CFED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E6320C6-BEBB-4AA6-9A16-81CB1880F2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3F32964-730F-4BB9-817D-F826B233CF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9B522B3C-A3EC-4ED4-A313-70CD314AC0A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DA75F2-8DAF-407C-B7F5-815315B7D2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29843C-28F2-4F9F-B953-4D05704288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8CF3BB6-6ED2-4D4B-BB57-4E9DF1E5BF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E475A42-E37C-4DF6-9DFF-0686111353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A9F498F-7A50-47C3-82B7-48DF5837BA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A97BBEC-8AD5-4E01-99D0-8C7634B90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1BEAAC1E-24E7-4510-BB47-A9D530A90F7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2DF3CD8-0E49-447A-A8FD-76025649E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8CAB5DCE-6FD2-4020-81FB-58E9B1753841}" type="slidenum">
              <a:rPr lang="en-US" altLang="nb-NO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960E287-D253-471B-835F-807452B5B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AD1FB1F-5422-4872-BBFB-76B7B2460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7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0E8160-491B-4D33-BE19-4A4E029F3A6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FFC124-C40D-420B-BF93-2814468D7D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995FF2-4CF0-4DB3-A441-FB1D5206FC1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640102-5270-4C4C-8D6F-DBC93B5DE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378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4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837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569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8555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3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667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239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67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2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50834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45706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AC4C013-6E23-40E1-8281-45F104508CC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988558-D895-4BF1-8B10-58D47E6116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60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9D84A99-E02E-41C7-B932-4EB7243C9E6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B03F63-B592-4818-9AF6-F4DAE655EA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34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5D1B89F-2480-4B09-BB5F-B1284EADCB1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C18C43-A645-4502-82DC-F23439058F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66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CC65B37-7742-4ABD-A919-2CCCF96EF36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D33DB5-F650-441D-8C7E-9A6CBCDCC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73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C88A04F-18F4-45D6-93C5-271295EE739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C5CFD-A7F0-4F1C-B201-31E5C0CA86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5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043CE0D-8C53-4C58-BEE9-EB24DE4CB06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5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7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6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2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8FD3BE-26DB-489B-A6C1-4FDCEDEA536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C131F-AB3E-48B6-A814-70E762F4D3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793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B6D958-9E27-463C-8683-A22914BF254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57B9EB-AB8A-4495-8484-A2D15F7CF7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995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A44F2C-38F7-4548-80E8-F72B708859D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06707B-1753-475D-879A-3E407CEC5F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6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EA69C4-6E4F-4995-8CC4-0BC91D4B162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E61F828-313D-4283-BE94-B9920ED46F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96C2BFE-C847-4C2A-AC6F-5D25A83C47E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26A205-F7F6-4FED-BBEA-A6D1FEB1A78F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FD0A44C-FA7F-4E81-A0DA-937038E081AF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436899CB-F287-4161-9428-C2D51B03143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90" r:id="rId14"/>
    <p:sldLayoutId id="214748399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5A2DF8-8D61-4185-A5A4-95BFF51E15E0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C3B79E0D-EB34-4DB0-BCAF-34ACF53DBEAB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08A7A2F0-C3B1-421D-8E16-A0DF299D8B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6A0FBA-4F53-433C-8020-CD511905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240C7980-BE99-44B4-A814-7CD9D7DC4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>
                <a:solidFill>
                  <a:schemeClr val="bg1"/>
                </a:solidFill>
                <a:latin typeface="Arial Narrow Bold" pitchFamily="-84" charset="0"/>
              </a:rPr>
              <a:t>Norsk rotrtyforum (Norfo)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5B2E75-9318-4487-9B32-73201F328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D2290 Budsjett 2021-22, PETS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>
            <a:extLst>
              <a:ext uri="{FF2B5EF4-FFF2-40B4-BE49-F238E27FC236}">
                <a16:creationId xmlns:a16="http://schemas.microsoft.com/office/drawing/2014/main" id="{B0484162-47A3-4C21-9A22-37AA57FE1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 dirty="0">
                <a:latin typeface="Arial Narrow" panose="020B0606020202030204" pitchFamily="34" charset="0"/>
              </a:rPr>
              <a:t>Inntekter</a:t>
            </a:r>
          </a:p>
        </p:txBody>
      </p:sp>
      <p:graphicFrame>
        <p:nvGraphicFramePr>
          <p:cNvPr id="2" name="Plassholder for innhold 1">
            <a:extLst>
              <a:ext uri="{FF2B5EF4-FFF2-40B4-BE49-F238E27FC236}">
                <a16:creationId xmlns:a16="http://schemas.microsoft.com/office/drawing/2014/main" id="{F42CF3AB-7C7C-4F7F-87C6-86A12107E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041072"/>
              </p:ext>
            </p:extLst>
          </p:nvPr>
        </p:nvGraphicFramePr>
        <p:xfrm>
          <a:off x="384142" y="1752600"/>
          <a:ext cx="8381999" cy="3886200"/>
        </p:xfrm>
        <a:graphic>
          <a:graphicData uri="http://schemas.openxmlformats.org/drawingml/2006/table">
            <a:tbl>
              <a:tblPr/>
              <a:tblGrid>
                <a:gridCol w="482418">
                  <a:extLst>
                    <a:ext uri="{9D8B030D-6E8A-4147-A177-3AD203B41FA5}">
                      <a16:colId xmlns:a16="http://schemas.microsoft.com/office/drawing/2014/main" val="392941900"/>
                    </a:ext>
                  </a:extLst>
                </a:gridCol>
                <a:gridCol w="2592993">
                  <a:extLst>
                    <a:ext uri="{9D8B030D-6E8A-4147-A177-3AD203B41FA5}">
                      <a16:colId xmlns:a16="http://schemas.microsoft.com/office/drawing/2014/main" val="1880139758"/>
                    </a:ext>
                  </a:extLst>
                </a:gridCol>
                <a:gridCol w="120604">
                  <a:extLst>
                    <a:ext uri="{9D8B030D-6E8A-4147-A177-3AD203B41FA5}">
                      <a16:colId xmlns:a16="http://schemas.microsoft.com/office/drawing/2014/main" val="476536761"/>
                    </a:ext>
                  </a:extLst>
                </a:gridCol>
                <a:gridCol w="1055288">
                  <a:extLst>
                    <a:ext uri="{9D8B030D-6E8A-4147-A177-3AD203B41FA5}">
                      <a16:colId xmlns:a16="http://schemas.microsoft.com/office/drawing/2014/main" val="541077622"/>
                    </a:ext>
                  </a:extLst>
                </a:gridCol>
                <a:gridCol w="1055288">
                  <a:extLst>
                    <a:ext uri="{9D8B030D-6E8A-4147-A177-3AD203B41FA5}">
                      <a16:colId xmlns:a16="http://schemas.microsoft.com/office/drawing/2014/main" val="2236563326"/>
                    </a:ext>
                  </a:extLst>
                </a:gridCol>
                <a:gridCol w="1025136">
                  <a:extLst>
                    <a:ext uri="{9D8B030D-6E8A-4147-A177-3AD203B41FA5}">
                      <a16:colId xmlns:a16="http://schemas.microsoft.com/office/drawing/2014/main" val="239775283"/>
                    </a:ext>
                  </a:extLst>
                </a:gridCol>
                <a:gridCol w="1025136">
                  <a:extLst>
                    <a:ext uri="{9D8B030D-6E8A-4147-A177-3AD203B41FA5}">
                      <a16:colId xmlns:a16="http://schemas.microsoft.com/office/drawing/2014/main" val="2794842984"/>
                    </a:ext>
                  </a:extLst>
                </a:gridCol>
                <a:gridCol w="1025136">
                  <a:extLst>
                    <a:ext uri="{9D8B030D-6E8A-4147-A177-3AD203B41FA5}">
                      <a16:colId xmlns:a16="http://schemas.microsoft.com/office/drawing/2014/main" val="723263611"/>
                    </a:ext>
                  </a:extLst>
                </a:gridCol>
              </a:tblGrid>
              <a:tr h="302193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Tekst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Regnskap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Regnskap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75273"/>
                  </a:ext>
                </a:extLst>
              </a:tr>
              <a:tr h="347522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2020-21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2020-21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2019-20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2019-20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889461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Inntekter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DG Sissel Berit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22.04.2021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DG Berit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30.06.2020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DG 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395945"/>
                  </a:ext>
                </a:extLst>
              </a:tr>
              <a:tr h="27801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Medlemskontingent, 1770 medl. á 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973 500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1 070 700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1 092 000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1 000 890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1 115 100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713327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Refusjon 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95 168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94 915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100 368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102 102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02839"/>
                  </a:ext>
                </a:extLst>
              </a:tr>
              <a:tr h="27801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Ref.reisekost. GETS/Sonem. Oulu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5 991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434463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Presidentsamling januar 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75 000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87 000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87 675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710503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PETS/Distriktssamling 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100 000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130 000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527752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PETS DG mars/november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94 200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50094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Datakost klubber viderefakturert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89838"/>
                  </a:ext>
                </a:extLst>
              </a:tr>
              <a:tr h="27801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Ungdomsutv.og Ambassadørkurs 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22 000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57096"/>
                  </a:ext>
                </a:extLst>
              </a:tr>
              <a:tr h="30219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Mva-kompensasjon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53623"/>
                  </a:ext>
                </a:extLst>
              </a:tr>
              <a:tr h="287083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inntekter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1 305 918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1 203 856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1 565 818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1 244 917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1 578 202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9346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AC607E-A40A-4FBF-939A-C25687DE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Øremerkede Kostnader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B277B104-FDCA-4571-B6F3-881E007E6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33797"/>
              </p:ext>
            </p:extLst>
          </p:nvPr>
        </p:nvGraphicFramePr>
        <p:xfrm>
          <a:off x="304801" y="1447800"/>
          <a:ext cx="8534399" cy="4038600"/>
        </p:xfrm>
        <a:graphic>
          <a:graphicData uri="http://schemas.openxmlformats.org/drawingml/2006/table">
            <a:tbl>
              <a:tblPr/>
              <a:tblGrid>
                <a:gridCol w="491190">
                  <a:extLst>
                    <a:ext uri="{9D8B030D-6E8A-4147-A177-3AD203B41FA5}">
                      <a16:colId xmlns:a16="http://schemas.microsoft.com/office/drawing/2014/main" val="4236339500"/>
                    </a:ext>
                  </a:extLst>
                </a:gridCol>
                <a:gridCol w="2640139">
                  <a:extLst>
                    <a:ext uri="{9D8B030D-6E8A-4147-A177-3AD203B41FA5}">
                      <a16:colId xmlns:a16="http://schemas.microsoft.com/office/drawing/2014/main" val="3529924232"/>
                    </a:ext>
                  </a:extLst>
                </a:gridCol>
                <a:gridCol w="122796">
                  <a:extLst>
                    <a:ext uri="{9D8B030D-6E8A-4147-A177-3AD203B41FA5}">
                      <a16:colId xmlns:a16="http://schemas.microsoft.com/office/drawing/2014/main" val="4242396416"/>
                    </a:ext>
                  </a:extLst>
                </a:gridCol>
                <a:gridCol w="1074476">
                  <a:extLst>
                    <a:ext uri="{9D8B030D-6E8A-4147-A177-3AD203B41FA5}">
                      <a16:colId xmlns:a16="http://schemas.microsoft.com/office/drawing/2014/main" val="503715603"/>
                    </a:ext>
                  </a:extLst>
                </a:gridCol>
                <a:gridCol w="1074476">
                  <a:extLst>
                    <a:ext uri="{9D8B030D-6E8A-4147-A177-3AD203B41FA5}">
                      <a16:colId xmlns:a16="http://schemas.microsoft.com/office/drawing/2014/main" val="2255202578"/>
                    </a:ext>
                  </a:extLst>
                </a:gridCol>
                <a:gridCol w="1043774">
                  <a:extLst>
                    <a:ext uri="{9D8B030D-6E8A-4147-A177-3AD203B41FA5}">
                      <a16:colId xmlns:a16="http://schemas.microsoft.com/office/drawing/2014/main" val="352204604"/>
                    </a:ext>
                  </a:extLst>
                </a:gridCol>
                <a:gridCol w="1043774">
                  <a:extLst>
                    <a:ext uri="{9D8B030D-6E8A-4147-A177-3AD203B41FA5}">
                      <a16:colId xmlns:a16="http://schemas.microsoft.com/office/drawing/2014/main" val="2956756876"/>
                    </a:ext>
                  </a:extLst>
                </a:gridCol>
                <a:gridCol w="1043774">
                  <a:extLst>
                    <a:ext uri="{9D8B030D-6E8A-4147-A177-3AD203B41FA5}">
                      <a16:colId xmlns:a16="http://schemas.microsoft.com/office/drawing/2014/main" val="1077648419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7441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9336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Kostnader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964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Rotary Norden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167 265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143 120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145 674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5366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Norfo, medlemsavg.1770 medl.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177 000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286 240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273 000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185 350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12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Norfo, egenandel ungdomsutv.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21 625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105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Egenandel ungdomsutv.fra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-21 625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7979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RLI medlemskap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946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80172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Datakost klubber viderefaktureres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32 250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32 625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567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øremerkede kostnader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377 515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468 556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455 250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363 649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468 000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87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0D5B3D-77A5-46C8-9064-477E6E6C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Administrasjon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DD32AA5-C84F-4116-8B98-C815F5486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509211"/>
              </p:ext>
            </p:extLst>
          </p:nvPr>
        </p:nvGraphicFramePr>
        <p:xfrm>
          <a:off x="533400" y="1219200"/>
          <a:ext cx="8229601" cy="4724402"/>
        </p:xfrm>
        <a:graphic>
          <a:graphicData uri="http://schemas.openxmlformats.org/drawingml/2006/table">
            <a:tbl>
              <a:tblPr/>
              <a:tblGrid>
                <a:gridCol w="473646">
                  <a:extLst>
                    <a:ext uri="{9D8B030D-6E8A-4147-A177-3AD203B41FA5}">
                      <a16:colId xmlns:a16="http://schemas.microsoft.com/office/drawing/2014/main" val="2421123936"/>
                    </a:ext>
                  </a:extLst>
                </a:gridCol>
                <a:gridCol w="2545848">
                  <a:extLst>
                    <a:ext uri="{9D8B030D-6E8A-4147-A177-3AD203B41FA5}">
                      <a16:colId xmlns:a16="http://schemas.microsoft.com/office/drawing/2014/main" val="93537670"/>
                    </a:ext>
                  </a:extLst>
                </a:gridCol>
                <a:gridCol w="118411">
                  <a:extLst>
                    <a:ext uri="{9D8B030D-6E8A-4147-A177-3AD203B41FA5}">
                      <a16:colId xmlns:a16="http://schemas.microsoft.com/office/drawing/2014/main" val="2917684751"/>
                    </a:ext>
                  </a:extLst>
                </a:gridCol>
                <a:gridCol w="1036101">
                  <a:extLst>
                    <a:ext uri="{9D8B030D-6E8A-4147-A177-3AD203B41FA5}">
                      <a16:colId xmlns:a16="http://schemas.microsoft.com/office/drawing/2014/main" val="1963907231"/>
                    </a:ext>
                  </a:extLst>
                </a:gridCol>
                <a:gridCol w="1036101">
                  <a:extLst>
                    <a:ext uri="{9D8B030D-6E8A-4147-A177-3AD203B41FA5}">
                      <a16:colId xmlns:a16="http://schemas.microsoft.com/office/drawing/2014/main" val="801046534"/>
                    </a:ext>
                  </a:extLst>
                </a:gridCol>
                <a:gridCol w="1006498">
                  <a:extLst>
                    <a:ext uri="{9D8B030D-6E8A-4147-A177-3AD203B41FA5}">
                      <a16:colId xmlns:a16="http://schemas.microsoft.com/office/drawing/2014/main" val="1502674755"/>
                    </a:ext>
                  </a:extLst>
                </a:gridCol>
                <a:gridCol w="1006498">
                  <a:extLst>
                    <a:ext uri="{9D8B030D-6E8A-4147-A177-3AD203B41FA5}">
                      <a16:colId xmlns:a16="http://schemas.microsoft.com/office/drawing/2014/main" val="3584617"/>
                    </a:ext>
                  </a:extLst>
                </a:gridCol>
                <a:gridCol w="1006498">
                  <a:extLst>
                    <a:ext uri="{9D8B030D-6E8A-4147-A177-3AD203B41FA5}">
                      <a16:colId xmlns:a16="http://schemas.microsoft.com/office/drawing/2014/main" val="688504213"/>
                    </a:ext>
                  </a:extLst>
                </a:gridCol>
              </a:tblGrid>
              <a:tr h="19756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39436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73810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Avskrivning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5 700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5 778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79712"/>
                  </a:ext>
                </a:extLst>
              </a:tr>
              <a:tr h="386541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Kontorhold/materiell-</a:t>
                      </a:r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herav RLI 7.087,50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46 717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50 386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88560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Revisjon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23 629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13 374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18 000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78586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Telekommunikasjon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33300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Datakostnad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6 108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4 770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684648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Porto-</a:t>
                      </a:r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herav RLI 2.799,60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5 669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8 763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8951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Forsikring og just. kjede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828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4 485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59474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Jubileumsgaver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16 000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58621"/>
                  </a:ext>
                </a:extLst>
              </a:tr>
              <a:tr h="386541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Øvrige gaver/oppmerksomhet (kranser etc.)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3 148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5 640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448460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Klubb-besøk bilgodtgj. DG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9 113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35 596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4776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Klubb-besøk overn/parkering DG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14 286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14 944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25708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Bilgodtgj. andre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6 872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40 873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7223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Park/bom/andre reiseutg. øvrige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13 108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2317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Div møteutg.TRF/ medlemsutv. /IT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4 221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18 406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269981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Andre driftsutgifter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4 976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820310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3 485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86573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Arendalsuka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14 514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87324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Rotary prisen Ungt Entreprenørskap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77788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Bank- og kortgebyr, øreavrunding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4 860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4 856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843483"/>
                  </a:ext>
                </a:extLst>
              </a:tr>
              <a:tr h="19756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administrasjon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282 700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134 713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263 000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243 691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292 000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3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8864BE-640B-4444-9749-E9D1FF47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Distriktsaktiviteter</a:t>
            </a:r>
            <a:endParaRPr lang="nb-NO" dirty="0"/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2E0EFF24-FA33-4B16-B67A-45EDB4E3B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54635"/>
              </p:ext>
            </p:extLst>
          </p:nvPr>
        </p:nvGraphicFramePr>
        <p:xfrm>
          <a:off x="304800" y="1371600"/>
          <a:ext cx="8534400" cy="4038605"/>
        </p:xfrm>
        <a:graphic>
          <a:graphicData uri="http://schemas.openxmlformats.org/drawingml/2006/table">
            <a:tbl>
              <a:tblPr/>
              <a:tblGrid>
                <a:gridCol w="491188">
                  <a:extLst>
                    <a:ext uri="{9D8B030D-6E8A-4147-A177-3AD203B41FA5}">
                      <a16:colId xmlns:a16="http://schemas.microsoft.com/office/drawing/2014/main" val="3346514760"/>
                    </a:ext>
                  </a:extLst>
                </a:gridCol>
                <a:gridCol w="2640138">
                  <a:extLst>
                    <a:ext uri="{9D8B030D-6E8A-4147-A177-3AD203B41FA5}">
                      <a16:colId xmlns:a16="http://schemas.microsoft.com/office/drawing/2014/main" val="3600585269"/>
                    </a:ext>
                  </a:extLst>
                </a:gridCol>
                <a:gridCol w="122798">
                  <a:extLst>
                    <a:ext uri="{9D8B030D-6E8A-4147-A177-3AD203B41FA5}">
                      <a16:colId xmlns:a16="http://schemas.microsoft.com/office/drawing/2014/main" val="2248615668"/>
                    </a:ext>
                  </a:extLst>
                </a:gridCol>
                <a:gridCol w="1074474">
                  <a:extLst>
                    <a:ext uri="{9D8B030D-6E8A-4147-A177-3AD203B41FA5}">
                      <a16:colId xmlns:a16="http://schemas.microsoft.com/office/drawing/2014/main" val="3045022193"/>
                    </a:ext>
                  </a:extLst>
                </a:gridCol>
                <a:gridCol w="1074474">
                  <a:extLst>
                    <a:ext uri="{9D8B030D-6E8A-4147-A177-3AD203B41FA5}">
                      <a16:colId xmlns:a16="http://schemas.microsoft.com/office/drawing/2014/main" val="672233486"/>
                    </a:ext>
                  </a:extLst>
                </a:gridCol>
                <a:gridCol w="1043776">
                  <a:extLst>
                    <a:ext uri="{9D8B030D-6E8A-4147-A177-3AD203B41FA5}">
                      <a16:colId xmlns:a16="http://schemas.microsoft.com/office/drawing/2014/main" val="1106075982"/>
                    </a:ext>
                  </a:extLst>
                </a:gridCol>
                <a:gridCol w="1043776">
                  <a:extLst>
                    <a:ext uri="{9D8B030D-6E8A-4147-A177-3AD203B41FA5}">
                      <a16:colId xmlns:a16="http://schemas.microsoft.com/office/drawing/2014/main" val="3320761545"/>
                    </a:ext>
                  </a:extLst>
                </a:gridCol>
                <a:gridCol w="1043776">
                  <a:extLst>
                    <a:ext uri="{9D8B030D-6E8A-4147-A177-3AD203B41FA5}">
                      <a16:colId xmlns:a16="http://schemas.microsoft.com/office/drawing/2014/main" val="3895975288"/>
                    </a:ext>
                  </a:extLst>
                </a:gridCol>
              </a:tblGrid>
              <a:tr h="270023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08637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72993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Ungdomsutveksling D2290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86 296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95847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Tilskudd klubber m/student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645538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Ovf.fra fond med utv.stud.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-60 000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024972"/>
                  </a:ext>
                </a:extLst>
              </a:tr>
              <a:tr h="52830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Ungdomstiltak, World Affairs Seminar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10 835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69436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Ovf. fra ungdoms- og tiltaksfond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-75 000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-10 835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20061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RYLA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17801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Opplæring Shelterbox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6 617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56941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Tilskudd til klubber for digitale møter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20 183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50745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Rotaract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50341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Camps tilskudd klubber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24 000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89021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Tilskudd Litauenprosjekt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84074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distriktsaktiviteter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89 000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35 183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131 914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159 000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7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7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958E24-B5B1-47F2-86B2-0A5E3B2A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Nasjonale møter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54CE8683-0010-4CF6-8550-DB8622157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916399"/>
              </p:ext>
            </p:extLst>
          </p:nvPr>
        </p:nvGraphicFramePr>
        <p:xfrm>
          <a:off x="609600" y="2057400"/>
          <a:ext cx="8077199" cy="3428997"/>
        </p:xfrm>
        <a:graphic>
          <a:graphicData uri="http://schemas.openxmlformats.org/drawingml/2006/table">
            <a:tbl>
              <a:tblPr/>
              <a:tblGrid>
                <a:gridCol w="464875">
                  <a:extLst>
                    <a:ext uri="{9D8B030D-6E8A-4147-A177-3AD203B41FA5}">
                      <a16:colId xmlns:a16="http://schemas.microsoft.com/office/drawing/2014/main" val="1492640"/>
                    </a:ext>
                  </a:extLst>
                </a:gridCol>
                <a:gridCol w="2498702">
                  <a:extLst>
                    <a:ext uri="{9D8B030D-6E8A-4147-A177-3AD203B41FA5}">
                      <a16:colId xmlns:a16="http://schemas.microsoft.com/office/drawing/2014/main" val="877350568"/>
                    </a:ext>
                  </a:extLst>
                </a:gridCol>
                <a:gridCol w="116219">
                  <a:extLst>
                    <a:ext uri="{9D8B030D-6E8A-4147-A177-3AD203B41FA5}">
                      <a16:colId xmlns:a16="http://schemas.microsoft.com/office/drawing/2014/main" val="1227087871"/>
                    </a:ext>
                  </a:extLst>
                </a:gridCol>
                <a:gridCol w="1016913">
                  <a:extLst>
                    <a:ext uri="{9D8B030D-6E8A-4147-A177-3AD203B41FA5}">
                      <a16:colId xmlns:a16="http://schemas.microsoft.com/office/drawing/2014/main" val="1013697744"/>
                    </a:ext>
                  </a:extLst>
                </a:gridCol>
                <a:gridCol w="1016913">
                  <a:extLst>
                    <a:ext uri="{9D8B030D-6E8A-4147-A177-3AD203B41FA5}">
                      <a16:colId xmlns:a16="http://schemas.microsoft.com/office/drawing/2014/main" val="2198734826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191746829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1002534115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3222195218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2208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93408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Distrikstskonferanse DG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58 865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181 100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1481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Presidenttreff DG januar 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136 590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135 000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06652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PrePETS/PETS/Distr.saml.DGE 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8 167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160 000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10 991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160 000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803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PETS DG november 2020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6060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Distriktsrådsmøter/Guvernørskifte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17 025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20081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AG-samlinger og ledersamling DGE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25 822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4021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AG-samlinger DG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4519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AG-møter med klubbene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1 165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3 143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1710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nasjonale møter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68 197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570 000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374 671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536 000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4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88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5BF94D-5AA7-42CD-8259-5038CAC6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Internasjonale møter – Sum kostnader - Resultat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FBCDB1D-711C-44F1-AE0E-157A6817B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541750"/>
              </p:ext>
            </p:extLst>
          </p:nvPr>
        </p:nvGraphicFramePr>
        <p:xfrm>
          <a:off x="533400" y="1676400"/>
          <a:ext cx="8153400" cy="3809996"/>
        </p:xfrm>
        <a:graphic>
          <a:graphicData uri="http://schemas.openxmlformats.org/drawingml/2006/table">
            <a:tbl>
              <a:tblPr/>
              <a:tblGrid>
                <a:gridCol w="469260">
                  <a:extLst>
                    <a:ext uri="{9D8B030D-6E8A-4147-A177-3AD203B41FA5}">
                      <a16:colId xmlns:a16="http://schemas.microsoft.com/office/drawing/2014/main" val="90481476"/>
                    </a:ext>
                  </a:extLst>
                </a:gridCol>
                <a:gridCol w="2522275">
                  <a:extLst>
                    <a:ext uri="{9D8B030D-6E8A-4147-A177-3AD203B41FA5}">
                      <a16:colId xmlns:a16="http://schemas.microsoft.com/office/drawing/2014/main" val="3143953756"/>
                    </a:ext>
                  </a:extLst>
                </a:gridCol>
                <a:gridCol w="117315">
                  <a:extLst>
                    <a:ext uri="{9D8B030D-6E8A-4147-A177-3AD203B41FA5}">
                      <a16:colId xmlns:a16="http://schemas.microsoft.com/office/drawing/2014/main" val="2943134511"/>
                    </a:ext>
                  </a:extLst>
                </a:gridCol>
                <a:gridCol w="1026508">
                  <a:extLst>
                    <a:ext uri="{9D8B030D-6E8A-4147-A177-3AD203B41FA5}">
                      <a16:colId xmlns:a16="http://schemas.microsoft.com/office/drawing/2014/main" val="455477071"/>
                    </a:ext>
                  </a:extLst>
                </a:gridCol>
                <a:gridCol w="1026508">
                  <a:extLst>
                    <a:ext uri="{9D8B030D-6E8A-4147-A177-3AD203B41FA5}">
                      <a16:colId xmlns:a16="http://schemas.microsoft.com/office/drawing/2014/main" val="4197640011"/>
                    </a:ext>
                  </a:extLst>
                </a:gridCol>
                <a:gridCol w="997178">
                  <a:extLst>
                    <a:ext uri="{9D8B030D-6E8A-4147-A177-3AD203B41FA5}">
                      <a16:colId xmlns:a16="http://schemas.microsoft.com/office/drawing/2014/main" val="3418055236"/>
                    </a:ext>
                  </a:extLst>
                </a:gridCol>
                <a:gridCol w="997178">
                  <a:extLst>
                    <a:ext uri="{9D8B030D-6E8A-4147-A177-3AD203B41FA5}">
                      <a16:colId xmlns:a16="http://schemas.microsoft.com/office/drawing/2014/main" val="1725581408"/>
                    </a:ext>
                  </a:extLst>
                </a:gridCol>
                <a:gridCol w="997178">
                  <a:extLst>
                    <a:ext uri="{9D8B030D-6E8A-4147-A177-3AD203B41FA5}">
                      <a16:colId xmlns:a16="http://schemas.microsoft.com/office/drawing/2014/main" val="41419893"/>
                    </a:ext>
                  </a:extLst>
                </a:gridCol>
              </a:tblGrid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Budsjett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Regnskap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Budsjett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39727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2021-22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02870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GETS/Sonemøter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5 491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35 663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90510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Internasjonal Assembly DGN 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3 700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3 500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3 607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66184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Convention DGE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26 841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50 000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79495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Andre internasjonale møter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270221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internasjonale møter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108 700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5 491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103 500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66 111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102 000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80367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427310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Sum kostnader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1 307 915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712 140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1 456 750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1 180 034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1 557 000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58327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75152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Driftsresultat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8 003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491 716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109 068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64 883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21 202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90644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43184"/>
                  </a:ext>
                </a:extLst>
              </a:tr>
              <a:tr h="2713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Renteinntekter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4 499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8 588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275214"/>
                  </a:ext>
                </a:extLst>
              </a:tr>
              <a:tr h="283096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Resultat før bidragsmidler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1 003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496 215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112 068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73 471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24 202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6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82837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19182</TotalTime>
  <Words>1201</Words>
  <Application>Microsoft Office PowerPoint</Application>
  <PresentationFormat>Skjermfremvisning (4:3)</PresentationFormat>
  <Paragraphs>493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Arial Narrow Bold</vt:lpstr>
      <vt:lpstr>Calibri</vt:lpstr>
      <vt:lpstr>Georgia</vt:lpstr>
      <vt:lpstr>Times New Roman</vt:lpstr>
      <vt:lpstr>Communications_white</vt:lpstr>
      <vt:lpstr>Custom Design</vt:lpstr>
      <vt:lpstr>2_Custom Design</vt:lpstr>
      <vt:lpstr>D2290 Budsjett 2021-22, PETS 2021</vt:lpstr>
      <vt:lpstr>Inntekter</vt:lpstr>
      <vt:lpstr>Øremerkede Kostnader</vt:lpstr>
      <vt:lpstr>Administrasjon</vt:lpstr>
      <vt:lpstr>Distriktsaktiviteter</vt:lpstr>
      <vt:lpstr>Nasjonale møter</vt:lpstr>
      <vt:lpstr>Internasjonale møter – Sum kostnader - Resultat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Halvor</cp:lastModifiedBy>
  <cp:revision>649</cp:revision>
  <cp:lastPrinted>2013-04-11T19:55:04Z</cp:lastPrinted>
  <dcterms:created xsi:type="dcterms:W3CDTF">2010-04-16T20:11:30Z</dcterms:created>
  <dcterms:modified xsi:type="dcterms:W3CDTF">2021-05-11T19:07:53Z</dcterms:modified>
</cp:coreProperties>
</file>