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72" r:id="rId10"/>
    <p:sldId id="266" r:id="rId11"/>
    <p:sldId id="267" r:id="rId12"/>
    <p:sldId id="271" r:id="rId13"/>
    <p:sldId id="268" r:id="rId14"/>
    <p:sldId id="269" r:id="rId15"/>
    <p:sldId id="270" r:id="rId16"/>
  </p:sldIdLst>
  <p:sldSz cx="9144000" cy="6858000" type="screen4x3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958D85"/>
        </a:solidFill>
        <a:effectLst/>
        <a:uFillTx/>
        <a:latin typeface="Calibri"/>
        <a:ea typeface="Calibri"/>
        <a:cs typeface="Calibri"/>
        <a:sym typeface="Calibri"/>
      </a:defRPr>
    </a:lvl1pPr>
    <a:lvl2pPr marL="0" marR="0" indent="457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958D85"/>
        </a:solidFill>
        <a:effectLst/>
        <a:uFillTx/>
        <a:latin typeface="Calibri"/>
        <a:ea typeface="Calibri"/>
        <a:cs typeface="Calibri"/>
        <a:sym typeface="Calibri"/>
      </a:defRPr>
    </a:lvl2pPr>
    <a:lvl3pPr marL="0" marR="0" indent="914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958D85"/>
        </a:solidFill>
        <a:effectLst/>
        <a:uFillTx/>
        <a:latin typeface="Calibri"/>
        <a:ea typeface="Calibri"/>
        <a:cs typeface="Calibri"/>
        <a:sym typeface="Calibri"/>
      </a:defRPr>
    </a:lvl3pPr>
    <a:lvl4pPr marL="0" marR="0" indent="1371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958D85"/>
        </a:solidFill>
        <a:effectLst/>
        <a:uFillTx/>
        <a:latin typeface="Calibri"/>
        <a:ea typeface="Calibri"/>
        <a:cs typeface="Calibri"/>
        <a:sym typeface="Calibri"/>
      </a:defRPr>
    </a:lvl4pPr>
    <a:lvl5pPr marL="0" marR="0" indent="18288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958D85"/>
        </a:solidFill>
        <a:effectLst/>
        <a:uFillTx/>
        <a:latin typeface="Calibri"/>
        <a:ea typeface="Calibri"/>
        <a:cs typeface="Calibri"/>
        <a:sym typeface="Calibri"/>
      </a:defRPr>
    </a:lvl5pPr>
    <a:lvl6pPr marL="0" marR="0" indent="22860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958D85"/>
        </a:solidFill>
        <a:effectLst/>
        <a:uFillTx/>
        <a:latin typeface="Calibri"/>
        <a:ea typeface="Calibri"/>
        <a:cs typeface="Calibri"/>
        <a:sym typeface="Calibri"/>
      </a:defRPr>
    </a:lvl6pPr>
    <a:lvl7pPr marL="0" marR="0" indent="2743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958D85"/>
        </a:solidFill>
        <a:effectLst/>
        <a:uFillTx/>
        <a:latin typeface="Calibri"/>
        <a:ea typeface="Calibri"/>
        <a:cs typeface="Calibri"/>
        <a:sym typeface="Calibri"/>
      </a:defRPr>
    </a:lvl7pPr>
    <a:lvl8pPr marL="0" marR="0" indent="3200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958D85"/>
        </a:solidFill>
        <a:effectLst/>
        <a:uFillTx/>
        <a:latin typeface="Calibri"/>
        <a:ea typeface="Calibri"/>
        <a:cs typeface="Calibri"/>
        <a:sym typeface="Calibri"/>
      </a:defRPr>
    </a:lvl8pPr>
    <a:lvl9pPr marL="0" marR="0" indent="3657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958D85"/>
        </a:solidFill>
        <a:effectLst/>
        <a:uFillTx/>
        <a:latin typeface="Calibri"/>
        <a:ea typeface="Calibri"/>
        <a:cs typeface="Calibri"/>
        <a:sym typeface="Calibri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00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AEAEA"/>
    <a:srgbClr val="F8F8F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>
          <a:latin typeface="Calibri"/>
          <a:ea typeface="Calibri"/>
          <a:cs typeface="Calibri"/>
        </a:font>
        <a:srgbClr val="958D85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E5F6"/>
          </a:solidFill>
        </a:fill>
      </a:tcStyle>
    </a:wholeTbl>
    <a:band2H>
      <a:tcTxStyle/>
      <a:tcStyle>
        <a:tcBdr/>
        <a:fill>
          <a:solidFill>
            <a:srgbClr val="E6F2FA"/>
          </a:solidFill>
        </a:fill>
      </a:tcStyle>
    </a:band2H>
    <a:firstCol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Calibri"/>
          <a:ea typeface="Calibri"/>
          <a:cs typeface="Calibri"/>
        </a:font>
        <a:srgbClr val="958D85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DDDD"/>
          </a:solidFill>
        </a:fill>
      </a:tcStyle>
    </a:wholeTbl>
    <a:band2H>
      <a:tcTxStyle/>
      <a:tcStyle>
        <a:tcBdr/>
        <a:fill>
          <a:solidFill>
            <a:srgbClr val="E6EFEF"/>
          </a:solidFill>
        </a:fill>
      </a:tcStyle>
    </a:band2H>
    <a:firstCol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Calibri"/>
          <a:ea typeface="Calibri"/>
          <a:cs typeface="Calibri"/>
        </a:font>
        <a:srgbClr val="958D85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FD5CA"/>
          </a:solidFill>
        </a:fill>
      </a:tcStyle>
    </a:wholeTbl>
    <a:band2H>
      <a:tcTxStyle/>
      <a:tcStyle>
        <a:tcBdr/>
        <a:fill>
          <a:solidFill>
            <a:srgbClr val="FFEBE6"/>
          </a:solidFill>
        </a:fill>
      </a:tcStyle>
    </a:band2H>
    <a:firstCol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Calibri"/>
          <a:ea typeface="Calibri"/>
          <a:cs typeface="Calibri"/>
        </a:font>
        <a:srgbClr val="958D85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EEDED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958D85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958D85"/>
              </a:solidFill>
              <a:prstDash val="solid"/>
              <a:round/>
            </a:ln>
          </a:top>
          <a:bottom>
            <a:ln w="25400" cap="flat">
              <a:solidFill>
                <a:srgbClr val="958D85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958D85"/>
              </a:solidFill>
              <a:prstDash val="solid"/>
              <a:round/>
            </a:ln>
          </a:top>
          <a:bottom>
            <a:ln w="25400" cap="flat">
              <a:solidFill>
                <a:srgbClr val="958D85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Calibri"/>
          <a:ea typeface="Calibri"/>
          <a:cs typeface="Calibri"/>
        </a:font>
        <a:srgbClr val="958D85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CDAD8"/>
          </a:solidFill>
        </a:fill>
      </a:tcStyle>
    </a:wholeTbl>
    <a:band2H>
      <a:tcTxStyle/>
      <a:tcStyle>
        <a:tcBdr/>
        <a:fill>
          <a:solidFill>
            <a:srgbClr val="EEEDED"/>
          </a:solidFill>
        </a:fill>
      </a:tcStyle>
    </a:band2H>
    <a:firstCol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958D85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958D85"/>
          </a:solidFill>
        </a:fill>
      </a:tcStyle>
    </a:lastRow>
    <a:fir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958D85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Calibri"/>
          <a:ea typeface="Calibri"/>
          <a:cs typeface="Calibri"/>
        </a:font>
        <a:srgbClr val="958D85"/>
      </a:tcTxStyle>
      <a:tcStyle>
        <a:tcBdr>
          <a:left>
            <a:ln w="12700" cap="flat">
              <a:solidFill>
                <a:srgbClr val="958D85"/>
              </a:solidFill>
              <a:prstDash val="solid"/>
              <a:round/>
            </a:ln>
          </a:left>
          <a:right>
            <a:ln w="12700" cap="flat">
              <a:solidFill>
                <a:srgbClr val="958D85"/>
              </a:solidFill>
              <a:prstDash val="solid"/>
              <a:round/>
            </a:ln>
          </a:right>
          <a:top>
            <a:ln w="12700" cap="flat">
              <a:solidFill>
                <a:srgbClr val="958D85"/>
              </a:solidFill>
              <a:prstDash val="solid"/>
              <a:round/>
            </a:ln>
          </a:top>
          <a:bottom>
            <a:ln w="12700" cap="flat">
              <a:solidFill>
                <a:srgbClr val="958D85"/>
              </a:solidFill>
              <a:prstDash val="solid"/>
              <a:round/>
            </a:ln>
          </a:bottom>
          <a:insideH>
            <a:ln w="12700" cap="flat">
              <a:solidFill>
                <a:srgbClr val="958D85"/>
              </a:solidFill>
              <a:prstDash val="solid"/>
              <a:round/>
            </a:ln>
          </a:insideH>
          <a:insideV>
            <a:ln w="12700" cap="flat">
              <a:solidFill>
                <a:srgbClr val="958D85"/>
              </a:solidFill>
              <a:prstDash val="solid"/>
              <a:round/>
            </a:ln>
          </a:insideV>
        </a:tcBdr>
        <a:fill>
          <a:solidFill>
            <a:srgbClr val="958D85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>
          <a:latin typeface="Calibri"/>
          <a:ea typeface="Calibri"/>
          <a:cs typeface="Calibri"/>
        </a:font>
        <a:srgbClr val="958D85"/>
      </a:tcTxStyle>
      <a:tcStyle>
        <a:tcBdr>
          <a:left>
            <a:ln w="12700" cap="flat">
              <a:solidFill>
                <a:srgbClr val="958D85"/>
              </a:solidFill>
              <a:prstDash val="solid"/>
              <a:round/>
            </a:ln>
          </a:left>
          <a:right>
            <a:ln w="12700" cap="flat">
              <a:solidFill>
                <a:srgbClr val="958D85"/>
              </a:solidFill>
              <a:prstDash val="solid"/>
              <a:round/>
            </a:ln>
          </a:right>
          <a:top>
            <a:ln w="12700" cap="flat">
              <a:solidFill>
                <a:srgbClr val="958D85"/>
              </a:solidFill>
              <a:prstDash val="solid"/>
              <a:round/>
            </a:ln>
          </a:top>
          <a:bottom>
            <a:ln w="12700" cap="flat">
              <a:solidFill>
                <a:srgbClr val="958D85"/>
              </a:solidFill>
              <a:prstDash val="solid"/>
              <a:round/>
            </a:ln>
          </a:bottom>
          <a:insideH>
            <a:ln w="12700" cap="flat">
              <a:solidFill>
                <a:srgbClr val="958D85"/>
              </a:solidFill>
              <a:prstDash val="solid"/>
              <a:round/>
            </a:ln>
          </a:insideH>
          <a:insideV>
            <a:ln w="12700" cap="flat">
              <a:solidFill>
                <a:srgbClr val="958D85"/>
              </a:solidFill>
              <a:prstDash val="solid"/>
              <a:round/>
            </a:ln>
          </a:insideV>
        </a:tcBdr>
        <a:fill>
          <a:solidFill>
            <a:srgbClr val="958D85">
              <a:alpha val="20000"/>
            </a:srgbClr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958D85"/>
      </a:tcTxStyle>
      <a:tcStyle>
        <a:tcBdr>
          <a:left>
            <a:ln w="12700" cap="flat">
              <a:solidFill>
                <a:srgbClr val="958D85"/>
              </a:solidFill>
              <a:prstDash val="solid"/>
              <a:round/>
            </a:ln>
          </a:left>
          <a:right>
            <a:ln w="12700" cap="flat">
              <a:solidFill>
                <a:srgbClr val="958D85"/>
              </a:solidFill>
              <a:prstDash val="solid"/>
              <a:round/>
            </a:ln>
          </a:right>
          <a:top>
            <a:ln w="50800" cap="flat">
              <a:solidFill>
                <a:srgbClr val="958D85"/>
              </a:solidFill>
              <a:prstDash val="solid"/>
              <a:round/>
            </a:ln>
          </a:top>
          <a:bottom>
            <a:ln w="12700" cap="flat">
              <a:solidFill>
                <a:srgbClr val="958D85"/>
              </a:solidFill>
              <a:prstDash val="solid"/>
              <a:round/>
            </a:ln>
          </a:bottom>
          <a:insideH>
            <a:ln w="12700" cap="flat">
              <a:solidFill>
                <a:srgbClr val="958D85"/>
              </a:solidFill>
              <a:prstDash val="solid"/>
              <a:round/>
            </a:ln>
          </a:insideH>
          <a:insideV>
            <a:ln w="12700" cap="flat">
              <a:solidFill>
                <a:srgbClr val="958D85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>
          <a:latin typeface="Calibri"/>
          <a:ea typeface="Calibri"/>
          <a:cs typeface="Calibri"/>
        </a:font>
        <a:srgbClr val="958D85"/>
      </a:tcTxStyle>
      <a:tcStyle>
        <a:tcBdr>
          <a:left>
            <a:ln w="12700" cap="flat">
              <a:solidFill>
                <a:srgbClr val="958D85"/>
              </a:solidFill>
              <a:prstDash val="solid"/>
              <a:round/>
            </a:ln>
          </a:left>
          <a:right>
            <a:ln w="12700" cap="flat">
              <a:solidFill>
                <a:srgbClr val="958D85"/>
              </a:solidFill>
              <a:prstDash val="solid"/>
              <a:round/>
            </a:ln>
          </a:right>
          <a:top>
            <a:ln w="12700" cap="flat">
              <a:solidFill>
                <a:srgbClr val="958D85"/>
              </a:solidFill>
              <a:prstDash val="solid"/>
              <a:round/>
            </a:ln>
          </a:top>
          <a:bottom>
            <a:ln w="25400" cap="flat">
              <a:solidFill>
                <a:srgbClr val="958D85"/>
              </a:solidFill>
              <a:prstDash val="solid"/>
              <a:round/>
            </a:ln>
          </a:bottom>
          <a:insideH>
            <a:ln w="12700" cap="flat">
              <a:solidFill>
                <a:srgbClr val="958D85"/>
              </a:solidFill>
              <a:prstDash val="solid"/>
              <a:round/>
            </a:ln>
          </a:insideH>
          <a:insideV>
            <a:ln w="12700" cap="flat">
              <a:solidFill>
                <a:srgbClr val="958D85"/>
              </a:solidFill>
              <a:prstDash val="solid"/>
              <a:round/>
            </a:ln>
          </a:insideV>
        </a:tcBdr>
        <a:fill>
          <a:noFill/>
        </a:fill>
      </a:tcStyle>
    </a:firstRow>
  </a:tblStyle>
  <a:tblStyle styleId="{5940675A-B579-460E-94D1-54222C63F5DA}" styleName="Ingen stil, tabellrutenett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8"/>
    <p:restoredTop sz="94655"/>
  </p:normalViewPr>
  <p:slideViewPr>
    <p:cSldViewPr snapToGrid="0" snapToObjects="1" showGuides="1">
      <p:cViewPr>
        <p:scale>
          <a:sx n="134" d="100"/>
          <a:sy n="134" d="100"/>
        </p:scale>
        <p:origin x="-954" y="-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Shape 76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77" name="Shape 77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263418042"/>
      </p:ext>
    </p:extLst>
  </p:cSld>
  <p:clrMap bg1="lt1" tx1="dk1" bg2="lt2" tx2="dk2" accent1="accent1" accent2="accent2" accent3="accent3" accent4="accent4" accent5="accent5" accent6="accent6" hlink="hlink" folHlink="folHlink"/>
  <p:notesStyle>
    <a:lvl1pPr latinLnBrk="0">
      <a:spcBef>
        <a:spcPts val="400"/>
      </a:spcBef>
      <a:defRPr sz="1200">
        <a:latin typeface="+mn-lt"/>
        <a:ea typeface="+mn-ea"/>
        <a:cs typeface="+mn-cs"/>
        <a:sym typeface="Arial"/>
      </a:defRPr>
    </a:lvl1pPr>
    <a:lvl2pPr indent="228600" latinLnBrk="0">
      <a:spcBef>
        <a:spcPts val="400"/>
      </a:spcBef>
      <a:defRPr sz="1200">
        <a:latin typeface="+mn-lt"/>
        <a:ea typeface="+mn-ea"/>
        <a:cs typeface="+mn-cs"/>
        <a:sym typeface="Arial"/>
      </a:defRPr>
    </a:lvl2pPr>
    <a:lvl3pPr indent="457200" latinLnBrk="0">
      <a:spcBef>
        <a:spcPts val="400"/>
      </a:spcBef>
      <a:defRPr sz="1200">
        <a:latin typeface="+mn-lt"/>
        <a:ea typeface="+mn-ea"/>
        <a:cs typeface="+mn-cs"/>
        <a:sym typeface="Arial"/>
      </a:defRPr>
    </a:lvl3pPr>
    <a:lvl4pPr indent="685800" latinLnBrk="0">
      <a:spcBef>
        <a:spcPts val="400"/>
      </a:spcBef>
      <a:defRPr sz="1200">
        <a:latin typeface="+mn-lt"/>
        <a:ea typeface="+mn-ea"/>
        <a:cs typeface="+mn-cs"/>
        <a:sym typeface="Arial"/>
      </a:defRPr>
    </a:lvl4pPr>
    <a:lvl5pPr indent="914400" latinLnBrk="0">
      <a:spcBef>
        <a:spcPts val="400"/>
      </a:spcBef>
      <a:defRPr sz="1200">
        <a:latin typeface="+mn-lt"/>
        <a:ea typeface="+mn-ea"/>
        <a:cs typeface="+mn-cs"/>
        <a:sym typeface="Arial"/>
      </a:defRPr>
    </a:lvl5pPr>
    <a:lvl6pPr indent="1143000" latinLnBrk="0">
      <a:spcBef>
        <a:spcPts val="400"/>
      </a:spcBef>
      <a:defRPr sz="1200">
        <a:latin typeface="+mn-lt"/>
        <a:ea typeface="+mn-ea"/>
        <a:cs typeface="+mn-cs"/>
        <a:sym typeface="Arial"/>
      </a:defRPr>
    </a:lvl6pPr>
    <a:lvl7pPr indent="1371600" latinLnBrk="0">
      <a:spcBef>
        <a:spcPts val="400"/>
      </a:spcBef>
      <a:defRPr sz="1200">
        <a:latin typeface="+mn-lt"/>
        <a:ea typeface="+mn-ea"/>
        <a:cs typeface="+mn-cs"/>
        <a:sym typeface="Arial"/>
      </a:defRPr>
    </a:lvl7pPr>
    <a:lvl8pPr indent="1600200" latinLnBrk="0">
      <a:spcBef>
        <a:spcPts val="400"/>
      </a:spcBef>
      <a:defRPr sz="1200">
        <a:latin typeface="+mn-lt"/>
        <a:ea typeface="+mn-ea"/>
        <a:cs typeface="+mn-cs"/>
        <a:sym typeface="Arial"/>
      </a:defRPr>
    </a:lvl8pPr>
    <a:lvl9pPr indent="1828800" latinLnBrk="0">
      <a:spcBef>
        <a:spcPts val="400"/>
      </a:spcBef>
      <a:defRPr sz="1200">
        <a:latin typeface="+mn-lt"/>
        <a:ea typeface="+mn-ea"/>
        <a:cs typeface="+mn-cs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5997222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image2.png" descr="image2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562600" y="152400"/>
            <a:ext cx="3124200" cy="3124200"/>
          </a:xfrm>
          <a:prstGeom prst="rect">
            <a:avLst/>
          </a:prstGeom>
          <a:ln w="12700">
            <a:miter lim="400000"/>
          </a:ln>
        </p:spPr>
      </p:pic>
      <p:sp>
        <p:nvSpPr>
          <p:cNvPr id="13" name="Titteltekst"/>
          <p:cNvSpPr txBox="1">
            <a:spLocks noGrp="1"/>
          </p:cNvSpPr>
          <p:nvPr>
            <p:ph type="title"/>
          </p:nvPr>
        </p:nvSpPr>
        <p:spPr>
          <a:xfrm>
            <a:off x="-76200" y="3429000"/>
            <a:ext cx="9296400" cy="990600"/>
          </a:xfrm>
          <a:prstGeom prst="rect">
            <a:avLst/>
          </a:prstGeom>
          <a:solidFill>
            <a:srgbClr val="00246C"/>
          </a:solidFill>
          <a:effectLst>
            <a:outerShdw blurRad="63500" dist="50800" dir="2700000" rotWithShape="0">
              <a:srgbClr val="000000">
                <a:alpha val="40000"/>
              </a:srgbClr>
            </a:outerShdw>
          </a:effectLst>
        </p:spPr>
        <p:txBody>
          <a:bodyPr lIns="0" tIns="0" rIns="0" bIns="0" anchor="b">
            <a:normAutofit/>
          </a:bodyPr>
          <a:lstStyle>
            <a:lvl1pPr algn="l">
              <a:defRPr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defRPr>
            </a:lvl1pPr>
          </a:lstStyle>
          <a:p>
            <a:r>
              <a:t>Titteltekst</a:t>
            </a:r>
          </a:p>
        </p:txBody>
      </p:sp>
      <p:sp>
        <p:nvSpPr>
          <p:cNvPr id="14" name="Brødtekst nivå én…"/>
          <p:cNvSpPr txBox="1">
            <a:spLocks noGrp="1"/>
          </p:cNvSpPr>
          <p:nvPr>
            <p:ph type="body" sz="quarter" idx="1"/>
          </p:nvPr>
        </p:nvSpPr>
        <p:spPr>
          <a:xfrm>
            <a:off x="533400" y="4611744"/>
            <a:ext cx="6400800" cy="950857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500"/>
              </a:spcBef>
              <a:buSzTx/>
              <a:buFontTx/>
              <a:buNone/>
              <a:defRPr sz="2200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L="0" indent="457200">
              <a:spcBef>
                <a:spcPts val="500"/>
              </a:spcBef>
              <a:buSzTx/>
              <a:buFontTx/>
              <a:buNone/>
              <a:defRPr sz="2200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marL="0" indent="914400">
              <a:spcBef>
                <a:spcPts val="500"/>
              </a:spcBef>
              <a:buSzTx/>
              <a:buFontTx/>
              <a:buNone/>
              <a:defRPr sz="2200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marL="0" indent="1371600">
              <a:spcBef>
                <a:spcPts val="500"/>
              </a:spcBef>
              <a:buSzTx/>
              <a:buFontTx/>
              <a:buNone/>
              <a:defRPr sz="2200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marL="0" indent="1828800">
              <a:spcBef>
                <a:spcPts val="500"/>
              </a:spcBef>
              <a:buSzTx/>
              <a:buFontTx/>
              <a:buNone/>
              <a:defRPr sz="2200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5pPr>
          </a:lstStyle>
          <a:p>
            <a:r>
              <a:t>Brødtekst nivå én</a:t>
            </a:r>
          </a:p>
          <a:p>
            <a:pPr lvl="1"/>
            <a:r>
              <a:t>Brødtekst nivå to</a:t>
            </a:r>
          </a:p>
          <a:p>
            <a:pPr lvl="2"/>
            <a:r>
              <a:t>Brødtekst nivå tre</a:t>
            </a:r>
          </a:p>
          <a:p>
            <a:pPr lvl="3"/>
            <a:r>
              <a:t>Brødtekst nivå fire</a:t>
            </a:r>
          </a:p>
          <a:p>
            <a:pPr lvl="4"/>
            <a:r>
              <a:t>Brødtekst nivå fem</a:t>
            </a:r>
          </a:p>
        </p:txBody>
      </p:sp>
      <p:sp>
        <p:nvSpPr>
          <p:cNvPr id="15" name="Lysbilde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Lysbilde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" name="image2.png" descr="image2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562600" y="152400"/>
            <a:ext cx="3124200" cy="3124200"/>
          </a:xfrm>
          <a:prstGeom prst="rect">
            <a:avLst/>
          </a:prstGeom>
          <a:ln w="12700">
            <a:miter lim="400000"/>
          </a:ln>
        </p:spPr>
      </p:pic>
      <p:sp>
        <p:nvSpPr>
          <p:cNvPr id="30" name="Lysbilde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" name="image2.png" descr="image2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562600" y="152400"/>
            <a:ext cx="3124200" cy="3124200"/>
          </a:xfrm>
          <a:prstGeom prst="rect">
            <a:avLst/>
          </a:prstGeom>
          <a:ln w="12700">
            <a:miter lim="400000"/>
          </a:ln>
        </p:spPr>
      </p:pic>
      <p:sp>
        <p:nvSpPr>
          <p:cNvPr id="38" name="Rektangel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ln w="3175">
            <a:solidFill>
              <a:srgbClr val="958D85"/>
            </a:solidFill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39" name="Rektangel"/>
          <p:cNvSpPr/>
          <p:nvPr/>
        </p:nvSpPr>
        <p:spPr>
          <a:xfrm>
            <a:off x="-76200" y="457200"/>
            <a:ext cx="9296400" cy="533400"/>
          </a:xfrm>
          <a:prstGeom prst="rect">
            <a:avLst/>
          </a:prstGeom>
          <a:solidFill>
            <a:srgbClr val="00246C"/>
          </a:solidFill>
          <a:ln w="12700">
            <a:miter lim="400000"/>
          </a:ln>
          <a:effectLst>
            <a:outerShdw dist="61087" dir="5400000" rotWithShape="0">
              <a:srgbClr val="808080">
                <a:alpha val="25000"/>
              </a:srgbClr>
            </a:outerShdw>
          </a:effectLst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40" name="Titteltekst"/>
          <p:cNvSpPr txBox="1">
            <a:spLocks noGrp="1"/>
          </p:cNvSpPr>
          <p:nvPr>
            <p:ph type="title"/>
          </p:nvPr>
        </p:nvSpPr>
        <p:spPr>
          <a:xfrm>
            <a:off x="381000" y="457200"/>
            <a:ext cx="8763000" cy="5334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algn="l">
              <a:defRPr sz="2000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defRPr>
            </a:lvl1pPr>
          </a:lstStyle>
          <a:p>
            <a:r>
              <a:t>Titteltekst</a:t>
            </a:r>
          </a:p>
        </p:txBody>
      </p:sp>
      <p:sp>
        <p:nvSpPr>
          <p:cNvPr id="41" name="Brødtekst nivå én…"/>
          <p:cNvSpPr txBox="1">
            <a:spLocks noGrp="1"/>
          </p:cNvSpPr>
          <p:nvPr>
            <p:ph type="body" idx="1"/>
          </p:nvPr>
        </p:nvSpPr>
        <p:spPr>
          <a:xfrm>
            <a:off x="457200" y="1219200"/>
            <a:ext cx="8229600" cy="452596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000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L="786911" indent="-329711">
              <a:defRPr sz="3000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marL="1226127" indent="-311727">
              <a:defRPr sz="3000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marL="1752600" indent="-381000">
              <a:defRPr sz="3000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marL="2257425" indent="-428625">
              <a:defRPr sz="3000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5pPr>
          </a:lstStyle>
          <a:p>
            <a:r>
              <a:t>Brødtekst nivå én</a:t>
            </a:r>
          </a:p>
          <a:p>
            <a:pPr lvl="1"/>
            <a:r>
              <a:t>Brødtekst nivå to</a:t>
            </a:r>
          </a:p>
          <a:p>
            <a:pPr lvl="2"/>
            <a:r>
              <a:t>Brødtekst nivå tre</a:t>
            </a:r>
          </a:p>
          <a:p>
            <a:pPr lvl="3"/>
            <a:r>
              <a:t>Brødtekst nivå fire</a:t>
            </a:r>
          </a:p>
          <a:p>
            <a:pPr lvl="4"/>
            <a:r>
              <a:t>Brødtekst nivå fem</a:t>
            </a:r>
          </a:p>
        </p:txBody>
      </p:sp>
      <p:sp>
        <p:nvSpPr>
          <p:cNvPr id="42" name="Lysbilde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Rektangel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ln w="3175">
            <a:solidFill>
              <a:srgbClr val="958D85"/>
            </a:solidFill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50" name="Rektangel"/>
          <p:cNvSpPr/>
          <p:nvPr/>
        </p:nvSpPr>
        <p:spPr>
          <a:xfrm>
            <a:off x="-152400" y="2667000"/>
            <a:ext cx="9525000" cy="1600200"/>
          </a:xfrm>
          <a:prstGeom prst="rect">
            <a:avLst/>
          </a:prstGeom>
          <a:solidFill>
            <a:srgbClr val="00246C"/>
          </a:solidFill>
          <a:ln w="12700">
            <a:miter lim="400000"/>
          </a:ln>
          <a:effectLst>
            <a:outerShdw dist="61087" dir="5400000" rotWithShape="0">
              <a:srgbClr val="808080">
                <a:alpha val="45999"/>
              </a:srgbClr>
            </a:outerShdw>
          </a:effectLst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51" name="Titteltekst"/>
          <p:cNvSpPr txBox="1">
            <a:spLocks noGrp="1"/>
          </p:cNvSpPr>
          <p:nvPr>
            <p:ph type="title"/>
          </p:nvPr>
        </p:nvSpPr>
        <p:spPr>
          <a:xfrm>
            <a:off x="152400" y="2667000"/>
            <a:ext cx="8839200" cy="1600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>
              <a:defRPr sz="3200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defRPr>
            </a:lvl1pPr>
          </a:lstStyle>
          <a:p>
            <a:r>
              <a:t>Titteltekst</a:t>
            </a:r>
          </a:p>
        </p:txBody>
      </p:sp>
      <p:sp>
        <p:nvSpPr>
          <p:cNvPr id="52" name="Lysbilde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Rektangel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ln w="3175">
            <a:solidFill>
              <a:srgbClr val="958D85"/>
            </a:solidFill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60" name="Rektangel"/>
          <p:cNvSpPr/>
          <p:nvPr/>
        </p:nvSpPr>
        <p:spPr>
          <a:xfrm>
            <a:off x="-76200" y="457200"/>
            <a:ext cx="9296400" cy="533400"/>
          </a:xfrm>
          <a:prstGeom prst="rect">
            <a:avLst/>
          </a:prstGeom>
          <a:solidFill>
            <a:srgbClr val="00246C"/>
          </a:solidFill>
          <a:ln w="12700">
            <a:miter lim="400000"/>
          </a:ln>
          <a:effectLst>
            <a:outerShdw dist="61087" dir="5400000" rotWithShape="0">
              <a:srgbClr val="808080">
                <a:alpha val="25000"/>
              </a:srgbClr>
            </a:outerShdw>
          </a:effectLst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61" name="Titteltekst"/>
          <p:cNvSpPr txBox="1">
            <a:spLocks noGrp="1"/>
          </p:cNvSpPr>
          <p:nvPr>
            <p:ph type="title"/>
          </p:nvPr>
        </p:nvSpPr>
        <p:spPr>
          <a:xfrm>
            <a:off x="381000" y="457200"/>
            <a:ext cx="8763000" cy="5334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algn="l">
              <a:defRPr sz="2000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defRPr>
            </a:lvl1pPr>
          </a:lstStyle>
          <a:p>
            <a:r>
              <a:t>Titteltekst</a:t>
            </a:r>
          </a:p>
        </p:txBody>
      </p:sp>
      <p:sp>
        <p:nvSpPr>
          <p:cNvPr id="62" name="Brødtekst nivå én…"/>
          <p:cNvSpPr txBox="1">
            <a:spLocks noGrp="1"/>
          </p:cNvSpPr>
          <p:nvPr>
            <p:ph type="body" idx="1"/>
          </p:nvPr>
        </p:nvSpPr>
        <p:spPr>
          <a:xfrm>
            <a:off x="457200" y="1219200"/>
            <a:ext cx="8229600" cy="452596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000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L="786911" indent="-329711">
              <a:defRPr sz="3000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marL="1226127" indent="-311727">
              <a:defRPr sz="3000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marL="1752600" indent="-381000">
              <a:defRPr sz="3000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marL="2257425" indent="-428625">
              <a:defRPr sz="3000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5pPr>
          </a:lstStyle>
          <a:p>
            <a:r>
              <a:t>Brødtekst nivå én</a:t>
            </a:r>
          </a:p>
          <a:p>
            <a:pPr lvl="1"/>
            <a:r>
              <a:t>Brødtekst nivå to</a:t>
            </a:r>
          </a:p>
          <a:p>
            <a:pPr lvl="2"/>
            <a:r>
              <a:t>Brødtekst nivå tre</a:t>
            </a:r>
          </a:p>
          <a:p>
            <a:pPr lvl="3"/>
            <a:r>
              <a:t>Brødtekst nivå fire</a:t>
            </a:r>
          </a:p>
          <a:p>
            <a:pPr lvl="4"/>
            <a:r>
              <a:t>Brødtekst nivå fem</a:t>
            </a:r>
          </a:p>
        </p:txBody>
      </p:sp>
      <p:sp>
        <p:nvSpPr>
          <p:cNvPr id="63" name="Lysbilde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Lysbilde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87D9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1.png" descr="image1.png"/>
          <p:cNvPicPr>
            <a:picLocks noChangeAspect="1"/>
          </p:cNvPicPr>
          <p:nvPr/>
        </p:nvPicPr>
        <p:blipFill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58787" y="6165850"/>
            <a:ext cx="1216026" cy="457200"/>
          </a:xfrm>
          <a:prstGeom prst="rect">
            <a:avLst/>
          </a:prstGeom>
          <a:ln w="12700">
            <a:miter lim="400000"/>
          </a:ln>
        </p:spPr>
      </p:pic>
      <p:sp>
        <p:nvSpPr>
          <p:cNvPr id="3" name="Titteltekst"/>
          <p:cNvSpPr txBox="1">
            <a:spLocks noGrp="1"/>
          </p:cNvSpPr>
          <p:nvPr>
            <p:ph type="title"/>
          </p:nvPr>
        </p:nvSpPr>
        <p:spPr>
          <a:xfrm>
            <a:off x="457200" y="92074"/>
            <a:ext cx="8229600" cy="150812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 anchor="ctr"/>
          <a:lstStyle/>
          <a:p>
            <a:r>
              <a:t>Titteltekst</a:t>
            </a:r>
          </a:p>
        </p:txBody>
      </p:sp>
      <p:sp>
        <p:nvSpPr>
          <p:cNvPr id="4" name="Brødtekst nivå én…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5257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/>
          <a:lstStyle/>
          <a:p>
            <a:r>
              <a:t>Brødtekst nivå én</a:t>
            </a:r>
          </a:p>
          <a:p>
            <a:pPr lvl="1"/>
            <a:r>
              <a:t>Brødtekst nivå to</a:t>
            </a:r>
          </a:p>
          <a:p>
            <a:pPr lvl="2"/>
            <a:r>
              <a:t>Brødtekst nivå tre</a:t>
            </a:r>
          </a:p>
          <a:p>
            <a:pPr lvl="3"/>
            <a:r>
              <a:t>Brødtekst nivå fire</a:t>
            </a:r>
          </a:p>
          <a:p>
            <a:pPr lvl="4"/>
            <a:r>
              <a:t>Brødtekst nivå fem</a:t>
            </a:r>
          </a:p>
        </p:txBody>
      </p:sp>
      <p:sp>
        <p:nvSpPr>
          <p:cNvPr id="5" name="Lysbildenummer"/>
          <p:cNvSpPr txBox="1">
            <a:spLocks noGrp="1"/>
          </p:cNvSpPr>
          <p:nvPr>
            <p:ph type="sldNum" sz="quarter" idx="2"/>
          </p:nvPr>
        </p:nvSpPr>
        <p:spPr>
          <a:xfrm>
            <a:off x="4419600" y="6172200"/>
            <a:ext cx="2133600" cy="368301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latin typeface="+mn-lt"/>
                <a:ea typeface="+mn-ea"/>
                <a:cs typeface="+mn-cs"/>
                <a:sym typeface="Arial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</p:sldLayoutIdLst>
  <p:transition spd="med"/>
  <p:txStyles>
    <p:titleStyle>
      <a:lvl1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958D85"/>
          </a:solidFill>
          <a:uFillTx/>
          <a:latin typeface="Calibri"/>
          <a:ea typeface="Calibri"/>
          <a:cs typeface="Calibri"/>
          <a:sym typeface="Calibri"/>
        </a:defRPr>
      </a:lvl1pPr>
      <a:lvl2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958D85"/>
          </a:solidFill>
          <a:uFillTx/>
          <a:latin typeface="Calibri"/>
          <a:ea typeface="Calibri"/>
          <a:cs typeface="Calibri"/>
          <a:sym typeface="Calibri"/>
        </a:defRPr>
      </a:lvl2pPr>
      <a:lvl3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958D85"/>
          </a:solidFill>
          <a:uFillTx/>
          <a:latin typeface="Calibri"/>
          <a:ea typeface="Calibri"/>
          <a:cs typeface="Calibri"/>
          <a:sym typeface="Calibri"/>
        </a:defRPr>
      </a:lvl3pPr>
      <a:lvl4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958D85"/>
          </a:solidFill>
          <a:uFillTx/>
          <a:latin typeface="Calibri"/>
          <a:ea typeface="Calibri"/>
          <a:cs typeface="Calibri"/>
          <a:sym typeface="Calibri"/>
        </a:defRPr>
      </a:lvl4pPr>
      <a:lvl5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958D85"/>
          </a:solidFill>
          <a:uFillTx/>
          <a:latin typeface="Calibri"/>
          <a:ea typeface="Calibri"/>
          <a:cs typeface="Calibri"/>
          <a:sym typeface="Calibri"/>
        </a:defRPr>
      </a:lvl5pPr>
      <a:lvl6pPr marL="0" marR="0" indent="45720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958D85"/>
          </a:solidFill>
          <a:uFillTx/>
          <a:latin typeface="Calibri"/>
          <a:ea typeface="Calibri"/>
          <a:cs typeface="Calibri"/>
          <a:sym typeface="Calibri"/>
        </a:defRPr>
      </a:lvl6pPr>
      <a:lvl7pPr marL="0" marR="0" indent="91440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958D85"/>
          </a:solidFill>
          <a:uFillTx/>
          <a:latin typeface="Calibri"/>
          <a:ea typeface="Calibri"/>
          <a:cs typeface="Calibri"/>
          <a:sym typeface="Calibri"/>
        </a:defRPr>
      </a:lvl7pPr>
      <a:lvl8pPr marL="0" marR="0" indent="137160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958D85"/>
          </a:solidFill>
          <a:uFillTx/>
          <a:latin typeface="Calibri"/>
          <a:ea typeface="Calibri"/>
          <a:cs typeface="Calibri"/>
          <a:sym typeface="Calibri"/>
        </a:defRPr>
      </a:lvl8pPr>
      <a:lvl9pPr marL="0" marR="0" indent="182880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958D85"/>
          </a:solidFill>
          <a:uFillTx/>
          <a:latin typeface="Calibri"/>
          <a:ea typeface="Calibri"/>
          <a:cs typeface="Calibri"/>
          <a:sym typeface="Calibri"/>
        </a:defRPr>
      </a:lvl9pPr>
    </p:titleStyle>
    <p:bodyStyle>
      <a:lvl1pPr marL="342900" marR="0" indent="-342900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3200" b="0" i="0" u="none" strike="noStrike" cap="none" spc="0" baseline="0">
          <a:ln>
            <a:noFill/>
          </a:ln>
          <a:solidFill>
            <a:srgbClr val="958D85"/>
          </a:solidFill>
          <a:uFillTx/>
          <a:latin typeface="Calibri"/>
          <a:ea typeface="Calibri"/>
          <a:cs typeface="Calibri"/>
          <a:sym typeface="Calibri"/>
        </a:defRPr>
      </a:lvl1pPr>
      <a:lvl2pPr marL="783771" marR="0" indent="-326571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–"/>
        <a:tabLst/>
        <a:defRPr sz="3200" b="0" i="0" u="none" strike="noStrike" cap="none" spc="0" baseline="0">
          <a:ln>
            <a:noFill/>
          </a:ln>
          <a:solidFill>
            <a:srgbClr val="958D85"/>
          </a:solidFill>
          <a:uFillTx/>
          <a:latin typeface="Calibri"/>
          <a:ea typeface="Calibri"/>
          <a:cs typeface="Calibri"/>
          <a:sym typeface="Calibri"/>
        </a:defRPr>
      </a:lvl2pPr>
      <a:lvl3pPr marL="1219200" marR="0" indent="-304800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3200" b="0" i="0" u="none" strike="noStrike" cap="none" spc="0" baseline="0">
          <a:ln>
            <a:noFill/>
          </a:ln>
          <a:solidFill>
            <a:srgbClr val="958D85"/>
          </a:solidFill>
          <a:uFillTx/>
          <a:latin typeface="Calibri"/>
          <a:ea typeface="Calibri"/>
          <a:cs typeface="Calibri"/>
          <a:sym typeface="Calibri"/>
        </a:defRPr>
      </a:lvl3pPr>
      <a:lvl4pPr marL="1737360" marR="0" indent="-365760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–"/>
        <a:tabLst/>
        <a:defRPr sz="3200" b="0" i="0" u="none" strike="noStrike" cap="none" spc="0" baseline="0">
          <a:ln>
            <a:noFill/>
          </a:ln>
          <a:solidFill>
            <a:srgbClr val="958D85"/>
          </a:solidFill>
          <a:uFillTx/>
          <a:latin typeface="Calibri"/>
          <a:ea typeface="Calibri"/>
          <a:cs typeface="Calibri"/>
          <a:sym typeface="Calibri"/>
        </a:defRPr>
      </a:lvl4pPr>
      <a:lvl5pPr marL="2194560" marR="0" indent="-365760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»"/>
        <a:tabLst/>
        <a:defRPr sz="3200" b="0" i="0" u="none" strike="noStrike" cap="none" spc="0" baseline="0">
          <a:ln>
            <a:noFill/>
          </a:ln>
          <a:solidFill>
            <a:srgbClr val="958D85"/>
          </a:solidFill>
          <a:uFillTx/>
          <a:latin typeface="Calibri"/>
          <a:ea typeface="Calibri"/>
          <a:cs typeface="Calibri"/>
          <a:sym typeface="Calibri"/>
        </a:defRPr>
      </a:lvl5pPr>
      <a:lvl6pPr marL="2651760" marR="0" indent="-365760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3200" b="0" i="0" u="none" strike="noStrike" cap="none" spc="0" baseline="0">
          <a:ln>
            <a:noFill/>
          </a:ln>
          <a:solidFill>
            <a:srgbClr val="958D85"/>
          </a:solidFill>
          <a:uFillTx/>
          <a:latin typeface="Calibri"/>
          <a:ea typeface="Calibri"/>
          <a:cs typeface="Calibri"/>
          <a:sym typeface="Calibri"/>
        </a:defRPr>
      </a:lvl6pPr>
      <a:lvl7pPr marL="3108960" marR="0" indent="-365760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3200" b="0" i="0" u="none" strike="noStrike" cap="none" spc="0" baseline="0">
          <a:ln>
            <a:noFill/>
          </a:ln>
          <a:solidFill>
            <a:srgbClr val="958D85"/>
          </a:solidFill>
          <a:uFillTx/>
          <a:latin typeface="Calibri"/>
          <a:ea typeface="Calibri"/>
          <a:cs typeface="Calibri"/>
          <a:sym typeface="Calibri"/>
        </a:defRPr>
      </a:lvl7pPr>
      <a:lvl8pPr marL="3566159" marR="0" indent="-365759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3200" b="0" i="0" u="none" strike="noStrike" cap="none" spc="0" baseline="0">
          <a:ln>
            <a:noFill/>
          </a:ln>
          <a:solidFill>
            <a:srgbClr val="958D85"/>
          </a:solidFill>
          <a:uFillTx/>
          <a:latin typeface="Calibri"/>
          <a:ea typeface="Calibri"/>
          <a:cs typeface="Calibri"/>
          <a:sym typeface="Calibri"/>
        </a:defRPr>
      </a:lvl8pPr>
      <a:lvl9pPr marL="4023359" marR="0" indent="-365759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3200" b="0" i="0" u="none" strike="noStrike" cap="none" spc="0" baseline="0">
          <a:ln>
            <a:noFill/>
          </a:ln>
          <a:solidFill>
            <a:srgbClr val="958D85"/>
          </a:solidFill>
          <a:uFillTx/>
          <a:latin typeface="Calibri"/>
          <a:ea typeface="Calibri"/>
          <a:cs typeface="Calibri"/>
          <a:sym typeface="Calibri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1pPr>
      <a:lvl2pPr marL="0" marR="0" indent="457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2pPr>
      <a:lvl3pPr marL="0" marR="0" indent="914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3pPr>
      <a:lvl4pPr marL="0" marR="0" indent="1371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4pPr>
      <a:lvl5pPr marL="0" marR="0" indent="18288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5pPr>
      <a:lvl6pPr marL="0" marR="0" indent="22860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6pPr>
      <a:lvl7pPr marL="0" marR="0" indent="2743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7pPr>
      <a:lvl8pPr marL="0" marR="0" indent="3200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8pPr>
      <a:lvl9pPr marL="0" marR="0" indent="3657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Rektangel"/>
          <p:cNvSpPr/>
          <p:nvPr/>
        </p:nvSpPr>
        <p:spPr>
          <a:xfrm>
            <a:off x="-32721" y="3429000"/>
            <a:ext cx="9209442" cy="990600"/>
          </a:xfrm>
          <a:prstGeom prst="rect">
            <a:avLst/>
          </a:prstGeom>
          <a:solidFill>
            <a:srgbClr val="00246C"/>
          </a:solidFill>
          <a:ln w="12700">
            <a:miter lim="400000"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80" name="Rotary Distrikt 2290 Regnskap 2016 - 2017"/>
          <p:cNvSpPr txBox="1"/>
          <p:nvPr/>
        </p:nvSpPr>
        <p:spPr>
          <a:xfrm>
            <a:off x="457200" y="3581400"/>
            <a:ext cx="8425480" cy="58477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>
            <a:spAutoFit/>
          </a:bodyPr>
          <a:lstStyle>
            <a:lvl1pPr defTabSz="457200">
              <a:spcBef>
                <a:spcPts val="2400"/>
              </a:spcBef>
              <a:defRPr sz="3800" b="1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defRPr>
            </a:lvl1pPr>
          </a:lstStyle>
          <a:p>
            <a:r>
              <a:rPr dirty="0"/>
              <a:t>Rotary </a:t>
            </a:r>
            <a:r>
              <a:rPr dirty="0" err="1"/>
              <a:t>Distrikt</a:t>
            </a:r>
            <a:r>
              <a:rPr dirty="0"/>
              <a:t> 2290 Regnskap </a:t>
            </a:r>
            <a:r>
              <a:rPr dirty="0" smtClean="0"/>
              <a:t>201</a:t>
            </a:r>
            <a:r>
              <a:rPr lang="nb-NO" dirty="0" smtClean="0"/>
              <a:t>9</a:t>
            </a:r>
            <a:r>
              <a:rPr dirty="0" smtClean="0"/>
              <a:t> </a:t>
            </a:r>
            <a:r>
              <a:rPr dirty="0"/>
              <a:t>- </a:t>
            </a:r>
            <a:r>
              <a:rPr dirty="0" smtClean="0"/>
              <a:t>20</a:t>
            </a:r>
            <a:r>
              <a:rPr lang="nb-NO" dirty="0" smtClean="0"/>
              <a:t>20</a:t>
            </a:r>
            <a:endParaRPr dirty="0"/>
          </a:p>
        </p:txBody>
      </p:sp>
      <p:sp>
        <p:nvSpPr>
          <p:cNvPr id="81" name="Distriktsguvernør:  Sigurd Arbo Høeg…"/>
          <p:cNvSpPr txBox="1">
            <a:spLocks noGrp="1"/>
          </p:cNvSpPr>
          <p:nvPr>
            <p:ph type="subTitle" sz="quarter" idx="1"/>
          </p:nvPr>
        </p:nvSpPr>
        <p:spPr>
          <a:xfrm>
            <a:off x="457200" y="4572000"/>
            <a:ext cx="6400800" cy="1219200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90000"/>
              </a:lnSpc>
              <a:spcBef>
                <a:spcPts val="0"/>
              </a:spcBef>
            </a:pPr>
            <a:r>
              <a:rPr dirty="0" err="1"/>
              <a:t>Distriktsguvernør</a:t>
            </a:r>
            <a:r>
              <a:rPr dirty="0"/>
              <a:t>:  </a:t>
            </a:r>
            <a:r>
              <a:rPr lang="nb-NO" dirty="0" smtClean="0"/>
              <a:t>Sten Hernes</a:t>
            </a:r>
            <a:endParaRPr sz="2000" dirty="0"/>
          </a:p>
          <a:p>
            <a:pPr>
              <a:lnSpc>
                <a:spcPct val="90000"/>
              </a:lnSpc>
              <a:spcBef>
                <a:spcPts val="0"/>
              </a:spcBef>
            </a:pPr>
            <a:r>
              <a:rPr dirty="0" err="1"/>
              <a:t>Kasserer</a:t>
            </a:r>
            <a:r>
              <a:rPr dirty="0"/>
              <a:t>:  </a:t>
            </a:r>
            <a:r>
              <a:rPr lang="nb-NO" dirty="0" smtClean="0"/>
              <a:t>Magnus Kyllingstad/Erik Gran</a:t>
            </a:r>
            <a:endParaRPr sz="2000" dirty="0"/>
          </a:p>
          <a:p>
            <a:pPr>
              <a:lnSpc>
                <a:spcPct val="90000"/>
              </a:lnSpc>
              <a:spcBef>
                <a:spcPts val="0"/>
              </a:spcBef>
            </a:pPr>
            <a:r>
              <a:rPr dirty="0"/>
              <a:t>Controller:  I</a:t>
            </a:r>
            <a:r>
              <a:rPr lang="nb-NO" dirty="0" err="1"/>
              <a:t>nge</a:t>
            </a:r>
            <a:r>
              <a:rPr dirty="0"/>
              <a:t>r-Britt </a:t>
            </a:r>
            <a:r>
              <a:rPr dirty="0" err="1"/>
              <a:t>Zeiner</a:t>
            </a:r>
            <a:r>
              <a:rPr dirty="0"/>
              <a:t>  </a:t>
            </a:r>
          </a:p>
        </p:txBody>
      </p:sp>
      <p:sp>
        <p:nvSpPr>
          <p:cNvPr id="82" name="Årsmøte 3. september 2017…"/>
          <p:cNvSpPr txBox="1"/>
          <p:nvPr/>
        </p:nvSpPr>
        <p:spPr>
          <a:xfrm>
            <a:off x="334807" y="446605"/>
            <a:ext cx="3210172" cy="6186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/>
          <a:p>
            <a:pPr defTabSz="457200">
              <a:lnSpc>
                <a:spcPct val="90000"/>
              </a:lnSpc>
              <a:defRPr sz="2200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pPr>
            <a:r>
              <a:rPr dirty="0" err="1"/>
              <a:t>Årsmøte</a:t>
            </a:r>
            <a:r>
              <a:rPr dirty="0"/>
              <a:t> </a:t>
            </a:r>
            <a:r>
              <a:rPr lang="nb-NO" dirty="0" smtClean="0"/>
              <a:t>3. oktober 2020</a:t>
            </a:r>
            <a:endParaRPr dirty="0"/>
          </a:p>
          <a:p>
            <a:pPr defTabSz="457200">
              <a:lnSpc>
                <a:spcPct val="90000"/>
              </a:lnSpc>
              <a:defRPr sz="1600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pPr>
            <a:r>
              <a:rPr lang="nb-NO" dirty="0" smtClean="0"/>
              <a:t>Digitalt</a:t>
            </a:r>
            <a:endParaRPr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NOTER TIL ÅRSREGNSKAPET FOR 2016-17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 sz="3600"/>
            </a:lvl1pPr>
          </a:lstStyle>
          <a:p>
            <a:r>
              <a:rPr dirty="0"/>
              <a:t>NOTER TIL ÅRSREGNSKAPET FOR </a:t>
            </a:r>
            <a:r>
              <a:rPr dirty="0" smtClean="0"/>
              <a:t>201</a:t>
            </a:r>
            <a:r>
              <a:rPr lang="nb-NO" dirty="0" smtClean="0"/>
              <a:t>9</a:t>
            </a:r>
            <a:r>
              <a:rPr dirty="0" smtClean="0"/>
              <a:t>-</a:t>
            </a:r>
            <a:r>
              <a:rPr lang="nb-NO" dirty="0" smtClean="0"/>
              <a:t>20</a:t>
            </a:r>
            <a:endParaRPr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xmlns:p15="http://schemas.microsoft.com/office/powerpoint/2012/main" xmlns="" Requires="p15">
      <p:transition xmlns:p14="http://schemas.microsoft.com/office/powerpoint/2010/main" spd="slow" p14:dur="2000">
        <p15:prstTrans prst="peelOff" invX="1"/>
      </p:transition>
    </mc:Choice>
    <mc:Choice Requires="p14">
      <p:transition spd="slow" p14:dur="2000">
        <p:wipe/>
      </p:transition>
    </mc:Choice>
    <mc:Fallback xmlns:p15="http://schemas.microsoft.com/office/powerpoint/2012/main"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NOTER TIL ÅRSREGNSKAPET FOR 2016-17"/>
          <p:cNvSpPr txBox="1"/>
          <p:nvPr/>
        </p:nvSpPr>
        <p:spPr>
          <a:xfrm>
            <a:off x="315697" y="145194"/>
            <a:ext cx="4622417" cy="33855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 defTabSz="457200">
              <a:defRPr sz="1600" b="1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r>
              <a:rPr dirty="0"/>
              <a:t>NOTER TIL ÅRSREGNSKAPET FOR </a:t>
            </a:r>
            <a:r>
              <a:rPr lang="nb-NO" dirty="0" smtClean="0"/>
              <a:t>2019 </a:t>
            </a:r>
            <a:r>
              <a:rPr lang="nb-NO" dirty="0"/>
              <a:t>- </a:t>
            </a:r>
            <a:r>
              <a:rPr lang="nb-NO" dirty="0" smtClean="0"/>
              <a:t>2020</a:t>
            </a:r>
            <a:endParaRPr dirty="0"/>
          </a:p>
        </p:txBody>
      </p:sp>
      <p:graphicFrame>
        <p:nvGraphicFramePr>
          <p:cNvPr id="3" name="Tabell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745186"/>
              </p:ext>
            </p:extLst>
          </p:nvPr>
        </p:nvGraphicFramePr>
        <p:xfrm>
          <a:off x="1047750" y="720643"/>
          <a:ext cx="7238556" cy="5148533"/>
        </p:xfrm>
        <a:graphic>
          <a:graphicData uri="http://schemas.openxmlformats.org/drawingml/2006/table">
            <a:tbl>
              <a:tblPr/>
              <a:tblGrid>
                <a:gridCol w="372979"/>
                <a:gridCol w="1730209"/>
                <a:gridCol w="839203"/>
                <a:gridCol w="842656"/>
                <a:gridCol w="842656"/>
                <a:gridCol w="842656"/>
                <a:gridCol w="842656"/>
                <a:gridCol w="925541"/>
              </a:tblGrid>
              <a:tr h="331593">
                <a:tc gridSpan="3">
                  <a:txBody>
                    <a:bodyPr/>
                    <a:lstStyle/>
                    <a:p>
                      <a:pPr algn="l" fontAlgn="b"/>
                      <a:r>
                        <a:rPr lang="nb-NO" sz="1800" b="1" i="0" u="none" strike="noStrike" dirty="0">
                          <a:solidFill>
                            <a:srgbClr val="EAEAEA"/>
                          </a:solidFill>
                          <a:effectLst/>
                          <a:latin typeface="Times New Roman"/>
                        </a:rPr>
                        <a:t>ROTARY DISTRIKT 2290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EAEAEA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EAEAEA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 dirty="0">
                        <a:solidFill>
                          <a:srgbClr val="EAEAEA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nb-NO" sz="1100" b="0" i="0" u="none" strike="noStrike">
                        <a:solidFill>
                          <a:srgbClr val="EAEAEA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nb-NO" sz="1100" b="0" i="0" u="none" strike="noStrike">
                        <a:solidFill>
                          <a:srgbClr val="EAEAEA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18329">
                <a:tc>
                  <a:txBody>
                    <a:bodyPr/>
                    <a:lstStyle/>
                    <a:p>
                      <a:pPr algn="l" fontAlgn="b"/>
                      <a:endParaRPr lang="nb-NO" sz="1800" b="1" i="0" u="none" strike="noStrike">
                        <a:solidFill>
                          <a:srgbClr val="EAEAEA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EAEAEA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EAEAEA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EAEAEA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EAEAEA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EAEAEA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nb-NO" sz="1100" b="0" i="0" u="none" strike="noStrike">
                        <a:solidFill>
                          <a:srgbClr val="EAEAEA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nb-NO" sz="1100" b="0" i="0" u="none" strike="noStrike">
                        <a:solidFill>
                          <a:srgbClr val="EAEAEA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8433">
                <a:tc gridSpan="5">
                  <a:txBody>
                    <a:bodyPr/>
                    <a:lstStyle/>
                    <a:p>
                      <a:pPr algn="l" fontAlgn="b"/>
                      <a:r>
                        <a:rPr lang="nb-NO" sz="1600" b="1" i="0" u="none" strike="noStrike">
                          <a:solidFill>
                            <a:srgbClr val="EAEAEA"/>
                          </a:solidFill>
                          <a:effectLst/>
                          <a:latin typeface="Times New Roman"/>
                        </a:rPr>
                        <a:t>NOTER TIL ÅRSREGNSKAPET FOR 2019-20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>
                          <a:solidFill>
                            <a:srgbClr val="EAEAEA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100" b="0" i="0" u="none" strike="noStrike">
                          <a:solidFill>
                            <a:srgbClr val="EAEAEA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100" b="0" i="0" u="none" strike="noStrike">
                          <a:solidFill>
                            <a:srgbClr val="EAEAEA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1062"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EAEAEA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EAEAEA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EAEAEA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EAEAEA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EAEAEA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EAEAEA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EAEAEA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EAEAEA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21062">
                <a:tc>
                  <a:txBody>
                    <a:bodyPr/>
                    <a:lstStyle/>
                    <a:p>
                      <a:pPr algn="r" fontAlgn="b"/>
                      <a:r>
                        <a:rPr lang="nb-NO" sz="1100" b="1" i="0" u="none" strike="noStrike">
                          <a:solidFill>
                            <a:srgbClr val="EAEAEA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1" i="0" u="none" strike="noStrike" dirty="0" smtClean="0">
                          <a:solidFill>
                            <a:srgbClr val="EAEAEA"/>
                          </a:solidFill>
                          <a:effectLst/>
                          <a:latin typeface="Times New Roman"/>
                        </a:rPr>
                        <a:t> Regnskapsprinsipper</a:t>
                      </a:r>
                      <a:endParaRPr lang="nb-NO" sz="1100" b="1" i="0" u="none" strike="noStrike" dirty="0">
                        <a:solidFill>
                          <a:srgbClr val="EAEAEA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EAEAEA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EAEAEA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EAEAEA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EAEAEA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EAEAEA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EAEAEA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1062">
                <a:tc>
                  <a:txBody>
                    <a:bodyPr/>
                    <a:lstStyle/>
                    <a:p>
                      <a:pPr algn="l" fontAlgn="b"/>
                      <a:endParaRPr lang="nb-NO" sz="1100" b="1" i="0" u="none" strike="noStrike">
                        <a:solidFill>
                          <a:srgbClr val="EAEAEA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5"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 dirty="0" smtClean="0">
                          <a:solidFill>
                            <a:srgbClr val="EAEAEA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nb-NO" sz="1100" b="1" i="0" u="none" strike="noStrike" dirty="0" smtClean="0">
                          <a:solidFill>
                            <a:srgbClr val="EAEAEA"/>
                          </a:solidFill>
                          <a:effectLst/>
                          <a:latin typeface="Times New Roman"/>
                        </a:rPr>
                        <a:t>Årsregnskapet</a:t>
                      </a:r>
                      <a:r>
                        <a:rPr lang="nb-NO" sz="1100" b="0" i="0" u="none" strike="noStrike" dirty="0" smtClean="0">
                          <a:solidFill>
                            <a:srgbClr val="EAEAEA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nb-NO" sz="1100" b="0" i="0" u="none" strike="noStrike" dirty="0">
                          <a:solidFill>
                            <a:srgbClr val="EAEAEA"/>
                          </a:solidFill>
                          <a:effectLst/>
                          <a:latin typeface="Times New Roman"/>
                        </a:rPr>
                        <a:t>er  utarbeidet i henhold til de regnskapsprinsipper som er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1" i="0" u="none" strike="noStrike">
                        <a:solidFill>
                          <a:srgbClr val="EAEAEA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1" i="0" u="none" strike="noStrike">
                        <a:solidFill>
                          <a:srgbClr val="EAEAEA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1062"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EAEAEA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5"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 dirty="0" smtClean="0">
                          <a:solidFill>
                            <a:srgbClr val="EAEAEA"/>
                          </a:solidFill>
                          <a:effectLst/>
                          <a:latin typeface="Times New Roman"/>
                        </a:rPr>
                        <a:t> nevnt </a:t>
                      </a:r>
                      <a:r>
                        <a:rPr lang="nb-NO" sz="1100" b="0" i="0" u="none" strike="noStrike" dirty="0">
                          <a:solidFill>
                            <a:srgbClr val="EAEAEA"/>
                          </a:solidFill>
                          <a:effectLst/>
                          <a:latin typeface="Times New Roman"/>
                        </a:rPr>
                        <a:t>i lov om årsregnskap av 17. juli 1998 §4-1, første ledd </a:t>
                      </a:r>
                      <a:r>
                        <a:rPr lang="nb-NO" sz="1100" b="0" i="0" u="none" strike="noStrike" dirty="0" err="1">
                          <a:solidFill>
                            <a:srgbClr val="EAEAEA"/>
                          </a:solidFill>
                          <a:effectLst/>
                          <a:latin typeface="Times New Roman"/>
                        </a:rPr>
                        <a:t>nr</a:t>
                      </a:r>
                      <a:r>
                        <a:rPr lang="nb-NO" sz="1100" b="0" i="0" u="none" strike="noStrike" dirty="0">
                          <a:solidFill>
                            <a:srgbClr val="EAEAEA"/>
                          </a:solidFill>
                          <a:effectLst/>
                          <a:latin typeface="Times New Roman"/>
                        </a:rPr>
                        <a:t> 1, 2 og 3. 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EAEAEA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EAEAEA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1062"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EAEAEA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4"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 dirty="0" smtClean="0">
                          <a:solidFill>
                            <a:srgbClr val="EAEAEA"/>
                          </a:solidFill>
                          <a:effectLst/>
                          <a:latin typeface="Times New Roman"/>
                        </a:rPr>
                        <a:t> Det </a:t>
                      </a:r>
                      <a:r>
                        <a:rPr lang="nb-NO" sz="1100" b="0" i="0" u="none" strike="noStrike" dirty="0">
                          <a:solidFill>
                            <a:srgbClr val="EAEAEA"/>
                          </a:solidFill>
                          <a:effectLst/>
                          <a:latin typeface="Times New Roman"/>
                        </a:rPr>
                        <a:t>benyttes god regnskapsskikk for ideelle organisasjoner.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EAEAEA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EAEAEA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EAEAEA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1062"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EAEAEA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EAEAEA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EAEAEA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EAEAEA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EAEAEA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EAEAEA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EAEAEA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EAEAEA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1062">
                <a:tc>
                  <a:txBody>
                    <a:bodyPr/>
                    <a:lstStyle/>
                    <a:p>
                      <a:pPr algn="r" fontAlgn="b"/>
                      <a:r>
                        <a:rPr lang="nb-NO" sz="1100" b="1" i="0" u="none" strike="noStrike">
                          <a:solidFill>
                            <a:srgbClr val="EAEAEA"/>
                          </a:solidFill>
                          <a:effectLst/>
                          <a:latin typeface="Times New Roman"/>
                        </a:rPr>
                        <a:t>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1" i="0" u="none" strike="noStrike" dirty="0" smtClean="0">
                          <a:solidFill>
                            <a:srgbClr val="EAEAEA"/>
                          </a:solidFill>
                          <a:effectLst/>
                          <a:latin typeface="Times New Roman"/>
                        </a:rPr>
                        <a:t> Antall </a:t>
                      </a:r>
                      <a:r>
                        <a:rPr lang="nb-NO" sz="1100" b="1" i="0" u="none" strike="noStrike" dirty="0">
                          <a:solidFill>
                            <a:srgbClr val="EAEAEA"/>
                          </a:solidFill>
                          <a:effectLst/>
                          <a:latin typeface="Times New Roman"/>
                        </a:rPr>
                        <a:t>ansatte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EAEAEA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EAEAEA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EAEAEA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EAEAEA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EAEAEA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EAEAEA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1062">
                <a:tc>
                  <a:txBody>
                    <a:bodyPr/>
                    <a:lstStyle/>
                    <a:p>
                      <a:pPr algn="l" fontAlgn="b"/>
                      <a:endParaRPr lang="nb-NO" sz="1100" b="1" i="0" u="none" strike="noStrike">
                        <a:solidFill>
                          <a:srgbClr val="EAEAEA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 dirty="0" smtClean="0">
                          <a:solidFill>
                            <a:srgbClr val="EAEAEA"/>
                          </a:solidFill>
                          <a:effectLst/>
                          <a:latin typeface="Times New Roman"/>
                        </a:rPr>
                        <a:t> Organisasjonen </a:t>
                      </a:r>
                      <a:r>
                        <a:rPr lang="nb-NO" sz="1100" b="0" i="0" u="none" strike="noStrike" dirty="0">
                          <a:solidFill>
                            <a:srgbClr val="EAEAEA"/>
                          </a:solidFill>
                          <a:effectLst/>
                          <a:latin typeface="Times New Roman"/>
                        </a:rPr>
                        <a:t>har ingen ansatte og er følgelig ikke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1" i="0" u="none" strike="noStrike">
                        <a:solidFill>
                          <a:srgbClr val="EAEAEA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1" i="0" u="none" strike="noStrike">
                        <a:solidFill>
                          <a:srgbClr val="EAEAEA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1" i="0" u="none" strike="noStrike">
                        <a:solidFill>
                          <a:srgbClr val="EAEAEA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1" i="0" u="none" strike="noStrike">
                        <a:solidFill>
                          <a:srgbClr val="EAEAEA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1062"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EAEAEA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5"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 dirty="0" smtClean="0">
                          <a:solidFill>
                            <a:srgbClr val="EAEAEA"/>
                          </a:solidFill>
                          <a:effectLst/>
                          <a:latin typeface="Times New Roman"/>
                        </a:rPr>
                        <a:t> pliktig </a:t>
                      </a:r>
                      <a:r>
                        <a:rPr lang="nb-NO" sz="1100" b="0" i="0" u="none" strike="noStrike" dirty="0">
                          <a:solidFill>
                            <a:srgbClr val="EAEAEA"/>
                          </a:solidFill>
                          <a:effectLst/>
                          <a:latin typeface="Times New Roman"/>
                        </a:rPr>
                        <a:t>til å ha tjenestepensjon etter lov om </a:t>
                      </a:r>
                      <a:r>
                        <a:rPr lang="nb-NO" sz="1100" b="0" i="0" u="none" strike="noStrike" dirty="0" smtClean="0">
                          <a:solidFill>
                            <a:srgbClr val="EAEAEA"/>
                          </a:solidFill>
                          <a:effectLst/>
                          <a:latin typeface="Times New Roman"/>
                        </a:rPr>
                        <a:t>obligatorisk </a:t>
                      </a:r>
                      <a:r>
                        <a:rPr lang="nb-NO" sz="1100" b="0" i="0" u="none" strike="noStrike" dirty="0">
                          <a:solidFill>
                            <a:srgbClr val="EAEAEA"/>
                          </a:solidFill>
                          <a:effectLst/>
                          <a:latin typeface="Times New Roman"/>
                        </a:rPr>
                        <a:t>tjenestepensjon.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EAEAEA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EAEAEA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1062"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EAEAEA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EAEAEA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EAEAEA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EAEAEA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EAEAEA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EAEAEA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EAEAEA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EAEAEA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1062">
                <a:tc>
                  <a:txBody>
                    <a:bodyPr/>
                    <a:lstStyle/>
                    <a:p>
                      <a:pPr algn="r" fontAlgn="b"/>
                      <a:r>
                        <a:rPr lang="nb-NO" sz="1100" b="1" i="0" u="none" strike="noStrike">
                          <a:solidFill>
                            <a:srgbClr val="EAEAEA"/>
                          </a:solidFill>
                          <a:effectLst/>
                          <a:latin typeface="Times New Roman"/>
                        </a:rPr>
                        <a:t>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nb-NO" sz="1100" b="1" i="0" u="none" strike="noStrike" dirty="0" smtClean="0">
                          <a:solidFill>
                            <a:srgbClr val="EAEAEA"/>
                          </a:solidFill>
                          <a:effectLst/>
                          <a:latin typeface="Times New Roman"/>
                        </a:rPr>
                        <a:t> Ytelser </a:t>
                      </a:r>
                      <a:r>
                        <a:rPr lang="nb-NO" sz="1100" b="1" i="0" u="none" strike="noStrike" dirty="0">
                          <a:solidFill>
                            <a:srgbClr val="EAEAEA"/>
                          </a:solidFill>
                          <a:effectLst/>
                          <a:latin typeface="Times New Roman"/>
                        </a:rPr>
                        <a:t>til ledende ansatte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EAEAEA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EAEAEA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EAEAEA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EAEAEA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EAEAEA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1062"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EAEAEA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5"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 dirty="0" smtClean="0">
                          <a:solidFill>
                            <a:srgbClr val="EAEAEA"/>
                          </a:solidFill>
                          <a:effectLst/>
                          <a:latin typeface="Times New Roman"/>
                        </a:rPr>
                        <a:t> Organisasjonen </a:t>
                      </a:r>
                      <a:r>
                        <a:rPr lang="nb-NO" sz="1100" b="0" i="0" u="none" strike="noStrike" dirty="0">
                          <a:solidFill>
                            <a:srgbClr val="EAEAEA"/>
                          </a:solidFill>
                          <a:effectLst/>
                          <a:latin typeface="Times New Roman"/>
                        </a:rPr>
                        <a:t>har ikke utbetalt noen form for lønn eller annen godtgjørelse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 dirty="0">
                        <a:solidFill>
                          <a:srgbClr val="EAEAEA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EAEAEA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1062"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EAEAEA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4"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 dirty="0" smtClean="0">
                          <a:solidFill>
                            <a:srgbClr val="EAEAEA"/>
                          </a:solidFill>
                          <a:effectLst/>
                          <a:latin typeface="Times New Roman"/>
                        </a:rPr>
                        <a:t> Til </a:t>
                      </a:r>
                      <a:r>
                        <a:rPr lang="nb-NO" sz="1100" b="0" i="0" u="none" strike="noStrike" dirty="0">
                          <a:solidFill>
                            <a:srgbClr val="EAEAEA"/>
                          </a:solidFill>
                          <a:effectLst/>
                          <a:latin typeface="Times New Roman"/>
                        </a:rPr>
                        <a:t>ledere i organisasjonen, kun dekning av reise- og oppholdsutgifter.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EAEAEA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1" i="0" u="none" strike="noStrike">
                        <a:solidFill>
                          <a:srgbClr val="EAEAEA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EAEAEA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1062"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EAEAEA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EAEAEA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EAEAEA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EAEAEA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EAEAEA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EAEAEA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EAEAEA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EAEAEA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1062"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EAEAEA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 dirty="0" smtClean="0">
                          <a:solidFill>
                            <a:srgbClr val="EAEAEA"/>
                          </a:solidFill>
                          <a:effectLst/>
                          <a:latin typeface="Times New Roman"/>
                        </a:rPr>
                        <a:t> Utbetaling </a:t>
                      </a:r>
                      <a:r>
                        <a:rPr lang="nb-NO" sz="1100" b="0" i="0" u="none" strike="noStrike" dirty="0">
                          <a:solidFill>
                            <a:srgbClr val="EAEAEA"/>
                          </a:solidFill>
                          <a:effectLst/>
                          <a:latin typeface="Times New Roman"/>
                        </a:rPr>
                        <a:t>til revisor har vært kr 13.374 inkl. mva.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EAEAEA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EAEAEA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EAEAEA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EAEAEA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1062"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EAEAEA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EAEAEA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EAEAEA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EAEAEA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EAEAEA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EAEAEA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EAEAEA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EAEAEA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1062">
                <a:tc>
                  <a:txBody>
                    <a:bodyPr/>
                    <a:lstStyle/>
                    <a:p>
                      <a:pPr algn="r" fontAlgn="b"/>
                      <a:r>
                        <a:rPr lang="nb-NO" sz="1100" b="1" i="0" u="none" strike="noStrike">
                          <a:solidFill>
                            <a:srgbClr val="EAEAEA"/>
                          </a:solidFill>
                          <a:effectLst/>
                          <a:latin typeface="Times New Roman"/>
                        </a:rPr>
                        <a:t>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nb-NO" sz="1100" b="1" i="0" u="none" strike="noStrike" dirty="0" smtClean="0">
                          <a:solidFill>
                            <a:srgbClr val="EAEAEA"/>
                          </a:solidFill>
                          <a:effectLst/>
                          <a:latin typeface="Times New Roman"/>
                        </a:rPr>
                        <a:t> Lån </a:t>
                      </a:r>
                      <a:r>
                        <a:rPr lang="nb-NO" sz="1100" b="1" i="0" u="none" strike="noStrike" dirty="0">
                          <a:solidFill>
                            <a:srgbClr val="EAEAEA"/>
                          </a:solidFill>
                          <a:effectLst/>
                          <a:latin typeface="Times New Roman"/>
                        </a:rPr>
                        <a:t>og sikkerhetsstillelse.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EAEAEA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EAEAEA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EAEAEA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EAEAEA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EAEAEA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1062"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EAEAEA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4"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 dirty="0" smtClean="0">
                          <a:solidFill>
                            <a:srgbClr val="EAEAEA"/>
                          </a:solidFill>
                          <a:effectLst/>
                          <a:latin typeface="Times New Roman"/>
                        </a:rPr>
                        <a:t> Organisasjonen </a:t>
                      </a:r>
                      <a:r>
                        <a:rPr lang="nb-NO" sz="1100" b="0" i="0" u="none" strike="noStrike" dirty="0">
                          <a:solidFill>
                            <a:srgbClr val="EAEAEA"/>
                          </a:solidFill>
                          <a:effectLst/>
                          <a:latin typeface="Times New Roman"/>
                        </a:rPr>
                        <a:t>har ikke gitt lån eller sikkerhetsstillelse til noen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EAEAEA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EAEAEA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EAEAEA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1062"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EAEAEA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 dirty="0" smtClean="0">
                          <a:solidFill>
                            <a:srgbClr val="EAEAEA"/>
                          </a:solidFill>
                          <a:effectLst/>
                          <a:latin typeface="Times New Roman"/>
                        </a:rPr>
                        <a:t> medlemmer </a:t>
                      </a:r>
                      <a:r>
                        <a:rPr lang="nb-NO" sz="1100" b="0" i="0" u="none" strike="noStrike" dirty="0">
                          <a:solidFill>
                            <a:srgbClr val="EAEAEA"/>
                          </a:solidFill>
                          <a:effectLst/>
                          <a:latin typeface="Times New Roman"/>
                        </a:rPr>
                        <a:t>av organisasjonen.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 dirty="0">
                        <a:solidFill>
                          <a:srgbClr val="EAEAEA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EAEAEA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EAEAEA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 dirty="0">
                        <a:solidFill>
                          <a:srgbClr val="EAEAEA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 dirty="0">
                        <a:solidFill>
                          <a:srgbClr val="EAEAEA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xmlns:p15="http://schemas.microsoft.com/office/powerpoint/2012/main" xmlns="" Requires="p15">
      <p:transition xmlns:p14="http://schemas.microsoft.com/office/powerpoint/2010/main" spd="slow" p14:dur="2000">
        <p15:prstTrans prst="peelOff" invX="1"/>
      </p:transition>
    </mc:Choice>
    <mc:Choice Requires="p14">
      <p:transition spd="slow" p14:dur="2000">
        <p:wipe/>
      </p:transition>
    </mc:Choice>
    <mc:Fallback xmlns:p15="http://schemas.microsoft.com/office/powerpoint/2012/main"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NOTER TIL ÅRSREGNSKAPET FOR 2016-17"/>
          <p:cNvSpPr txBox="1"/>
          <p:nvPr/>
        </p:nvSpPr>
        <p:spPr>
          <a:xfrm>
            <a:off x="315697" y="145194"/>
            <a:ext cx="4622417" cy="33855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 defTabSz="457200">
              <a:defRPr sz="1600" b="1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r>
              <a:rPr dirty="0"/>
              <a:t>NOTER TIL ÅRSREGNSKAPET FOR </a:t>
            </a:r>
            <a:r>
              <a:rPr lang="nb-NO" dirty="0" smtClean="0"/>
              <a:t>2019 </a:t>
            </a:r>
            <a:r>
              <a:rPr lang="nb-NO" dirty="0"/>
              <a:t>- </a:t>
            </a:r>
            <a:r>
              <a:rPr lang="nb-NO" dirty="0" smtClean="0"/>
              <a:t>2020</a:t>
            </a:r>
            <a:endParaRPr dirty="0"/>
          </a:p>
        </p:txBody>
      </p:sp>
      <p:graphicFrame>
        <p:nvGraphicFramePr>
          <p:cNvPr id="2" name="Tabell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05981392"/>
              </p:ext>
            </p:extLst>
          </p:nvPr>
        </p:nvGraphicFramePr>
        <p:xfrm>
          <a:off x="1138274" y="1145327"/>
          <a:ext cx="7183476" cy="4962525"/>
        </p:xfrm>
        <a:graphic>
          <a:graphicData uri="http://schemas.openxmlformats.org/drawingml/2006/table">
            <a:tbl>
              <a:tblPr/>
              <a:tblGrid>
                <a:gridCol w="369964"/>
                <a:gridCol w="1716223"/>
                <a:gridCol w="835846"/>
                <a:gridCol w="835846"/>
                <a:gridCol w="835846"/>
                <a:gridCol w="835846"/>
                <a:gridCol w="835846"/>
                <a:gridCol w="918059"/>
              </a:tblGrid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nb-NO" sz="1100" b="1" i="0" u="none" strike="noStrike" dirty="0">
                          <a:solidFill>
                            <a:srgbClr val="EAEAEA"/>
                          </a:solidFill>
                          <a:effectLst/>
                          <a:latin typeface="Times New Roman"/>
                        </a:rPr>
                        <a:t>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1" i="0" u="none" strike="noStrike" dirty="0" smtClean="0">
                          <a:solidFill>
                            <a:srgbClr val="EAEAEA"/>
                          </a:solidFill>
                          <a:effectLst/>
                          <a:latin typeface="Times New Roman"/>
                        </a:rPr>
                        <a:t> MVA-kompensasjon</a:t>
                      </a:r>
                      <a:endParaRPr lang="nb-NO" sz="1100" b="1" i="0" u="none" strike="noStrike" dirty="0">
                        <a:solidFill>
                          <a:srgbClr val="EAEAEA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1" i="0" u="none" strike="noStrike">
                        <a:solidFill>
                          <a:srgbClr val="EAEAEA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1" i="0" u="none" strike="noStrike">
                        <a:solidFill>
                          <a:srgbClr val="EAEAEA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1" i="0" u="none" strike="noStrike">
                        <a:solidFill>
                          <a:srgbClr val="EAEAEA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1" i="0" u="none" strike="noStrike">
                        <a:solidFill>
                          <a:srgbClr val="EAEAEA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EAEAEA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EAEAEA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 dirty="0">
                        <a:solidFill>
                          <a:srgbClr val="EAEAEA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4">
                  <a:txBody>
                    <a:bodyPr/>
                    <a:lstStyle/>
                    <a:p>
                      <a:pPr algn="l" fontAlgn="ctr"/>
                      <a:r>
                        <a:rPr lang="nb-NO" sz="1100" b="0" i="0" u="none" strike="noStrike">
                          <a:solidFill>
                            <a:srgbClr val="EAEAEA"/>
                          </a:solidFill>
                          <a:effectLst/>
                          <a:latin typeface="Times New Roman"/>
                        </a:rPr>
                        <a:t>Behandling av merverdiavgiftskompensasjon er regnskapsført etter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EAEAEA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EAEAEA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EAEAEA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EAEAEA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4">
                  <a:txBody>
                    <a:bodyPr/>
                    <a:lstStyle/>
                    <a:p>
                      <a:pPr algn="l" fontAlgn="ctr"/>
                      <a:r>
                        <a:rPr lang="nb-NO" sz="1100" b="0" i="0" u="none" strike="noStrike" dirty="0">
                          <a:solidFill>
                            <a:srgbClr val="EAEAEA"/>
                          </a:solidFill>
                          <a:effectLst/>
                          <a:latin typeface="Times New Roman"/>
                        </a:rPr>
                        <a:t>faktisk godkjent og mottatt kompensasjon. I regnskapet avsluttet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EAEAEA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EAEAEA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EAEAEA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EAEAEA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4">
                  <a:txBody>
                    <a:bodyPr/>
                    <a:lstStyle/>
                    <a:p>
                      <a:pPr algn="l" fontAlgn="ctr"/>
                      <a:r>
                        <a:rPr lang="nb-NO" sz="1100" b="0" i="0" u="none" strike="noStrike">
                          <a:solidFill>
                            <a:srgbClr val="EAEAEA"/>
                          </a:solidFill>
                          <a:effectLst/>
                          <a:latin typeface="Times New Roman"/>
                        </a:rPr>
                        <a:t>pr 30.06.20 er det bokført en merverdiavgiftskompensasjon på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EAEAEA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EAEAEA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EAEAEA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EAEAEA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l" fontAlgn="ctr"/>
                      <a:r>
                        <a:rPr lang="nb-NO" sz="1100" b="0" i="0" u="none" strike="noStrike" dirty="0">
                          <a:solidFill>
                            <a:srgbClr val="EAEAEA"/>
                          </a:solidFill>
                          <a:effectLst/>
                          <a:latin typeface="Times New Roman"/>
                        </a:rPr>
                        <a:t>kr 0, da vi fikk avslag på søknaden for 2017/18.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EAEAEA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EAEAEA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EAEAEA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EAEAEA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EAEAEA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nb-NO" sz="950" b="0" i="0" u="none" strike="noStrike">
                        <a:solidFill>
                          <a:srgbClr val="EAEAEA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EAEAEA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EAEAEA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EAEAEA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EAEAEA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EAEAEA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EAEAEA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EAEAEA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4">
                  <a:txBody>
                    <a:bodyPr/>
                    <a:lstStyle/>
                    <a:p>
                      <a:pPr algn="l" fontAlgn="ctr"/>
                      <a:r>
                        <a:rPr lang="nb-NO" sz="1100" b="0" i="0" u="none" strike="noStrike" dirty="0">
                          <a:solidFill>
                            <a:srgbClr val="EAEAEA"/>
                          </a:solidFill>
                          <a:effectLst/>
                          <a:latin typeface="Times New Roman"/>
                        </a:rPr>
                        <a:t>Merverdiavgiftskompensasjon for årene 2018/19 og 2019/20 som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EAEAEA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1" i="0" u="none" strike="noStrike">
                        <a:solidFill>
                          <a:srgbClr val="EAEAEA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EAEAEA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EAEAEA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4">
                  <a:txBody>
                    <a:bodyPr/>
                    <a:lstStyle/>
                    <a:p>
                      <a:pPr algn="l" fontAlgn="ctr"/>
                      <a:r>
                        <a:rPr lang="nb-NO" sz="1100" b="0" i="0" u="none" strike="noStrike">
                          <a:solidFill>
                            <a:srgbClr val="EAEAEA"/>
                          </a:solidFill>
                          <a:effectLst/>
                          <a:latin typeface="Times New Roman"/>
                        </a:rPr>
                        <a:t>vil komme til utbetaling senere, gitt at ordningen opprettholdes og at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EAEAEA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1" i="0" u="none" strike="noStrike">
                        <a:solidFill>
                          <a:srgbClr val="EAEAEA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 dirty="0">
                        <a:solidFill>
                          <a:srgbClr val="EAEAEA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EAEAEA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5">
                  <a:txBody>
                    <a:bodyPr/>
                    <a:lstStyle/>
                    <a:p>
                      <a:pPr algn="l" fontAlgn="ctr"/>
                      <a:r>
                        <a:rPr lang="nb-NO" sz="1100" b="0" i="0" u="none" strike="noStrike">
                          <a:solidFill>
                            <a:srgbClr val="EAEAEA"/>
                          </a:solidFill>
                          <a:effectLst/>
                          <a:latin typeface="Times New Roman"/>
                        </a:rPr>
                        <a:t>kompensasjonsens prosentvise størrelse av grunnlaget blir tilnærmet lik,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1" i="0" u="none" strike="noStrike">
                        <a:solidFill>
                          <a:srgbClr val="EAEAEA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EAEAEA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EAEAEA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5">
                  <a:txBody>
                    <a:bodyPr/>
                    <a:lstStyle/>
                    <a:p>
                      <a:pPr algn="l" fontAlgn="ctr"/>
                      <a:r>
                        <a:rPr lang="nb-NO" sz="1100" b="0" i="0" u="none" strike="noStrike">
                          <a:solidFill>
                            <a:srgbClr val="EAEAEA"/>
                          </a:solidFill>
                          <a:effectLst/>
                          <a:latin typeface="Times New Roman"/>
                        </a:rPr>
                        <a:t>utgjør ca. kr 147 000. Om ordningen opprettholdes og den prosentvise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1" i="0" u="none" strike="noStrike">
                        <a:solidFill>
                          <a:srgbClr val="EAEAEA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EAEAEA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EAEAEA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4">
                  <a:txBody>
                    <a:bodyPr/>
                    <a:lstStyle/>
                    <a:p>
                      <a:pPr algn="l" fontAlgn="ctr"/>
                      <a:r>
                        <a:rPr lang="nb-NO" sz="1100" b="0" i="0" u="none" strike="noStrike">
                          <a:solidFill>
                            <a:srgbClr val="EAEAEA"/>
                          </a:solidFill>
                          <a:effectLst/>
                          <a:latin typeface="Times New Roman"/>
                        </a:rPr>
                        <a:t>størrelsen av grunnlaget avgjøres imidlertid ved godkjennelse av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EAEAEA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 dirty="0">
                        <a:solidFill>
                          <a:srgbClr val="EAEAEA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EAEAEA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EAEAEA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5">
                  <a:txBody>
                    <a:bodyPr/>
                    <a:lstStyle/>
                    <a:p>
                      <a:pPr algn="l" fontAlgn="ctr"/>
                      <a:r>
                        <a:rPr lang="nb-NO" sz="1100" b="0" i="0" u="none" strike="noStrike">
                          <a:solidFill>
                            <a:srgbClr val="EAEAEA"/>
                          </a:solidFill>
                          <a:effectLst/>
                          <a:latin typeface="Times New Roman"/>
                        </a:rPr>
                        <a:t>statsbudsjettet og hvor mange som er søker og er kompensasjonsberettiget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EAEAEA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EAEAEA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EAEAEA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5"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>
                          <a:solidFill>
                            <a:srgbClr val="EAEAEA"/>
                          </a:solidFill>
                          <a:effectLst/>
                          <a:latin typeface="Times New Roman"/>
                        </a:rPr>
                        <a:t>hvert år. Av forsiktighetshensyn og for å være i tråd med hvordan NORFO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EAEAEA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EAEAEA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EAEAEA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5"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>
                          <a:solidFill>
                            <a:srgbClr val="EAEAEA"/>
                          </a:solidFill>
                          <a:effectLst/>
                          <a:latin typeface="Times New Roman"/>
                        </a:rPr>
                        <a:t>ønsker at merverdikompensasjonen skal behandles regnskapesmessig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EAEAEA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EAEAEA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EAEAEA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5">
                  <a:txBody>
                    <a:bodyPr/>
                    <a:lstStyle/>
                    <a:p>
                      <a:pPr algn="l" fontAlgn="ctr"/>
                      <a:r>
                        <a:rPr lang="nb-NO" sz="1100" b="0" i="0" u="none" strike="noStrike">
                          <a:solidFill>
                            <a:srgbClr val="EAEAEA"/>
                          </a:solidFill>
                          <a:effectLst/>
                          <a:latin typeface="Times New Roman"/>
                        </a:rPr>
                        <a:t>(likhet med øvrige distrikt og klubber) så er ikke denne mulige fremtidige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EAEAEA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EAEAEA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EAEAEA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5">
                  <a:txBody>
                    <a:bodyPr/>
                    <a:lstStyle/>
                    <a:p>
                      <a:pPr algn="l" fontAlgn="ctr"/>
                      <a:r>
                        <a:rPr lang="nb-NO" sz="1100" b="0" i="0" u="none" strike="noStrike">
                          <a:solidFill>
                            <a:srgbClr val="EAEAEA"/>
                          </a:solidFill>
                          <a:effectLst/>
                          <a:latin typeface="Times New Roman"/>
                        </a:rPr>
                        <a:t>tilbakebetalingen av merverdiavgiftskompensasjon basert på forbrukte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EAEAEA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EAEAEA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EAEAEA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4">
                  <a:txBody>
                    <a:bodyPr/>
                    <a:lstStyle/>
                    <a:p>
                      <a:pPr algn="l" fontAlgn="ctr"/>
                      <a:r>
                        <a:rPr lang="nb-NO" sz="1100" b="0" i="0" u="none" strike="noStrike">
                          <a:solidFill>
                            <a:srgbClr val="EAEAEA"/>
                          </a:solidFill>
                          <a:effectLst/>
                          <a:latin typeface="Times New Roman"/>
                        </a:rPr>
                        <a:t>kostnader pr 30.06.19 og 30.06.20 bokført i regnskapet. 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EAEAEA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EAEAEA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EAEAEA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EAEAEA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EAEAEA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EAEAEA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EAEAEA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EAEAEA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EAEAEA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EAEAEA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EAEAEA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nb-NO" sz="1100" b="1" i="0" u="none" strike="noStrike">
                          <a:solidFill>
                            <a:srgbClr val="EAEAEA"/>
                          </a:solidFill>
                          <a:effectLst/>
                          <a:latin typeface="Times New Roman"/>
                        </a:rPr>
                        <a:t>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1" i="0" u="none" strike="noStrike" dirty="0" smtClean="0">
                          <a:solidFill>
                            <a:srgbClr val="EAEAEA"/>
                          </a:solidFill>
                          <a:effectLst/>
                          <a:latin typeface="Times New Roman"/>
                        </a:rPr>
                        <a:t> Egenkapital</a:t>
                      </a:r>
                      <a:endParaRPr lang="nb-NO" sz="1100" b="1" i="0" u="none" strike="noStrike" dirty="0">
                        <a:solidFill>
                          <a:srgbClr val="EAEAEA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1" i="0" u="none" strike="noStrike">
                        <a:solidFill>
                          <a:srgbClr val="EAEAEA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EAEAEA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EAEAEA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EAEAEA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EAEAEA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EAEAEA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EAEAEA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EAEAEA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EAEAEA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EAEAEA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EAEAEA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EAEAEA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EAEAEA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EAEAEA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EAEAEA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EAEAEA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100" b="1" i="0" u="none" strike="noStrike">
                          <a:solidFill>
                            <a:srgbClr val="EAEAEA"/>
                          </a:solidFill>
                          <a:effectLst/>
                          <a:latin typeface="Times New Roman"/>
                        </a:rPr>
                        <a:t>Fri EK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100" b="1" i="0" u="none" strike="noStrike">
                          <a:solidFill>
                            <a:srgbClr val="EAEAEA"/>
                          </a:solidFill>
                          <a:effectLst/>
                          <a:latin typeface="Times New Roman"/>
                        </a:rPr>
                        <a:t>U&amp;T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100" b="1" i="0" u="none" strike="noStrike">
                          <a:solidFill>
                            <a:srgbClr val="EAEAEA"/>
                          </a:solidFill>
                          <a:effectLst/>
                          <a:latin typeface="Times New Roman"/>
                        </a:rPr>
                        <a:t>Norfo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100" b="1" i="0" u="none" strike="noStrike">
                          <a:solidFill>
                            <a:srgbClr val="EAEAEA"/>
                          </a:solidFill>
                          <a:effectLst/>
                          <a:latin typeface="Times New Roman"/>
                        </a:rPr>
                        <a:t>Norfo, TRF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100" b="1" i="0" u="none" strike="noStrike">
                          <a:solidFill>
                            <a:srgbClr val="EAEAEA"/>
                          </a:solidFill>
                          <a:effectLst/>
                          <a:latin typeface="Times New Roman"/>
                        </a:rPr>
                        <a:t>Ungdom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100" b="1" i="0" u="none" strike="noStrike">
                          <a:solidFill>
                            <a:srgbClr val="EAEAEA"/>
                          </a:solidFill>
                          <a:effectLst/>
                          <a:latin typeface="Times New Roman"/>
                        </a:rPr>
                        <a:t>Sum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EAEAEA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>
                          <a:solidFill>
                            <a:srgbClr val="EAEAEA"/>
                          </a:solidFill>
                          <a:effectLst/>
                          <a:latin typeface="Times New Roman"/>
                        </a:rPr>
                        <a:t>IB Egenkapital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>
                          <a:solidFill>
                            <a:srgbClr val="EAEAEA"/>
                          </a:solidFill>
                          <a:effectLst/>
                          <a:latin typeface="Times New Roman"/>
                        </a:rPr>
                        <a:t>      687 228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>
                          <a:solidFill>
                            <a:srgbClr val="EAEAEA"/>
                          </a:solidFill>
                          <a:effectLst/>
                          <a:latin typeface="Times New Roman"/>
                        </a:rPr>
                        <a:t>      562 565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>
                          <a:solidFill>
                            <a:srgbClr val="EAEAEA"/>
                          </a:solidFill>
                          <a:effectLst/>
                          <a:latin typeface="Times New Roman"/>
                        </a:rPr>
                        <a:t>        60 000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>
                          <a:solidFill>
                            <a:srgbClr val="EAEAEA"/>
                          </a:solidFill>
                          <a:effectLst/>
                          <a:latin typeface="Times New Roman"/>
                        </a:rPr>
                        <a:t>      192 969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>
                          <a:solidFill>
                            <a:srgbClr val="EAEAEA"/>
                          </a:solidFill>
                          <a:effectLst/>
                          <a:latin typeface="Times New Roman"/>
                        </a:rPr>
                        <a:t>      192 969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>
                          <a:solidFill>
                            <a:srgbClr val="EAEAEA"/>
                          </a:solidFill>
                          <a:effectLst/>
                          <a:latin typeface="Times New Roman"/>
                        </a:rPr>
                        <a:t>     1 695 731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EAEAEA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>
                          <a:solidFill>
                            <a:srgbClr val="EAEAEA"/>
                          </a:solidFill>
                          <a:effectLst/>
                          <a:latin typeface="Times New Roman"/>
                        </a:rPr>
                        <a:t>Årets resultat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>
                          <a:solidFill>
                            <a:srgbClr val="EAEAEA"/>
                          </a:solidFill>
                          <a:effectLst/>
                          <a:latin typeface="Times New Roman"/>
                        </a:rPr>
                        <a:t>        73 471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EAEAEA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EAEAEA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EAEAEA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EAEAEA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>
                          <a:solidFill>
                            <a:srgbClr val="EAEAEA"/>
                          </a:solidFill>
                          <a:effectLst/>
                          <a:latin typeface="Times New Roman"/>
                        </a:rPr>
                        <a:t>          73 471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EAEAEA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>
                          <a:solidFill>
                            <a:srgbClr val="EAEAEA"/>
                          </a:solidFill>
                          <a:effectLst/>
                          <a:latin typeface="Times New Roman"/>
                        </a:rPr>
                        <a:t>Bruk av midler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EAEAEA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>
                          <a:solidFill>
                            <a:srgbClr val="EAEAEA"/>
                          </a:solidFill>
                          <a:effectLst/>
                          <a:latin typeface="Times New Roman"/>
                        </a:rPr>
                        <a:t>       -70 835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EAEAEA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EAEAEA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>
                          <a:solidFill>
                            <a:srgbClr val="EAEAEA"/>
                          </a:solidFill>
                          <a:effectLst/>
                          <a:latin typeface="Times New Roman"/>
                        </a:rPr>
                        <a:t>       -21 625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>
                          <a:solidFill>
                            <a:srgbClr val="EAEAEA"/>
                          </a:solidFill>
                          <a:effectLst/>
                          <a:latin typeface="Times New Roman"/>
                        </a:rPr>
                        <a:t>         -92 460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EAEAEA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>
                          <a:solidFill>
                            <a:srgbClr val="EAEAEA"/>
                          </a:solidFill>
                          <a:effectLst/>
                          <a:latin typeface="Times New Roman"/>
                        </a:rPr>
                        <a:t>Utdeling til klubbprosjekt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>
                          <a:solidFill>
                            <a:srgbClr val="EAEAEA"/>
                          </a:solidFill>
                          <a:effectLst/>
                          <a:latin typeface="Times New Roman"/>
                        </a:rPr>
                        <a:t>       -70 000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EAEAEA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EAEAEA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>
                          <a:solidFill>
                            <a:srgbClr val="EAEAEA"/>
                          </a:solidFill>
                          <a:effectLst/>
                          <a:latin typeface="Times New Roman"/>
                        </a:rPr>
                        <a:t>       -30 139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EAEAEA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>
                          <a:solidFill>
                            <a:srgbClr val="EAEAEA"/>
                          </a:solidFill>
                          <a:effectLst/>
                          <a:latin typeface="Times New Roman"/>
                        </a:rPr>
                        <a:t>       -100 139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EAEAEA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1" i="0" u="none" strike="noStrike">
                          <a:solidFill>
                            <a:srgbClr val="EAEAEA"/>
                          </a:solidFill>
                          <a:effectLst/>
                          <a:latin typeface="Times New Roman"/>
                        </a:rPr>
                        <a:t>UB Egenkapital 30.06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1" i="0" u="none" strike="noStrike">
                          <a:solidFill>
                            <a:srgbClr val="EAEAEA"/>
                          </a:solidFill>
                          <a:effectLst/>
                          <a:latin typeface="Times New Roman"/>
                        </a:rPr>
                        <a:t>     690 700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1" i="0" u="none" strike="noStrike">
                          <a:solidFill>
                            <a:srgbClr val="EAEAEA"/>
                          </a:solidFill>
                          <a:effectLst/>
                          <a:latin typeface="Times New Roman"/>
                        </a:rPr>
                        <a:t>     491 730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1" i="0" u="none" strike="noStrike">
                          <a:solidFill>
                            <a:srgbClr val="EAEAEA"/>
                          </a:solidFill>
                          <a:effectLst/>
                          <a:latin typeface="Times New Roman"/>
                        </a:rPr>
                        <a:t>       60 000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1" i="0" u="none" strike="noStrike">
                          <a:solidFill>
                            <a:srgbClr val="EAEAEA"/>
                          </a:solidFill>
                          <a:effectLst/>
                          <a:latin typeface="Times New Roman"/>
                        </a:rPr>
                        <a:t>     162 830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1" i="0" u="none" strike="noStrike">
                          <a:solidFill>
                            <a:srgbClr val="EAEAEA"/>
                          </a:solidFill>
                          <a:effectLst/>
                          <a:latin typeface="Times New Roman"/>
                        </a:rPr>
                        <a:t>     171 344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1" i="0" u="none" strike="noStrike" dirty="0">
                          <a:solidFill>
                            <a:srgbClr val="EAEAEA"/>
                          </a:solidFill>
                          <a:effectLst/>
                          <a:latin typeface="Times New Roman"/>
                        </a:rPr>
                        <a:t>    1 576 605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4" name="Tabell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8921750"/>
              </p:ext>
            </p:extLst>
          </p:nvPr>
        </p:nvGraphicFramePr>
        <p:xfrm>
          <a:off x="1077432" y="771554"/>
          <a:ext cx="5727405" cy="291702"/>
        </p:xfrm>
        <a:graphic>
          <a:graphicData uri="http://schemas.openxmlformats.org/drawingml/2006/table">
            <a:tbl>
              <a:tblPr/>
              <a:tblGrid>
                <a:gridCol w="4810770"/>
                <a:gridCol w="916635"/>
              </a:tblGrid>
              <a:tr h="291702">
                <a:tc>
                  <a:txBody>
                    <a:bodyPr/>
                    <a:lstStyle/>
                    <a:p>
                      <a:pPr algn="l" fontAlgn="b"/>
                      <a:r>
                        <a:rPr lang="nb-NO" sz="1600" b="1" i="0" u="none" strike="noStrike" dirty="0" smtClean="0">
                          <a:solidFill>
                            <a:srgbClr val="EAEAEA"/>
                          </a:solidFill>
                          <a:effectLst/>
                          <a:latin typeface="Times New Roman"/>
                        </a:rPr>
                        <a:t>Forts. NOTER </a:t>
                      </a:r>
                      <a:r>
                        <a:rPr lang="nb-NO" sz="1600" b="1" i="0" u="none" strike="noStrike" dirty="0">
                          <a:solidFill>
                            <a:srgbClr val="EAEAEA"/>
                          </a:solidFill>
                          <a:effectLst/>
                          <a:latin typeface="Times New Roman"/>
                        </a:rPr>
                        <a:t>TIL ÅRSREGNSKAPET FOR 2019-20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1" i="0" u="none" strike="noStrike" dirty="0">
                          <a:solidFill>
                            <a:srgbClr val="EAEAEA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70115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xmlns:p15="http://schemas.microsoft.com/office/powerpoint/2012/main" xmlns="" Requires="p15">
      <p:transition xmlns:p14="http://schemas.microsoft.com/office/powerpoint/2010/main" spd="slow" p14:dur="2000">
        <p15:prstTrans prst="peelOff" invX="1"/>
      </p:transition>
    </mc:Choice>
    <mc:Choice Requires="p14">
      <p:transition spd="slow" p14:dur="2000">
        <p:wipe/>
      </p:transition>
    </mc:Choice>
    <mc:Fallback xmlns:p15="http://schemas.microsoft.com/office/powerpoint/2012/main" xmlns=""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dkjenning av årsregnskape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Godkjenning av årsregnskapet</a:t>
            </a:r>
          </a:p>
        </p:txBody>
      </p:sp>
      <p:sp>
        <p:nvSpPr>
          <p:cNvPr id="111" name="Spørsmål til regnskapet ?…"/>
          <p:cNvSpPr txBox="1"/>
          <p:nvPr/>
        </p:nvSpPr>
        <p:spPr>
          <a:xfrm>
            <a:off x="951052" y="1400388"/>
            <a:ext cx="7765906" cy="353943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/>
          <a:p>
            <a:pPr>
              <a:defRPr sz="3200">
                <a:solidFill>
                  <a:srgbClr val="FFFFFF"/>
                </a:solidFill>
                <a:latin typeface="+mn-lt"/>
                <a:ea typeface="+mn-ea"/>
                <a:cs typeface="+mn-cs"/>
                <a:sym typeface="Arial"/>
              </a:defRPr>
            </a:pPr>
            <a:r>
              <a:rPr dirty="0" err="1"/>
              <a:t>Spørsmål</a:t>
            </a:r>
            <a:r>
              <a:rPr dirty="0"/>
              <a:t> </a:t>
            </a:r>
            <a:r>
              <a:rPr dirty="0" err="1"/>
              <a:t>til</a:t>
            </a:r>
            <a:r>
              <a:rPr dirty="0"/>
              <a:t> </a:t>
            </a:r>
            <a:r>
              <a:rPr dirty="0" err="1"/>
              <a:t>regnskapet</a:t>
            </a:r>
            <a:r>
              <a:rPr dirty="0"/>
              <a:t> ?</a:t>
            </a:r>
          </a:p>
          <a:p>
            <a:pPr>
              <a:defRPr sz="3200">
                <a:solidFill>
                  <a:srgbClr val="FFFFFF"/>
                </a:solidFill>
                <a:latin typeface="+mn-lt"/>
                <a:ea typeface="+mn-ea"/>
                <a:cs typeface="+mn-cs"/>
                <a:sym typeface="Arial"/>
              </a:defRPr>
            </a:pPr>
            <a:endParaRPr dirty="0"/>
          </a:p>
          <a:p>
            <a:pPr>
              <a:defRPr sz="3200">
                <a:solidFill>
                  <a:srgbClr val="FFFFFF"/>
                </a:solidFill>
                <a:latin typeface="+mn-lt"/>
                <a:ea typeface="+mn-ea"/>
                <a:cs typeface="+mn-cs"/>
                <a:sym typeface="Arial"/>
              </a:defRPr>
            </a:pPr>
            <a:endParaRPr dirty="0"/>
          </a:p>
          <a:p>
            <a:pPr>
              <a:defRPr sz="3200">
                <a:solidFill>
                  <a:srgbClr val="FFFFFF"/>
                </a:solidFill>
                <a:latin typeface="+mn-lt"/>
                <a:ea typeface="+mn-ea"/>
                <a:cs typeface="+mn-cs"/>
                <a:sym typeface="Arial"/>
              </a:defRPr>
            </a:pPr>
            <a:r>
              <a:rPr dirty="0" err="1"/>
              <a:t>Spørsmål</a:t>
            </a:r>
            <a:r>
              <a:rPr dirty="0"/>
              <a:t> </a:t>
            </a:r>
            <a:r>
              <a:rPr dirty="0" err="1"/>
              <a:t>til</a:t>
            </a:r>
            <a:r>
              <a:rPr dirty="0"/>
              <a:t> </a:t>
            </a:r>
            <a:r>
              <a:rPr dirty="0" err="1"/>
              <a:t>årsmøtet</a:t>
            </a:r>
            <a:r>
              <a:rPr dirty="0"/>
              <a:t>:</a:t>
            </a:r>
          </a:p>
          <a:p>
            <a:pPr>
              <a:defRPr sz="3200">
                <a:solidFill>
                  <a:srgbClr val="FFFFFF"/>
                </a:solidFill>
                <a:latin typeface="+mn-lt"/>
                <a:ea typeface="+mn-ea"/>
                <a:cs typeface="+mn-cs"/>
                <a:sym typeface="Arial"/>
              </a:defRPr>
            </a:pPr>
            <a:r>
              <a:rPr dirty="0"/>
              <a:t>Kan </a:t>
            </a:r>
            <a:r>
              <a:rPr dirty="0" err="1"/>
              <a:t>regnskap</a:t>
            </a:r>
            <a:r>
              <a:rPr dirty="0"/>
              <a:t> </a:t>
            </a:r>
            <a:r>
              <a:rPr dirty="0" err="1"/>
              <a:t>og</a:t>
            </a:r>
            <a:r>
              <a:rPr dirty="0"/>
              <a:t> </a:t>
            </a:r>
            <a:r>
              <a:rPr dirty="0" err="1"/>
              <a:t>disponering</a:t>
            </a:r>
            <a:r>
              <a:rPr dirty="0"/>
              <a:t> av </a:t>
            </a:r>
            <a:r>
              <a:rPr dirty="0" err="1"/>
              <a:t>resultatet</a:t>
            </a:r>
            <a:endParaRPr dirty="0"/>
          </a:p>
          <a:p>
            <a:pPr>
              <a:defRPr sz="3200">
                <a:solidFill>
                  <a:srgbClr val="FFFFFF"/>
                </a:solidFill>
                <a:latin typeface="+mn-lt"/>
                <a:ea typeface="+mn-ea"/>
                <a:cs typeface="+mn-cs"/>
                <a:sym typeface="Arial"/>
              </a:defRPr>
            </a:pPr>
            <a:r>
              <a:rPr dirty="0"/>
              <a:t>for Rotary </a:t>
            </a:r>
            <a:r>
              <a:rPr dirty="0" err="1"/>
              <a:t>Distrikt</a:t>
            </a:r>
            <a:r>
              <a:rPr dirty="0"/>
              <a:t> 2290 for </a:t>
            </a:r>
            <a:r>
              <a:rPr dirty="0" err="1"/>
              <a:t>perioden</a:t>
            </a:r>
            <a:endParaRPr dirty="0"/>
          </a:p>
          <a:p>
            <a:pPr>
              <a:defRPr sz="3200">
                <a:solidFill>
                  <a:srgbClr val="FFFFFF"/>
                </a:solidFill>
                <a:latin typeface="+mn-lt"/>
                <a:ea typeface="+mn-ea"/>
                <a:cs typeface="+mn-cs"/>
                <a:sym typeface="Arial"/>
              </a:defRPr>
            </a:pPr>
            <a:r>
              <a:rPr dirty="0" smtClean="0"/>
              <a:t>201</a:t>
            </a:r>
            <a:r>
              <a:rPr lang="nb-NO" dirty="0" smtClean="0"/>
              <a:t>9</a:t>
            </a:r>
            <a:r>
              <a:rPr dirty="0" smtClean="0"/>
              <a:t>/20</a:t>
            </a:r>
            <a:r>
              <a:rPr lang="nb-NO" dirty="0" smtClean="0"/>
              <a:t>20</a:t>
            </a:r>
            <a:r>
              <a:rPr dirty="0" smtClean="0"/>
              <a:t> </a:t>
            </a:r>
            <a:r>
              <a:rPr dirty="0" err="1"/>
              <a:t>anses</a:t>
            </a:r>
            <a:r>
              <a:rPr dirty="0"/>
              <a:t> </a:t>
            </a:r>
            <a:r>
              <a:rPr dirty="0" err="1"/>
              <a:t>som</a:t>
            </a:r>
            <a:r>
              <a:rPr dirty="0"/>
              <a:t> </a:t>
            </a:r>
            <a:r>
              <a:rPr dirty="0" err="1"/>
              <a:t>godkjent</a:t>
            </a:r>
            <a:r>
              <a:rPr dirty="0"/>
              <a:t>?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xmlns:p15="http://schemas.microsoft.com/office/powerpoint/2012/main" xmlns="" Requires="p15">
      <p:transition xmlns:p14="http://schemas.microsoft.com/office/powerpoint/2010/main" spd="slow" p14:dur="2000">
        <p15:prstTrans prst="peelOff" invX="1"/>
      </p:transition>
    </mc:Choice>
    <mc:Choice Requires="p14">
      <p:transition spd="slow" p14:dur="2000">
        <p:wipe/>
      </p:transition>
    </mc:Choice>
    <mc:Fallback xmlns:p15="http://schemas.microsoft.com/office/powerpoint/2012/main" xmlns=""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3" name="pasted-image.png" descr="pasted-image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3368528" y="2138337"/>
            <a:ext cx="5021158" cy="441629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582" h="21576" extrusionOk="0">
                <a:moveTo>
                  <a:pt x="14039" y="0"/>
                </a:moveTo>
                <a:cubicBezTo>
                  <a:pt x="11825" y="-4"/>
                  <a:pt x="10025" y="1920"/>
                  <a:pt x="10888" y="3366"/>
                </a:cubicBezTo>
                <a:cubicBezTo>
                  <a:pt x="11107" y="3732"/>
                  <a:pt x="11112" y="3776"/>
                  <a:pt x="10979" y="4008"/>
                </a:cubicBezTo>
                <a:cubicBezTo>
                  <a:pt x="10900" y="4145"/>
                  <a:pt x="10817" y="4413"/>
                  <a:pt x="10796" y="4601"/>
                </a:cubicBezTo>
                <a:cubicBezTo>
                  <a:pt x="10764" y="4888"/>
                  <a:pt x="10781" y="4924"/>
                  <a:pt x="10894" y="4818"/>
                </a:cubicBezTo>
                <a:cubicBezTo>
                  <a:pt x="11071" y="4651"/>
                  <a:pt x="11095" y="4751"/>
                  <a:pt x="11158" y="5916"/>
                </a:cubicBezTo>
                <a:cubicBezTo>
                  <a:pt x="11189" y="6496"/>
                  <a:pt x="11171" y="6877"/>
                  <a:pt x="11112" y="6918"/>
                </a:cubicBezTo>
                <a:cubicBezTo>
                  <a:pt x="11059" y="6955"/>
                  <a:pt x="10994" y="6889"/>
                  <a:pt x="10967" y="6771"/>
                </a:cubicBezTo>
                <a:cubicBezTo>
                  <a:pt x="10924" y="6586"/>
                  <a:pt x="10877" y="6570"/>
                  <a:pt x="10622" y="6653"/>
                </a:cubicBezTo>
                <a:cubicBezTo>
                  <a:pt x="10460" y="6706"/>
                  <a:pt x="10177" y="6935"/>
                  <a:pt x="9995" y="7163"/>
                </a:cubicBezTo>
                <a:cubicBezTo>
                  <a:pt x="9511" y="7764"/>
                  <a:pt x="8955" y="8063"/>
                  <a:pt x="8591" y="7919"/>
                </a:cubicBezTo>
                <a:cubicBezTo>
                  <a:pt x="8229" y="7776"/>
                  <a:pt x="7830" y="7970"/>
                  <a:pt x="7659" y="8374"/>
                </a:cubicBezTo>
                <a:cubicBezTo>
                  <a:pt x="7509" y="8730"/>
                  <a:pt x="6710" y="9120"/>
                  <a:pt x="4004" y="10158"/>
                </a:cubicBezTo>
                <a:cubicBezTo>
                  <a:pt x="635" y="11451"/>
                  <a:pt x="0" y="11782"/>
                  <a:pt x="0" y="12239"/>
                </a:cubicBezTo>
                <a:cubicBezTo>
                  <a:pt x="0" y="12396"/>
                  <a:pt x="48" y="12529"/>
                  <a:pt x="121" y="12650"/>
                </a:cubicBezTo>
                <a:cubicBezTo>
                  <a:pt x="166" y="12670"/>
                  <a:pt x="209" y="12688"/>
                  <a:pt x="275" y="12741"/>
                </a:cubicBezTo>
                <a:cubicBezTo>
                  <a:pt x="304" y="12765"/>
                  <a:pt x="354" y="12786"/>
                  <a:pt x="394" y="12811"/>
                </a:cubicBezTo>
                <a:cubicBezTo>
                  <a:pt x="442" y="12777"/>
                  <a:pt x="508" y="12745"/>
                  <a:pt x="609" y="12724"/>
                </a:cubicBezTo>
                <a:cubicBezTo>
                  <a:pt x="692" y="12706"/>
                  <a:pt x="788" y="12728"/>
                  <a:pt x="879" y="12760"/>
                </a:cubicBezTo>
                <a:cubicBezTo>
                  <a:pt x="892" y="12738"/>
                  <a:pt x="911" y="12718"/>
                  <a:pt x="981" y="12687"/>
                </a:cubicBezTo>
                <a:cubicBezTo>
                  <a:pt x="1002" y="12677"/>
                  <a:pt x="1057" y="12685"/>
                  <a:pt x="1090" y="12681"/>
                </a:cubicBezTo>
                <a:cubicBezTo>
                  <a:pt x="1285" y="12570"/>
                  <a:pt x="1629" y="12403"/>
                  <a:pt x="2120" y="12204"/>
                </a:cubicBezTo>
                <a:cubicBezTo>
                  <a:pt x="2794" y="11931"/>
                  <a:pt x="4003" y="11408"/>
                  <a:pt x="4807" y="11041"/>
                </a:cubicBezTo>
                <a:cubicBezTo>
                  <a:pt x="7174" y="9957"/>
                  <a:pt x="7760" y="9752"/>
                  <a:pt x="8299" y="9825"/>
                </a:cubicBezTo>
                <a:cubicBezTo>
                  <a:pt x="8748" y="9885"/>
                  <a:pt x="8778" y="9871"/>
                  <a:pt x="9094" y="9480"/>
                </a:cubicBezTo>
                <a:cubicBezTo>
                  <a:pt x="9411" y="9087"/>
                  <a:pt x="9446" y="9071"/>
                  <a:pt x="10157" y="9024"/>
                </a:cubicBezTo>
                <a:cubicBezTo>
                  <a:pt x="10833" y="8980"/>
                  <a:pt x="10925" y="8997"/>
                  <a:pt x="11259" y="9255"/>
                </a:cubicBezTo>
                <a:cubicBezTo>
                  <a:pt x="11511" y="9450"/>
                  <a:pt x="11658" y="9503"/>
                  <a:pt x="11736" y="9429"/>
                </a:cubicBezTo>
                <a:cubicBezTo>
                  <a:pt x="11857" y="9315"/>
                  <a:pt x="11972" y="9390"/>
                  <a:pt x="11972" y="9581"/>
                </a:cubicBezTo>
                <a:cubicBezTo>
                  <a:pt x="11972" y="9644"/>
                  <a:pt x="11803" y="9913"/>
                  <a:pt x="11598" y="10176"/>
                </a:cubicBezTo>
                <a:cubicBezTo>
                  <a:pt x="11305" y="10551"/>
                  <a:pt x="11228" y="10735"/>
                  <a:pt x="11235" y="11033"/>
                </a:cubicBezTo>
                <a:cubicBezTo>
                  <a:pt x="11240" y="11241"/>
                  <a:pt x="11307" y="11493"/>
                  <a:pt x="11385" y="11595"/>
                </a:cubicBezTo>
                <a:cubicBezTo>
                  <a:pt x="11565" y="11831"/>
                  <a:pt x="11563" y="11833"/>
                  <a:pt x="10181" y="12041"/>
                </a:cubicBezTo>
                <a:cubicBezTo>
                  <a:pt x="8636" y="12274"/>
                  <a:pt x="8164" y="12459"/>
                  <a:pt x="7724" y="12999"/>
                </a:cubicBezTo>
                <a:cubicBezTo>
                  <a:pt x="7524" y="13245"/>
                  <a:pt x="7332" y="13592"/>
                  <a:pt x="7299" y="13769"/>
                </a:cubicBezTo>
                <a:cubicBezTo>
                  <a:pt x="7267" y="13945"/>
                  <a:pt x="7128" y="14279"/>
                  <a:pt x="6991" y="14509"/>
                </a:cubicBezTo>
                <a:cubicBezTo>
                  <a:pt x="6743" y="14924"/>
                  <a:pt x="6740" y="14950"/>
                  <a:pt x="6740" y="16813"/>
                </a:cubicBezTo>
                <a:cubicBezTo>
                  <a:pt x="6740" y="17764"/>
                  <a:pt x="6750" y="18237"/>
                  <a:pt x="6788" y="18560"/>
                </a:cubicBezTo>
                <a:cubicBezTo>
                  <a:pt x="6802" y="18618"/>
                  <a:pt x="6818" y="18631"/>
                  <a:pt x="6829" y="18697"/>
                </a:cubicBezTo>
                <a:cubicBezTo>
                  <a:pt x="6866" y="18927"/>
                  <a:pt x="6987" y="19154"/>
                  <a:pt x="7158" y="19374"/>
                </a:cubicBezTo>
                <a:cubicBezTo>
                  <a:pt x="7219" y="19428"/>
                  <a:pt x="7258" y="19442"/>
                  <a:pt x="7339" y="19527"/>
                </a:cubicBezTo>
                <a:cubicBezTo>
                  <a:pt x="7779" y="19995"/>
                  <a:pt x="8477" y="20425"/>
                  <a:pt x="9357" y="20774"/>
                </a:cubicBezTo>
                <a:cubicBezTo>
                  <a:pt x="9372" y="20780"/>
                  <a:pt x="9384" y="20787"/>
                  <a:pt x="9399" y="20793"/>
                </a:cubicBezTo>
                <a:cubicBezTo>
                  <a:pt x="9403" y="20795"/>
                  <a:pt x="9418" y="20798"/>
                  <a:pt x="9421" y="20799"/>
                </a:cubicBezTo>
                <a:cubicBezTo>
                  <a:pt x="9892" y="20980"/>
                  <a:pt x="11458" y="21369"/>
                  <a:pt x="12028" y="21447"/>
                </a:cubicBezTo>
                <a:cubicBezTo>
                  <a:pt x="12914" y="21556"/>
                  <a:pt x="14242" y="21596"/>
                  <a:pt x="15436" y="21567"/>
                </a:cubicBezTo>
                <a:cubicBezTo>
                  <a:pt x="15673" y="21561"/>
                  <a:pt x="15930" y="21557"/>
                  <a:pt x="16134" y="21548"/>
                </a:cubicBezTo>
                <a:cubicBezTo>
                  <a:pt x="16562" y="21524"/>
                  <a:pt x="16953" y="21491"/>
                  <a:pt x="17204" y="21443"/>
                </a:cubicBezTo>
                <a:cubicBezTo>
                  <a:pt x="18527" y="21190"/>
                  <a:pt x="19590" y="20831"/>
                  <a:pt x="20324" y="20392"/>
                </a:cubicBezTo>
                <a:cubicBezTo>
                  <a:pt x="20354" y="20275"/>
                  <a:pt x="20510" y="20159"/>
                  <a:pt x="20615" y="20194"/>
                </a:cubicBezTo>
                <a:cubicBezTo>
                  <a:pt x="20680" y="20148"/>
                  <a:pt x="20740" y="20099"/>
                  <a:pt x="20798" y="20051"/>
                </a:cubicBezTo>
                <a:cubicBezTo>
                  <a:pt x="20796" y="20049"/>
                  <a:pt x="20792" y="20049"/>
                  <a:pt x="20791" y="20047"/>
                </a:cubicBezTo>
                <a:cubicBezTo>
                  <a:pt x="20761" y="19991"/>
                  <a:pt x="20774" y="19917"/>
                  <a:pt x="20823" y="19882"/>
                </a:cubicBezTo>
                <a:cubicBezTo>
                  <a:pt x="20848" y="19865"/>
                  <a:pt x="20877" y="19860"/>
                  <a:pt x="20904" y="19867"/>
                </a:cubicBezTo>
                <a:cubicBezTo>
                  <a:pt x="20924" y="19872"/>
                  <a:pt x="20939" y="19888"/>
                  <a:pt x="20953" y="19905"/>
                </a:cubicBezTo>
                <a:cubicBezTo>
                  <a:pt x="21080" y="19781"/>
                  <a:pt x="21196" y="19654"/>
                  <a:pt x="21275" y="19522"/>
                </a:cubicBezTo>
                <a:cubicBezTo>
                  <a:pt x="21408" y="19300"/>
                  <a:pt x="21456" y="18955"/>
                  <a:pt x="21492" y="18029"/>
                </a:cubicBezTo>
                <a:cubicBezTo>
                  <a:pt x="21509" y="17584"/>
                  <a:pt x="21541" y="17294"/>
                  <a:pt x="21576" y="17086"/>
                </a:cubicBezTo>
                <a:cubicBezTo>
                  <a:pt x="21600" y="15401"/>
                  <a:pt x="21563" y="15086"/>
                  <a:pt x="21316" y="14816"/>
                </a:cubicBezTo>
                <a:cubicBezTo>
                  <a:pt x="21221" y="14711"/>
                  <a:pt x="21118" y="14433"/>
                  <a:pt x="21086" y="14197"/>
                </a:cubicBezTo>
                <a:cubicBezTo>
                  <a:pt x="21050" y="13929"/>
                  <a:pt x="20941" y="13687"/>
                  <a:pt x="20798" y="13553"/>
                </a:cubicBezTo>
                <a:cubicBezTo>
                  <a:pt x="20672" y="13436"/>
                  <a:pt x="20554" y="13243"/>
                  <a:pt x="20535" y="13125"/>
                </a:cubicBezTo>
                <a:cubicBezTo>
                  <a:pt x="20516" y="13007"/>
                  <a:pt x="20354" y="12831"/>
                  <a:pt x="20173" y="12731"/>
                </a:cubicBezTo>
                <a:cubicBezTo>
                  <a:pt x="19701" y="12471"/>
                  <a:pt x="18260" y="12097"/>
                  <a:pt x="17459" y="12027"/>
                </a:cubicBezTo>
                <a:cubicBezTo>
                  <a:pt x="17082" y="11995"/>
                  <a:pt x="16752" y="11932"/>
                  <a:pt x="16726" y="11884"/>
                </a:cubicBezTo>
                <a:cubicBezTo>
                  <a:pt x="16700" y="11836"/>
                  <a:pt x="16790" y="11716"/>
                  <a:pt x="16924" y="11616"/>
                </a:cubicBezTo>
                <a:cubicBezTo>
                  <a:pt x="17069" y="11508"/>
                  <a:pt x="17143" y="11369"/>
                  <a:pt x="17111" y="11277"/>
                </a:cubicBezTo>
                <a:cubicBezTo>
                  <a:pt x="17079" y="11182"/>
                  <a:pt x="17133" y="11104"/>
                  <a:pt x="17248" y="11070"/>
                </a:cubicBezTo>
                <a:cubicBezTo>
                  <a:pt x="17606" y="10963"/>
                  <a:pt x="17623" y="9833"/>
                  <a:pt x="17268" y="9705"/>
                </a:cubicBezTo>
                <a:cubicBezTo>
                  <a:pt x="17174" y="9671"/>
                  <a:pt x="16976" y="9498"/>
                  <a:pt x="16830" y="9325"/>
                </a:cubicBezTo>
                <a:lnTo>
                  <a:pt x="16564" y="9010"/>
                </a:lnTo>
                <a:lnTo>
                  <a:pt x="16907" y="8784"/>
                </a:lnTo>
                <a:cubicBezTo>
                  <a:pt x="17286" y="8529"/>
                  <a:pt x="17464" y="7953"/>
                  <a:pt x="17253" y="7665"/>
                </a:cubicBezTo>
                <a:cubicBezTo>
                  <a:pt x="17085" y="7435"/>
                  <a:pt x="16778" y="4762"/>
                  <a:pt x="16844" y="4101"/>
                </a:cubicBezTo>
                <a:cubicBezTo>
                  <a:pt x="16896" y="3577"/>
                  <a:pt x="16882" y="3522"/>
                  <a:pt x="16617" y="3258"/>
                </a:cubicBezTo>
                <a:lnTo>
                  <a:pt x="16332" y="2976"/>
                </a:lnTo>
                <a:lnTo>
                  <a:pt x="16526" y="2461"/>
                </a:lnTo>
                <a:cubicBezTo>
                  <a:pt x="16712" y="1961"/>
                  <a:pt x="16711" y="1929"/>
                  <a:pt x="16552" y="1456"/>
                </a:cubicBezTo>
                <a:cubicBezTo>
                  <a:pt x="16262" y="594"/>
                  <a:pt x="15242" y="2"/>
                  <a:pt x="14039" y="0"/>
                </a:cubicBezTo>
                <a:close/>
              </a:path>
            </a:pathLst>
          </a:custGeom>
          <a:ln w="12700">
            <a:miter lim="400000"/>
          </a:ln>
          <a:effectLst>
            <a:outerShdw blurRad="254000" dist="127000" dir="16200000" rotWithShape="0">
              <a:srgbClr val="000000">
                <a:alpha val="70000"/>
              </a:srgbClr>
            </a:outerShdw>
          </a:effectLst>
        </p:spPr>
      </p:pic>
      <p:pic>
        <p:nvPicPr>
          <p:cNvPr id="114" name="image2.png" descr="image2.pn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1050" y="393700"/>
            <a:ext cx="2892551" cy="2892550"/>
          </a:xfrm>
          <a:prstGeom prst="rect">
            <a:avLst/>
          </a:prstGeom>
          <a:ln w="12700">
            <a:miter lim="400000"/>
          </a:ln>
          <a:effectLst>
            <a:outerShdw blurRad="254000" dist="127000" dir="16200000" rotWithShape="0">
              <a:srgbClr val="000000">
                <a:alpha val="70000"/>
              </a:srgbClr>
            </a:outerShdw>
          </a:effec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xmlns:p15="http://schemas.microsoft.com/office/powerpoint/2012/main" xmlns="" Requires="p15">
      <p:transition xmlns:p14="http://schemas.microsoft.com/office/powerpoint/2010/main" spd="slow" p14:dur="2000">
        <p15:prstTrans prst="peelOff" invX="1"/>
      </p:transition>
    </mc:Choice>
    <mc:Choice Requires="p14">
      <p:transition spd="slow" p14:dur="2000">
        <p:wipe/>
      </p:transition>
    </mc:Choice>
    <mc:Fallback xmlns:p15="http://schemas.microsoft.com/office/powerpoint/2012/main" xmlns="">
      <p:transition spd="slow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4" name="image2.png" descr="image2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111625" y="536575"/>
            <a:ext cx="4592639" cy="4592637"/>
          </a:xfrm>
          <a:prstGeom prst="rect">
            <a:avLst/>
          </a:prstGeom>
          <a:ln w="12700">
            <a:miter lim="400000"/>
          </a:ln>
          <a:effectLst>
            <a:outerShdw blurRad="254000" dist="127000" dir="16200000" rotWithShape="0">
              <a:srgbClr val="000000">
                <a:alpha val="7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726882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xmlns:p15="http://schemas.microsoft.com/office/powerpoint/2012/main" xmlns="" Requires="p15">
      <p:transition xmlns:p14="http://schemas.microsoft.com/office/powerpoint/2010/main" spd="slow" p14:dur="2000">
        <p15:prstTrans prst="peelOff" invX="1"/>
      </p:transition>
    </mc:Choice>
    <mc:Choice Requires="p14">
      <p:transition spd="slow" p14:dur="2000">
        <p:wipe/>
      </p:transition>
    </mc:Choice>
    <mc:Fallback xmlns:p15="http://schemas.microsoft.com/office/powerpoint/2012/main"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Resultat 2016 – 2017 og disponeringen"/>
          <p:cNvSpPr txBox="1">
            <a:spLocks noGrp="1"/>
          </p:cNvSpPr>
          <p:nvPr>
            <p:ph type="title"/>
          </p:nvPr>
        </p:nvSpPr>
        <p:spPr>
          <a:xfrm>
            <a:off x="0" y="2667000"/>
            <a:ext cx="9144000" cy="1600200"/>
          </a:xfrm>
          <a:prstGeom prst="rect">
            <a:avLst/>
          </a:prstGeom>
        </p:spPr>
        <p:txBody>
          <a:bodyPr/>
          <a:lstStyle>
            <a:lvl1pPr>
              <a:defRPr sz="3600"/>
            </a:lvl1pPr>
          </a:lstStyle>
          <a:p>
            <a:r>
              <a:rPr dirty="0" err="1"/>
              <a:t>Resultat</a:t>
            </a:r>
            <a:r>
              <a:rPr dirty="0"/>
              <a:t> </a:t>
            </a:r>
            <a:r>
              <a:rPr dirty="0" smtClean="0"/>
              <a:t>201</a:t>
            </a:r>
            <a:r>
              <a:rPr lang="nb-NO" dirty="0" smtClean="0"/>
              <a:t>9</a:t>
            </a:r>
            <a:r>
              <a:rPr dirty="0" smtClean="0"/>
              <a:t> </a:t>
            </a:r>
            <a:r>
              <a:rPr dirty="0"/>
              <a:t>– </a:t>
            </a:r>
            <a:r>
              <a:rPr dirty="0" smtClean="0"/>
              <a:t>20</a:t>
            </a:r>
            <a:r>
              <a:rPr lang="nb-NO" dirty="0" smtClean="0"/>
              <a:t>20</a:t>
            </a:r>
            <a:r>
              <a:rPr dirty="0" smtClean="0"/>
              <a:t> </a:t>
            </a:r>
            <a:r>
              <a:rPr dirty="0"/>
              <a:t>og </a:t>
            </a:r>
            <a:r>
              <a:rPr dirty="0" err="1"/>
              <a:t>disponeringen</a:t>
            </a:r>
            <a:endParaRPr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xmlns:p15="http://schemas.microsoft.com/office/powerpoint/2012/main" xmlns="" Requires="p15">
      <p:transition xmlns:p14="http://schemas.microsoft.com/office/powerpoint/2010/main" spd="slow" p14:dur="2000">
        <p15:prstTrans prst="peelOff" invX="1"/>
      </p:transition>
    </mc:Choice>
    <mc:Choice Requires="p14">
      <p:transition spd="slow" p14:dur="2000">
        <p:wipe/>
      </p:transition>
    </mc:Choice>
    <mc:Fallback xmlns:p15="http://schemas.microsoft.com/office/powerpoint/2012/main"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REGNSKAP FOR ROTARYÅRET 2016-17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>
            <a:normAutofit fontScale="90000"/>
          </a:bodyPr>
          <a:lstStyle/>
          <a:p>
            <a:r>
              <a:rPr dirty="0"/>
              <a:t>REGNSKAP FOR ROTARYÅRET </a:t>
            </a:r>
            <a:r>
              <a:rPr dirty="0" smtClean="0"/>
              <a:t>201</a:t>
            </a:r>
            <a:r>
              <a:rPr lang="nb-NO" dirty="0" smtClean="0"/>
              <a:t>9</a:t>
            </a:r>
            <a:r>
              <a:rPr dirty="0" smtClean="0"/>
              <a:t>-</a:t>
            </a:r>
            <a:r>
              <a:rPr lang="nb-NO" dirty="0" smtClean="0"/>
              <a:t>20</a:t>
            </a:r>
            <a:r>
              <a:rPr lang="nb-NO" dirty="0"/>
              <a:t/>
            </a:r>
            <a:br>
              <a:rPr lang="nb-NO" dirty="0"/>
            </a:br>
            <a:endParaRPr dirty="0"/>
          </a:p>
        </p:txBody>
      </p:sp>
      <p:graphicFrame>
        <p:nvGraphicFramePr>
          <p:cNvPr id="3" name="Tabell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4745244"/>
              </p:ext>
            </p:extLst>
          </p:nvPr>
        </p:nvGraphicFramePr>
        <p:xfrm>
          <a:off x="843519" y="1176667"/>
          <a:ext cx="7010974" cy="4685416"/>
        </p:xfrm>
        <a:graphic>
          <a:graphicData uri="http://schemas.openxmlformats.org/drawingml/2006/table">
            <a:tbl>
              <a:tblPr/>
              <a:tblGrid>
                <a:gridCol w="465183"/>
                <a:gridCol w="2835402"/>
                <a:gridCol w="635012"/>
                <a:gridCol w="1096503"/>
                <a:gridCol w="989437"/>
                <a:gridCol w="989437"/>
              </a:tblGrid>
              <a:tr h="473912">
                <a:tc gridSpan="2">
                  <a:txBody>
                    <a:bodyPr/>
                    <a:lstStyle/>
                    <a:p>
                      <a:pPr algn="l" fontAlgn="b"/>
                      <a:r>
                        <a:rPr lang="nb-NO" sz="1800" b="1" i="0" u="none" strike="noStrike" dirty="0">
                          <a:solidFill>
                            <a:schemeClr val="bg1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Times New Roman"/>
                        </a:rPr>
                        <a:t>ROTARY DISTRIKT 2290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chemeClr val="bg1">
                            <a:lumMod val="20000"/>
                            <a:lumOff val="80000"/>
                          </a:schemeClr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 dirty="0">
                        <a:solidFill>
                          <a:schemeClr val="bg1">
                            <a:lumMod val="20000"/>
                            <a:lumOff val="80000"/>
                          </a:schemeClr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 dirty="0">
                        <a:solidFill>
                          <a:schemeClr val="bg1">
                            <a:lumMod val="20000"/>
                            <a:lumOff val="80000"/>
                          </a:schemeClr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chemeClr val="bg1">
                            <a:lumMod val="20000"/>
                            <a:lumOff val="80000"/>
                          </a:schemeClr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78029">
                <a:tc gridSpan="2">
                  <a:txBody>
                    <a:bodyPr/>
                    <a:lstStyle/>
                    <a:p>
                      <a:pPr algn="l" fontAlgn="b"/>
                      <a:r>
                        <a:rPr lang="nb-NO" sz="800" b="0" i="0" u="none" strike="noStrike">
                          <a:solidFill>
                            <a:schemeClr val="bg1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Times New Roman"/>
                        </a:rPr>
                        <a:t>Organisasjonsnr. 992 197 544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chemeClr val="bg1">
                            <a:lumMod val="20000"/>
                            <a:lumOff val="80000"/>
                          </a:schemeClr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chemeClr val="bg1">
                            <a:lumMod val="20000"/>
                            <a:lumOff val="80000"/>
                          </a:schemeClr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chemeClr val="bg1">
                            <a:lumMod val="20000"/>
                            <a:lumOff val="80000"/>
                          </a:schemeClr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chemeClr val="bg1">
                            <a:lumMod val="20000"/>
                            <a:lumOff val="80000"/>
                          </a:schemeClr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26521">
                <a:tc gridSpan="3">
                  <a:txBody>
                    <a:bodyPr/>
                    <a:lstStyle/>
                    <a:p>
                      <a:pPr algn="l" fontAlgn="b"/>
                      <a:r>
                        <a:rPr lang="nb-NO" sz="1600" b="1" i="0" u="none" strike="noStrike" dirty="0">
                          <a:solidFill>
                            <a:schemeClr val="bg1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Times New Roman"/>
                        </a:rPr>
                        <a:t>REGNSKAP FOR ROTARYÅRET 2019-20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>
                          <a:solidFill>
                            <a:schemeClr val="bg1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>
                          <a:solidFill>
                            <a:schemeClr val="bg1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>
                          <a:solidFill>
                            <a:schemeClr val="bg1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5942"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>
                          <a:solidFill>
                            <a:schemeClr val="bg1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Times New Roman"/>
                        </a:rPr>
                        <a:t>Konto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>
                          <a:solidFill>
                            <a:schemeClr val="bg1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Times New Roman"/>
                        </a:rPr>
                        <a:t>Tekst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chemeClr val="bg1">
                            <a:lumMod val="20000"/>
                            <a:lumOff val="80000"/>
                          </a:schemeClr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100" b="0" i="0" u="none" strike="noStrike">
                          <a:solidFill>
                            <a:schemeClr val="bg1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Times New Roman"/>
                        </a:rPr>
                        <a:t> Regnskap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100" b="0" i="0" u="none" strike="noStrike">
                          <a:solidFill>
                            <a:schemeClr val="bg1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Times New Roman"/>
                        </a:rPr>
                        <a:t> Budsjett 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100" b="0" i="0" u="none" strike="noStrike">
                          <a:solidFill>
                            <a:schemeClr val="bg1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Times New Roman"/>
                        </a:rPr>
                        <a:t> Regnskap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363332"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chemeClr val="bg1">
                            <a:lumMod val="20000"/>
                            <a:lumOff val="80000"/>
                          </a:schemeClr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 dirty="0">
                        <a:solidFill>
                          <a:schemeClr val="bg1">
                            <a:lumMod val="20000"/>
                            <a:lumOff val="80000"/>
                          </a:schemeClr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chemeClr val="bg1">
                            <a:lumMod val="20000"/>
                            <a:lumOff val="80000"/>
                          </a:schemeClr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100" b="0" i="0" u="sng" strike="noStrike">
                          <a:solidFill>
                            <a:schemeClr val="bg1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Times New Roman"/>
                        </a:rPr>
                        <a:t> 2019-20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100" b="0" i="0" u="sng" strike="noStrike">
                          <a:solidFill>
                            <a:schemeClr val="bg1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Times New Roman"/>
                        </a:rPr>
                        <a:t> 2019-20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100" b="0" i="0" u="sng" strike="noStrike">
                          <a:solidFill>
                            <a:schemeClr val="bg1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Times New Roman"/>
                        </a:rPr>
                        <a:t> 2018-19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15942"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chemeClr val="bg1">
                            <a:lumMod val="20000"/>
                            <a:lumOff val="80000"/>
                          </a:schemeClr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1" i="0" u="none" strike="noStrike">
                          <a:solidFill>
                            <a:schemeClr val="bg1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Times New Roman"/>
                        </a:rPr>
                        <a:t>Inntekter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chemeClr val="bg1">
                            <a:lumMod val="20000"/>
                            <a:lumOff val="80000"/>
                          </a:schemeClr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100" b="1" i="0" u="none" strike="noStrike" dirty="0" smtClean="0">
                          <a:solidFill>
                            <a:schemeClr val="bg1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Times New Roman"/>
                        </a:rPr>
                        <a:t>30.06.2020</a:t>
                      </a:r>
                      <a:endParaRPr lang="nb-NO" sz="1100" b="1" i="0" u="none" strike="noStrike" dirty="0">
                        <a:solidFill>
                          <a:schemeClr val="bg1">
                            <a:lumMod val="20000"/>
                            <a:lumOff val="80000"/>
                          </a:schemeClr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chemeClr val="bg1">
                            <a:lumMod val="20000"/>
                            <a:lumOff val="80000"/>
                          </a:schemeClr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100" b="1" i="0" u="none" strike="noStrike" dirty="0">
                          <a:solidFill>
                            <a:schemeClr val="bg1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Times New Roman"/>
                        </a:rPr>
                        <a:t>30.06.2019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15942">
                <a:tc>
                  <a:txBody>
                    <a:bodyPr/>
                    <a:lstStyle/>
                    <a:p>
                      <a:pPr algn="r" fontAlgn="b"/>
                      <a:r>
                        <a:rPr lang="nb-NO" sz="1100" b="0" i="0" u="none" strike="noStrike">
                          <a:solidFill>
                            <a:schemeClr val="bg1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Times New Roman"/>
                        </a:rPr>
                        <a:t>3100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 dirty="0" smtClean="0">
                          <a:solidFill>
                            <a:schemeClr val="bg1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Times New Roman"/>
                        </a:rPr>
                        <a:t> Medlemskontingent</a:t>
                      </a:r>
                      <a:endParaRPr lang="nb-NO" sz="1100" b="0" i="0" u="none" strike="noStrike" dirty="0">
                        <a:solidFill>
                          <a:schemeClr val="bg1">
                            <a:lumMod val="20000"/>
                            <a:lumOff val="80000"/>
                          </a:schemeClr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chemeClr val="bg1">
                            <a:lumMod val="20000"/>
                            <a:lumOff val="80000"/>
                          </a:schemeClr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>
                          <a:solidFill>
                            <a:schemeClr val="bg1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Times New Roman"/>
                        </a:rPr>
                        <a:t>        1 000 890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100" b="0" i="0" u="none" strike="noStrike">
                          <a:solidFill>
                            <a:schemeClr val="bg1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Times New Roman"/>
                        </a:rPr>
                        <a:t>1 115 100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>
                          <a:solidFill>
                            <a:schemeClr val="bg1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Times New Roman"/>
                        </a:rPr>
                        <a:t>     1 105 660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15942">
                <a:tc>
                  <a:txBody>
                    <a:bodyPr/>
                    <a:lstStyle/>
                    <a:p>
                      <a:pPr algn="r" fontAlgn="b"/>
                      <a:r>
                        <a:rPr lang="nb-NO" sz="1100" b="0" i="0" u="none" strike="noStrike">
                          <a:solidFill>
                            <a:schemeClr val="bg1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Times New Roman"/>
                        </a:rPr>
                        <a:t>3200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 dirty="0" smtClean="0">
                          <a:solidFill>
                            <a:schemeClr val="bg1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Times New Roman"/>
                        </a:rPr>
                        <a:t> Refusjon </a:t>
                      </a:r>
                      <a:r>
                        <a:rPr lang="nb-NO" sz="1100" b="0" i="0" u="none" strike="noStrike" dirty="0">
                          <a:solidFill>
                            <a:schemeClr val="bg1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Times New Roman"/>
                        </a:rPr>
                        <a:t>RI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chemeClr val="bg1">
                            <a:lumMod val="20000"/>
                            <a:lumOff val="80000"/>
                          </a:schemeClr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>
                          <a:solidFill>
                            <a:schemeClr val="bg1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Times New Roman"/>
                        </a:rPr>
                        <a:t>           102 102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100" b="0" i="0" u="none" strike="noStrike">
                          <a:solidFill>
                            <a:schemeClr val="bg1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Times New Roman"/>
                        </a:rPr>
                        <a:t>102 102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>
                          <a:solidFill>
                            <a:schemeClr val="bg1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Times New Roman"/>
                        </a:rPr>
                        <a:t>        112 226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15942">
                <a:tc>
                  <a:txBody>
                    <a:bodyPr/>
                    <a:lstStyle/>
                    <a:p>
                      <a:pPr algn="r" fontAlgn="b"/>
                      <a:r>
                        <a:rPr lang="nb-NO" sz="1100" b="0" i="0" u="none" strike="noStrike">
                          <a:solidFill>
                            <a:schemeClr val="bg1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Times New Roman"/>
                        </a:rPr>
                        <a:t>3300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 dirty="0" smtClean="0">
                          <a:solidFill>
                            <a:schemeClr val="bg1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Times New Roman"/>
                        </a:rPr>
                        <a:t> Presidentsamling</a:t>
                      </a:r>
                      <a:endParaRPr lang="nb-NO" sz="1100" b="0" i="0" u="none" strike="noStrike" dirty="0">
                        <a:solidFill>
                          <a:schemeClr val="bg1">
                            <a:lumMod val="20000"/>
                            <a:lumOff val="80000"/>
                          </a:schemeClr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chemeClr val="bg1">
                            <a:lumMod val="20000"/>
                            <a:lumOff val="80000"/>
                          </a:schemeClr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>
                          <a:solidFill>
                            <a:schemeClr val="bg1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Times New Roman"/>
                        </a:rPr>
                        <a:t>            87 675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100" b="0" i="0" u="none" strike="noStrike">
                          <a:solidFill>
                            <a:schemeClr val="bg1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Times New Roman"/>
                        </a:rPr>
                        <a:t>85 000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>
                          <a:solidFill>
                            <a:schemeClr val="bg1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Times New Roman"/>
                        </a:rPr>
                        <a:t>          74 000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15942">
                <a:tc>
                  <a:txBody>
                    <a:bodyPr/>
                    <a:lstStyle/>
                    <a:p>
                      <a:pPr algn="r" fontAlgn="b"/>
                      <a:r>
                        <a:rPr lang="nb-NO" sz="1100" b="0" i="0" u="none" strike="noStrike">
                          <a:solidFill>
                            <a:schemeClr val="bg1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Times New Roman"/>
                        </a:rPr>
                        <a:t>3310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 dirty="0" smtClean="0">
                          <a:solidFill>
                            <a:schemeClr val="bg1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Times New Roman"/>
                        </a:rPr>
                        <a:t> PETS/</a:t>
                      </a:r>
                      <a:r>
                        <a:rPr lang="nb-NO" sz="1100" b="0" i="0" u="none" strike="noStrike" dirty="0" err="1" smtClean="0">
                          <a:solidFill>
                            <a:schemeClr val="bg1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Times New Roman"/>
                        </a:rPr>
                        <a:t>Distriktssamling</a:t>
                      </a:r>
                      <a:endParaRPr lang="nb-NO" sz="1100" b="0" i="0" u="none" strike="noStrike" dirty="0">
                        <a:solidFill>
                          <a:schemeClr val="bg1">
                            <a:lumMod val="20000"/>
                            <a:lumOff val="80000"/>
                          </a:schemeClr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chemeClr val="bg1">
                            <a:lumMod val="20000"/>
                            <a:lumOff val="80000"/>
                          </a:schemeClr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>
                          <a:solidFill>
                            <a:schemeClr val="bg1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Times New Roman"/>
                        </a:rPr>
                        <a:t>                   -  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100" b="0" i="0" u="none" strike="noStrike">
                          <a:solidFill>
                            <a:schemeClr val="bg1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Times New Roman"/>
                        </a:rPr>
                        <a:t>120 000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>
                          <a:solidFill>
                            <a:schemeClr val="bg1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Times New Roman"/>
                        </a:rPr>
                        <a:t>        108 650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15942">
                <a:tc>
                  <a:txBody>
                    <a:bodyPr/>
                    <a:lstStyle/>
                    <a:p>
                      <a:pPr algn="r" fontAlgn="b"/>
                      <a:r>
                        <a:rPr lang="nb-NO" sz="1100" b="0" i="0" u="none" strike="noStrike">
                          <a:solidFill>
                            <a:schemeClr val="bg1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Times New Roman"/>
                        </a:rPr>
                        <a:t>3500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 dirty="0" smtClean="0">
                          <a:solidFill>
                            <a:schemeClr val="bg1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nb-NO" sz="1100" b="0" i="0" u="none" strike="noStrike" dirty="0" err="1" smtClean="0">
                          <a:solidFill>
                            <a:schemeClr val="bg1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Times New Roman"/>
                        </a:rPr>
                        <a:t>Datakost</a:t>
                      </a:r>
                      <a:r>
                        <a:rPr lang="nb-NO" sz="1100" b="0" i="0" u="none" strike="noStrike" dirty="0" smtClean="0">
                          <a:solidFill>
                            <a:schemeClr val="bg1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nb-NO" sz="1100" b="0" i="0" u="none" strike="noStrike" dirty="0">
                          <a:solidFill>
                            <a:schemeClr val="bg1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Times New Roman"/>
                        </a:rPr>
                        <a:t>klubber viderefakturert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chemeClr val="bg1">
                            <a:lumMod val="20000"/>
                            <a:lumOff val="80000"/>
                          </a:schemeClr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>
                          <a:solidFill>
                            <a:schemeClr val="bg1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Times New Roman"/>
                        </a:rPr>
                        <a:t>            32 250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100" b="0" i="0" u="none" strike="noStrike">
                          <a:solidFill>
                            <a:schemeClr val="bg1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Times New Roman"/>
                        </a:rPr>
                        <a:t>33 000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>
                          <a:solidFill>
                            <a:schemeClr val="bg1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Times New Roman"/>
                        </a:rPr>
                        <a:t>          33 000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15942">
                <a:tc>
                  <a:txBody>
                    <a:bodyPr/>
                    <a:lstStyle/>
                    <a:p>
                      <a:pPr algn="r" fontAlgn="b"/>
                      <a:r>
                        <a:rPr lang="nb-NO" sz="1100" b="0" i="0" u="none" strike="noStrike">
                          <a:solidFill>
                            <a:schemeClr val="bg1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Times New Roman"/>
                        </a:rPr>
                        <a:t>3550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 dirty="0" smtClean="0">
                          <a:solidFill>
                            <a:schemeClr val="bg1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Times New Roman"/>
                        </a:rPr>
                        <a:t> Ungdomsutveksling </a:t>
                      </a:r>
                      <a:r>
                        <a:rPr lang="nb-NO" sz="1100" b="0" i="0" u="none" strike="noStrike" dirty="0">
                          <a:solidFill>
                            <a:schemeClr val="bg1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Times New Roman"/>
                        </a:rPr>
                        <a:t>og Ambassadørkurs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chemeClr val="bg1">
                            <a:lumMod val="20000"/>
                            <a:lumOff val="80000"/>
                          </a:schemeClr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>
                          <a:solidFill>
                            <a:schemeClr val="bg1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Times New Roman"/>
                        </a:rPr>
                        <a:t>            22 000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100" b="0" i="0" u="none" strike="noStrike">
                          <a:solidFill>
                            <a:schemeClr val="bg1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Times New Roman"/>
                        </a:rPr>
                        <a:t>50 000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>
                          <a:solidFill>
                            <a:schemeClr val="bg1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Times New Roman"/>
                        </a:rPr>
                        <a:t>          88 800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15942">
                <a:tc>
                  <a:txBody>
                    <a:bodyPr/>
                    <a:lstStyle/>
                    <a:p>
                      <a:pPr algn="r" fontAlgn="b"/>
                      <a:r>
                        <a:rPr lang="nb-NO" sz="1100" b="0" i="0" u="none" strike="noStrike">
                          <a:solidFill>
                            <a:schemeClr val="bg1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Times New Roman"/>
                        </a:rPr>
                        <a:t>3900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 dirty="0" smtClean="0">
                          <a:solidFill>
                            <a:schemeClr val="bg1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Times New Roman"/>
                        </a:rPr>
                        <a:t> MVA-kompensasjon</a:t>
                      </a:r>
                      <a:endParaRPr lang="nb-NO" sz="1100" b="0" i="0" u="none" strike="noStrike" dirty="0">
                        <a:solidFill>
                          <a:schemeClr val="bg1">
                            <a:lumMod val="20000"/>
                            <a:lumOff val="80000"/>
                          </a:schemeClr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chemeClr val="bg1">
                            <a:lumMod val="20000"/>
                            <a:lumOff val="80000"/>
                          </a:schemeClr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>
                          <a:solidFill>
                            <a:schemeClr val="bg1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Times New Roman"/>
                        </a:rPr>
                        <a:t>                   -  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100" b="0" i="0" u="none" strike="noStrike">
                          <a:solidFill>
                            <a:schemeClr val="bg1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Times New Roman"/>
                        </a:rPr>
                        <a:t>73 000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>
                          <a:solidFill>
                            <a:schemeClr val="bg1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Times New Roman"/>
                        </a:rPr>
                        <a:t>          70 028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0144">
                <a:tc>
                  <a:txBody>
                    <a:bodyPr/>
                    <a:lstStyle/>
                    <a:p>
                      <a:pPr algn="l" fontAlgn="b"/>
                      <a:endParaRPr lang="nb-NO" sz="1100" b="1" i="0" u="none" strike="noStrike">
                        <a:solidFill>
                          <a:schemeClr val="bg1">
                            <a:lumMod val="20000"/>
                            <a:lumOff val="80000"/>
                          </a:schemeClr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1" i="0" u="none" strike="noStrike" dirty="0" smtClean="0">
                          <a:solidFill>
                            <a:schemeClr val="bg1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Times New Roman"/>
                        </a:rPr>
                        <a:t> Sum </a:t>
                      </a:r>
                      <a:r>
                        <a:rPr lang="nb-NO" sz="1100" b="1" i="0" u="none" strike="noStrike" dirty="0">
                          <a:solidFill>
                            <a:schemeClr val="bg1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Times New Roman"/>
                        </a:rPr>
                        <a:t>inntekter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1" i="0" u="none" strike="noStrike">
                        <a:solidFill>
                          <a:schemeClr val="bg1">
                            <a:lumMod val="20000"/>
                            <a:lumOff val="80000"/>
                          </a:schemeClr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1" i="0" u="none" strike="noStrike">
                          <a:solidFill>
                            <a:schemeClr val="bg1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Times New Roman"/>
                        </a:rPr>
                        <a:t>      1 244 917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1" i="0" u="none" strike="noStrike">
                          <a:solidFill>
                            <a:schemeClr val="bg1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Times New Roman"/>
                        </a:rPr>
                        <a:t>    1 578 202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1" i="0" u="none" strike="noStrike" dirty="0">
                          <a:solidFill>
                            <a:schemeClr val="bg1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Times New Roman"/>
                        </a:rPr>
                        <a:t>    1 592 364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xmlns:p15="http://schemas.microsoft.com/office/powerpoint/2012/main" xmlns="" Requires="p15">
      <p:transition spd="slow">
        <p15:prstTrans prst="peelOff" invX="1"/>
      </p:transition>
    </mc:Choice>
    <mc:Choice Requires="p14">
      <p:transition spd="slow">
        <p:wipe/>
      </p:transition>
    </mc:Choice>
    <mc:Fallback xmlns:p15="http://schemas.microsoft.com/office/powerpoint/2012/main"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ell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11134390"/>
              </p:ext>
            </p:extLst>
          </p:nvPr>
        </p:nvGraphicFramePr>
        <p:xfrm>
          <a:off x="825878" y="643270"/>
          <a:ext cx="5914917" cy="5444579"/>
        </p:xfrm>
        <a:graphic>
          <a:graphicData uri="http://schemas.openxmlformats.org/drawingml/2006/table">
            <a:tbl>
              <a:tblPr/>
              <a:tblGrid>
                <a:gridCol w="398268"/>
                <a:gridCol w="2389614"/>
                <a:gridCol w="535174"/>
                <a:gridCol w="924109"/>
                <a:gridCol w="833876"/>
                <a:gridCol w="833876"/>
              </a:tblGrid>
              <a:tr h="186778"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 dirty="0">
                        <a:solidFill>
                          <a:srgbClr val="EAEAEA"/>
                        </a:solidFill>
                        <a:effectLst/>
                        <a:latin typeface="Times New Roman"/>
                      </a:endParaRPr>
                    </a:p>
                  </a:txBody>
                  <a:tcPr marL="9339" marR="9339" marT="9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 dirty="0">
                        <a:solidFill>
                          <a:srgbClr val="EAEAEA"/>
                        </a:solidFill>
                        <a:effectLst/>
                        <a:latin typeface="Times New Roman"/>
                      </a:endParaRPr>
                    </a:p>
                  </a:txBody>
                  <a:tcPr marL="9339" marR="9339" marT="9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EAEAEA"/>
                        </a:solidFill>
                        <a:effectLst/>
                        <a:latin typeface="Times New Roman"/>
                      </a:endParaRPr>
                    </a:p>
                  </a:txBody>
                  <a:tcPr marL="9339" marR="9339" marT="9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100" b="0" i="0" u="none" strike="noStrike" dirty="0">
                          <a:solidFill>
                            <a:srgbClr val="EAEAEA"/>
                          </a:solidFill>
                          <a:effectLst/>
                          <a:latin typeface="Times New Roman"/>
                        </a:rPr>
                        <a:t> Regnskap </a:t>
                      </a:r>
                    </a:p>
                  </a:txBody>
                  <a:tcPr marL="9339" marR="9339" marT="9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100" b="0" i="0" u="none" strike="noStrike">
                          <a:solidFill>
                            <a:srgbClr val="EAEAEA"/>
                          </a:solidFill>
                          <a:effectLst/>
                          <a:latin typeface="Times New Roman"/>
                        </a:rPr>
                        <a:t> Budsjett  </a:t>
                      </a:r>
                    </a:p>
                  </a:txBody>
                  <a:tcPr marL="9339" marR="9339" marT="9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100" b="0" i="0" u="none" strike="noStrike">
                          <a:solidFill>
                            <a:srgbClr val="EAEAEA"/>
                          </a:solidFill>
                          <a:effectLst/>
                          <a:latin typeface="Times New Roman"/>
                        </a:rPr>
                        <a:t> Regnskap </a:t>
                      </a:r>
                    </a:p>
                  </a:txBody>
                  <a:tcPr marL="9339" marR="9339" marT="9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4795"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EAEAEA"/>
                        </a:solidFill>
                        <a:effectLst/>
                        <a:latin typeface="Times New Roman"/>
                      </a:endParaRPr>
                    </a:p>
                  </a:txBody>
                  <a:tcPr marL="9339" marR="9339" marT="9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 dirty="0">
                        <a:solidFill>
                          <a:srgbClr val="EAEAEA"/>
                        </a:solidFill>
                        <a:effectLst/>
                        <a:latin typeface="Times New Roman"/>
                      </a:endParaRPr>
                    </a:p>
                  </a:txBody>
                  <a:tcPr marL="9339" marR="9339" marT="9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 dirty="0">
                        <a:solidFill>
                          <a:srgbClr val="EAEAEA"/>
                        </a:solidFill>
                        <a:effectLst/>
                        <a:latin typeface="Times New Roman"/>
                      </a:endParaRPr>
                    </a:p>
                  </a:txBody>
                  <a:tcPr marL="9339" marR="9339" marT="9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100" b="0" i="0" u="sng" strike="noStrike" dirty="0">
                          <a:solidFill>
                            <a:srgbClr val="EAEAEA"/>
                          </a:solidFill>
                          <a:effectLst/>
                          <a:latin typeface="Times New Roman"/>
                        </a:rPr>
                        <a:t> 2019-20 </a:t>
                      </a:r>
                    </a:p>
                  </a:txBody>
                  <a:tcPr marL="9339" marR="9339" marT="9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100" b="0" i="0" u="sng" strike="noStrike" dirty="0">
                          <a:solidFill>
                            <a:srgbClr val="EAEAEA"/>
                          </a:solidFill>
                          <a:effectLst/>
                          <a:latin typeface="Times New Roman"/>
                        </a:rPr>
                        <a:t> 2019-20 </a:t>
                      </a:r>
                    </a:p>
                  </a:txBody>
                  <a:tcPr marL="9339" marR="9339" marT="9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100" b="0" i="0" u="sng" strike="noStrike">
                          <a:solidFill>
                            <a:srgbClr val="EAEAEA"/>
                          </a:solidFill>
                          <a:effectLst/>
                          <a:latin typeface="Times New Roman"/>
                        </a:rPr>
                        <a:t> 2018-19 </a:t>
                      </a:r>
                    </a:p>
                  </a:txBody>
                  <a:tcPr marL="9339" marR="9339" marT="9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6778"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 dirty="0">
                        <a:solidFill>
                          <a:srgbClr val="EAEAEA"/>
                        </a:solidFill>
                        <a:effectLst/>
                        <a:latin typeface="Times New Roman"/>
                      </a:endParaRPr>
                    </a:p>
                  </a:txBody>
                  <a:tcPr marL="9339" marR="9339" marT="9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1" i="0" u="none" strike="noStrike" dirty="0">
                        <a:solidFill>
                          <a:srgbClr val="EAEAEA"/>
                        </a:solidFill>
                        <a:effectLst/>
                        <a:latin typeface="Times New Roman"/>
                      </a:endParaRPr>
                    </a:p>
                  </a:txBody>
                  <a:tcPr marL="9339" marR="9339" marT="9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EAEAEA"/>
                        </a:solidFill>
                        <a:effectLst/>
                        <a:latin typeface="Times New Roman"/>
                      </a:endParaRPr>
                    </a:p>
                  </a:txBody>
                  <a:tcPr marL="9339" marR="9339" marT="9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100" b="1" i="0" u="none" strike="noStrike" dirty="0">
                          <a:solidFill>
                            <a:srgbClr val="EAEAEA"/>
                          </a:solidFill>
                          <a:effectLst/>
                          <a:latin typeface="Times New Roman"/>
                        </a:rPr>
                        <a:t>30.06.2020</a:t>
                      </a:r>
                    </a:p>
                  </a:txBody>
                  <a:tcPr marL="9339" marR="9339" marT="9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 dirty="0">
                        <a:solidFill>
                          <a:srgbClr val="EAEAEA"/>
                        </a:solidFill>
                        <a:effectLst/>
                        <a:latin typeface="Times New Roman"/>
                      </a:endParaRPr>
                    </a:p>
                  </a:txBody>
                  <a:tcPr marL="9339" marR="9339" marT="9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100" b="1" i="0" u="none" strike="noStrike">
                          <a:solidFill>
                            <a:srgbClr val="EAEAEA"/>
                          </a:solidFill>
                          <a:effectLst/>
                          <a:latin typeface="Times New Roman"/>
                        </a:rPr>
                        <a:t>30.06.2019</a:t>
                      </a:r>
                    </a:p>
                  </a:txBody>
                  <a:tcPr marL="9339" marR="9339" marT="9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6778">
                <a:tc>
                  <a:txBody>
                    <a:bodyPr/>
                    <a:lstStyle/>
                    <a:p>
                      <a:pPr algn="r" fontAlgn="b"/>
                      <a:endParaRPr lang="nb-NO" sz="1100" b="0" i="0" u="none" strike="noStrike" dirty="0">
                        <a:solidFill>
                          <a:srgbClr val="EAEAEA"/>
                        </a:solidFill>
                        <a:effectLst/>
                        <a:latin typeface="Times New Roman"/>
                      </a:endParaRPr>
                    </a:p>
                  </a:txBody>
                  <a:tcPr marL="9339" marR="9339" marT="9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100" b="1" i="0" u="none" strike="noStrike" dirty="0" smtClean="0">
                          <a:solidFill>
                            <a:srgbClr val="EAEAEA"/>
                          </a:solidFill>
                          <a:effectLst/>
                          <a:latin typeface="Times New Roman"/>
                        </a:rPr>
                        <a:t>Kostnader</a:t>
                      </a:r>
                      <a:endParaRPr lang="nb-NO" sz="1100" b="0" i="0" u="none" strike="noStrike" dirty="0">
                        <a:solidFill>
                          <a:srgbClr val="EAEAEA"/>
                        </a:solidFill>
                        <a:effectLst/>
                        <a:latin typeface="Times New Roman"/>
                      </a:endParaRPr>
                    </a:p>
                  </a:txBody>
                  <a:tcPr marL="9339" marR="9339" marT="9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EAEAEA"/>
                        </a:solidFill>
                        <a:effectLst/>
                        <a:latin typeface="Times New Roman"/>
                      </a:endParaRPr>
                    </a:p>
                  </a:txBody>
                  <a:tcPr marL="9339" marR="9339" marT="9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 dirty="0">
                        <a:solidFill>
                          <a:srgbClr val="EAEAEA"/>
                        </a:solidFill>
                        <a:effectLst/>
                        <a:latin typeface="Times New Roman"/>
                      </a:endParaRPr>
                    </a:p>
                  </a:txBody>
                  <a:tcPr marL="9339" marR="9339" marT="9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nb-NO" sz="1100" b="0" i="0" u="none" strike="noStrike" dirty="0">
                        <a:solidFill>
                          <a:srgbClr val="EAEAEA"/>
                        </a:solidFill>
                        <a:effectLst/>
                        <a:latin typeface="Times New Roman"/>
                      </a:endParaRPr>
                    </a:p>
                  </a:txBody>
                  <a:tcPr marL="9339" marR="9339" marT="9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 dirty="0">
                        <a:solidFill>
                          <a:srgbClr val="EAEAEA"/>
                        </a:solidFill>
                        <a:effectLst/>
                        <a:latin typeface="Times New Roman"/>
                      </a:endParaRPr>
                    </a:p>
                  </a:txBody>
                  <a:tcPr marL="9339" marR="9339" marT="9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6778">
                <a:tc>
                  <a:txBody>
                    <a:bodyPr/>
                    <a:lstStyle/>
                    <a:p>
                      <a:pPr algn="r" fontAlgn="b"/>
                      <a:r>
                        <a:rPr lang="nb-NO" sz="1100" b="0" i="0" u="none" strike="noStrike" dirty="0">
                          <a:solidFill>
                            <a:srgbClr val="EAEAEA"/>
                          </a:solidFill>
                          <a:effectLst/>
                          <a:latin typeface="Times New Roman"/>
                        </a:rPr>
                        <a:t>4100</a:t>
                      </a:r>
                    </a:p>
                  </a:txBody>
                  <a:tcPr marL="9339" marR="9339" marT="9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 dirty="0" smtClean="0">
                          <a:solidFill>
                            <a:srgbClr val="EAEAEA"/>
                          </a:solidFill>
                          <a:effectLst/>
                          <a:latin typeface="Times New Roman"/>
                        </a:rPr>
                        <a:t> Rotary </a:t>
                      </a:r>
                      <a:r>
                        <a:rPr lang="nb-NO" sz="1100" b="0" i="0" u="none" strike="noStrike" dirty="0">
                          <a:solidFill>
                            <a:srgbClr val="EAEAEA"/>
                          </a:solidFill>
                          <a:effectLst/>
                          <a:latin typeface="Times New Roman"/>
                        </a:rPr>
                        <a:t>Norden</a:t>
                      </a:r>
                    </a:p>
                  </a:txBody>
                  <a:tcPr marL="9339" marR="9339" marT="9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EAEAEA"/>
                        </a:solidFill>
                        <a:effectLst/>
                        <a:latin typeface="Times New Roman"/>
                      </a:endParaRPr>
                    </a:p>
                  </a:txBody>
                  <a:tcPr marL="9339" marR="9339" marT="9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 dirty="0">
                          <a:solidFill>
                            <a:srgbClr val="EAEAEA"/>
                          </a:solidFill>
                          <a:effectLst/>
                          <a:latin typeface="Times New Roman"/>
                        </a:rPr>
                        <a:t>           145 674 </a:t>
                      </a:r>
                    </a:p>
                  </a:txBody>
                  <a:tcPr marL="9339" marR="9339" marT="9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100" b="0" i="0" u="none" strike="noStrike" dirty="0">
                          <a:solidFill>
                            <a:srgbClr val="EAEAEA"/>
                          </a:solidFill>
                          <a:effectLst/>
                          <a:latin typeface="Times New Roman"/>
                        </a:rPr>
                        <a:t>150 000</a:t>
                      </a:r>
                    </a:p>
                  </a:txBody>
                  <a:tcPr marL="9339" marR="9339" marT="9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 dirty="0">
                          <a:solidFill>
                            <a:srgbClr val="EAEAEA"/>
                          </a:solidFill>
                          <a:effectLst/>
                          <a:latin typeface="Times New Roman"/>
                        </a:rPr>
                        <a:t>        142 386 </a:t>
                      </a:r>
                    </a:p>
                  </a:txBody>
                  <a:tcPr marL="9339" marR="9339" marT="9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6778">
                <a:tc>
                  <a:txBody>
                    <a:bodyPr/>
                    <a:lstStyle/>
                    <a:p>
                      <a:pPr algn="r" fontAlgn="b"/>
                      <a:r>
                        <a:rPr lang="nb-NO" sz="1100" b="0" i="0" u="none" strike="noStrike">
                          <a:solidFill>
                            <a:srgbClr val="EAEAEA"/>
                          </a:solidFill>
                          <a:effectLst/>
                          <a:latin typeface="Times New Roman"/>
                        </a:rPr>
                        <a:t>4220</a:t>
                      </a:r>
                    </a:p>
                  </a:txBody>
                  <a:tcPr marL="9339" marR="9339" marT="9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 dirty="0" smtClean="0">
                          <a:solidFill>
                            <a:srgbClr val="EAEAEA"/>
                          </a:solidFill>
                          <a:effectLst/>
                          <a:latin typeface="Times New Roman"/>
                        </a:rPr>
                        <a:t> Norsk </a:t>
                      </a:r>
                      <a:r>
                        <a:rPr lang="nb-NO" sz="1100" b="0" i="0" u="none" strike="noStrike" dirty="0" err="1">
                          <a:solidFill>
                            <a:srgbClr val="EAEAEA"/>
                          </a:solidFill>
                          <a:effectLst/>
                          <a:latin typeface="Times New Roman"/>
                        </a:rPr>
                        <a:t>Rotaryforum</a:t>
                      </a:r>
                      <a:r>
                        <a:rPr lang="nb-NO" sz="1100" b="0" i="0" u="none" strike="noStrike" dirty="0">
                          <a:solidFill>
                            <a:srgbClr val="EAEAEA"/>
                          </a:solidFill>
                          <a:effectLst/>
                          <a:latin typeface="Times New Roman"/>
                        </a:rPr>
                        <a:t>, medlemsavg.1872 medl. </a:t>
                      </a:r>
                    </a:p>
                  </a:txBody>
                  <a:tcPr marL="9339" marR="9339" marT="9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>
                          <a:solidFill>
                            <a:srgbClr val="EAEAEA"/>
                          </a:solidFill>
                          <a:effectLst/>
                          <a:latin typeface="Times New Roman"/>
                        </a:rPr>
                        <a:t>           185 350 </a:t>
                      </a:r>
                    </a:p>
                  </a:txBody>
                  <a:tcPr marL="9339" marR="9339" marT="9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100" b="0" i="0" u="none" strike="noStrike">
                          <a:solidFill>
                            <a:srgbClr val="EAEAEA"/>
                          </a:solidFill>
                          <a:effectLst/>
                          <a:latin typeface="Times New Roman"/>
                        </a:rPr>
                        <a:t>285 000</a:t>
                      </a:r>
                    </a:p>
                  </a:txBody>
                  <a:tcPr marL="9339" marR="9339" marT="9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>
                          <a:solidFill>
                            <a:srgbClr val="EAEAEA"/>
                          </a:solidFill>
                          <a:effectLst/>
                          <a:latin typeface="Times New Roman"/>
                        </a:rPr>
                        <a:t>        281 250 </a:t>
                      </a:r>
                    </a:p>
                  </a:txBody>
                  <a:tcPr marL="9339" marR="9339" marT="9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6778">
                <a:tc>
                  <a:txBody>
                    <a:bodyPr/>
                    <a:lstStyle/>
                    <a:p>
                      <a:pPr algn="r" fontAlgn="b"/>
                      <a:r>
                        <a:rPr lang="nb-NO" sz="1100" b="0" i="0" u="none" strike="noStrike">
                          <a:solidFill>
                            <a:srgbClr val="EAEAEA"/>
                          </a:solidFill>
                          <a:effectLst/>
                          <a:latin typeface="Times New Roman"/>
                        </a:rPr>
                        <a:t>4400</a:t>
                      </a:r>
                    </a:p>
                  </a:txBody>
                  <a:tcPr marL="9339" marR="9339" marT="9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 dirty="0" smtClean="0">
                          <a:solidFill>
                            <a:srgbClr val="EAEAEA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nb-NO" sz="1100" b="0" i="0" u="none" strike="noStrike" dirty="0" err="1" smtClean="0">
                          <a:solidFill>
                            <a:srgbClr val="EAEAEA"/>
                          </a:solidFill>
                          <a:effectLst/>
                          <a:latin typeface="Times New Roman"/>
                        </a:rPr>
                        <a:t>Datakost</a:t>
                      </a:r>
                      <a:r>
                        <a:rPr lang="nb-NO" sz="1100" b="0" i="0" u="none" strike="noStrike" dirty="0" smtClean="0">
                          <a:solidFill>
                            <a:srgbClr val="EAEAEA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nb-NO" sz="1100" b="0" i="0" u="none" strike="noStrike" dirty="0">
                          <a:solidFill>
                            <a:srgbClr val="EAEAEA"/>
                          </a:solidFill>
                          <a:effectLst/>
                          <a:latin typeface="Times New Roman"/>
                        </a:rPr>
                        <a:t>klubber </a:t>
                      </a:r>
                      <a:r>
                        <a:rPr lang="nb-NO" sz="1100" b="0" i="0" u="none" strike="noStrike" dirty="0" smtClean="0">
                          <a:solidFill>
                            <a:srgbClr val="EAEAEA"/>
                          </a:solidFill>
                          <a:effectLst/>
                          <a:latin typeface="Times New Roman"/>
                        </a:rPr>
                        <a:t>viderefaktureres</a:t>
                      </a:r>
                      <a:endParaRPr lang="nb-NO" sz="1100" b="0" i="0" u="none" strike="noStrike" dirty="0">
                        <a:solidFill>
                          <a:srgbClr val="EAEAEA"/>
                        </a:solidFill>
                        <a:effectLst/>
                        <a:latin typeface="Times New Roman"/>
                      </a:endParaRPr>
                    </a:p>
                  </a:txBody>
                  <a:tcPr marL="9339" marR="9339" marT="9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>
                          <a:solidFill>
                            <a:srgbClr val="EAEAEA"/>
                          </a:solidFill>
                          <a:effectLst/>
                          <a:latin typeface="Times New Roman"/>
                        </a:rPr>
                        <a:t>            32 625 </a:t>
                      </a:r>
                    </a:p>
                  </a:txBody>
                  <a:tcPr marL="9339" marR="9339" marT="9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100" b="0" i="0" u="none" strike="noStrike">
                          <a:solidFill>
                            <a:srgbClr val="EAEAEA"/>
                          </a:solidFill>
                          <a:effectLst/>
                          <a:latin typeface="Times New Roman"/>
                        </a:rPr>
                        <a:t>          33 000 </a:t>
                      </a:r>
                    </a:p>
                  </a:txBody>
                  <a:tcPr marL="9339" marR="9339" marT="9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 dirty="0">
                          <a:solidFill>
                            <a:srgbClr val="EAEAEA"/>
                          </a:solidFill>
                          <a:effectLst/>
                          <a:latin typeface="Times New Roman"/>
                        </a:rPr>
                        <a:t>          33 000 </a:t>
                      </a:r>
                    </a:p>
                  </a:txBody>
                  <a:tcPr marL="9339" marR="9339" marT="9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6778"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EAEAEA"/>
                        </a:solidFill>
                        <a:effectLst/>
                        <a:latin typeface="Times New Roman"/>
                      </a:endParaRPr>
                    </a:p>
                  </a:txBody>
                  <a:tcPr marL="9339" marR="9339" marT="9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 dirty="0" smtClean="0">
                          <a:solidFill>
                            <a:srgbClr val="EAEAEA"/>
                          </a:solidFill>
                          <a:effectLst/>
                          <a:latin typeface="Times New Roman"/>
                        </a:rPr>
                        <a:t> Sum </a:t>
                      </a:r>
                      <a:r>
                        <a:rPr lang="nb-NO" sz="1100" b="0" i="0" u="none" strike="noStrike" dirty="0">
                          <a:solidFill>
                            <a:srgbClr val="EAEAEA"/>
                          </a:solidFill>
                          <a:effectLst/>
                          <a:latin typeface="Times New Roman"/>
                        </a:rPr>
                        <a:t>øremerkede kostnader</a:t>
                      </a:r>
                    </a:p>
                  </a:txBody>
                  <a:tcPr marL="9339" marR="9339" marT="9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EAEAEA"/>
                        </a:solidFill>
                        <a:effectLst/>
                        <a:latin typeface="Times New Roman"/>
                      </a:endParaRPr>
                    </a:p>
                  </a:txBody>
                  <a:tcPr marL="9339" marR="9339" marT="9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>
                          <a:solidFill>
                            <a:srgbClr val="EAEAEA"/>
                          </a:solidFill>
                          <a:effectLst/>
                          <a:latin typeface="Times New Roman"/>
                        </a:rPr>
                        <a:t>           363 649 </a:t>
                      </a:r>
                    </a:p>
                  </a:txBody>
                  <a:tcPr marL="9339" marR="9339" marT="933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>
                          <a:solidFill>
                            <a:srgbClr val="EAEAEA"/>
                          </a:solidFill>
                          <a:effectLst/>
                          <a:latin typeface="Times New Roman"/>
                        </a:rPr>
                        <a:t>        468 000 </a:t>
                      </a:r>
                    </a:p>
                  </a:txBody>
                  <a:tcPr marL="9339" marR="9339" marT="933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>
                          <a:solidFill>
                            <a:srgbClr val="EAEAEA"/>
                          </a:solidFill>
                          <a:effectLst/>
                          <a:latin typeface="Times New Roman"/>
                        </a:rPr>
                        <a:t>        456 636 </a:t>
                      </a:r>
                    </a:p>
                  </a:txBody>
                  <a:tcPr marL="9339" marR="9339" marT="933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6778"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EAEAEA"/>
                        </a:solidFill>
                        <a:effectLst/>
                        <a:latin typeface="Times New Roman"/>
                      </a:endParaRPr>
                    </a:p>
                  </a:txBody>
                  <a:tcPr marL="9339" marR="9339" marT="9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EAEAEA"/>
                        </a:solidFill>
                        <a:effectLst/>
                        <a:latin typeface="Times New Roman"/>
                      </a:endParaRPr>
                    </a:p>
                  </a:txBody>
                  <a:tcPr marL="9339" marR="9339" marT="9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EAEAEA"/>
                        </a:solidFill>
                        <a:effectLst/>
                        <a:latin typeface="Times New Roman"/>
                      </a:endParaRPr>
                    </a:p>
                  </a:txBody>
                  <a:tcPr marL="9339" marR="9339" marT="9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EAEAEA"/>
                        </a:solidFill>
                        <a:effectLst/>
                        <a:latin typeface="Times New Roman"/>
                      </a:endParaRPr>
                    </a:p>
                  </a:txBody>
                  <a:tcPr marL="9339" marR="9339" marT="933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EAEAEA"/>
                        </a:solidFill>
                        <a:effectLst/>
                        <a:latin typeface="Times New Roman"/>
                      </a:endParaRPr>
                    </a:p>
                  </a:txBody>
                  <a:tcPr marL="9339" marR="9339" marT="933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 dirty="0">
                        <a:solidFill>
                          <a:srgbClr val="EAEAEA"/>
                        </a:solidFill>
                        <a:effectLst/>
                        <a:latin typeface="Times New Roman"/>
                      </a:endParaRPr>
                    </a:p>
                  </a:txBody>
                  <a:tcPr marL="9339" marR="9339" marT="933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86778">
                <a:tc>
                  <a:txBody>
                    <a:bodyPr/>
                    <a:lstStyle/>
                    <a:p>
                      <a:pPr algn="r" fontAlgn="b"/>
                      <a:r>
                        <a:rPr lang="nb-NO" sz="1100" b="0" i="0" u="none" strike="noStrike">
                          <a:solidFill>
                            <a:srgbClr val="EAEAEA"/>
                          </a:solidFill>
                          <a:effectLst/>
                          <a:latin typeface="Times New Roman"/>
                        </a:rPr>
                        <a:t>6010</a:t>
                      </a:r>
                    </a:p>
                  </a:txBody>
                  <a:tcPr marL="9339" marR="9339" marT="9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 dirty="0" smtClean="0">
                          <a:solidFill>
                            <a:srgbClr val="EAEAEA"/>
                          </a:solidFill>
                          <a:effectLst/>
                          <a:latin typeface="Times New Roman"/>
                        </a:rPr>
                        <a:t> Avskrivning </a:t>
                      </a:r>
                      <a:r>
                        <a:rPr lang="nb-NO" sz="1100" b="0" i="0" u="none" strike="noStrike" dirty="0">
                          <a:solidFill>
                            <a:srgbClr val="EAEAEA"/>
                          </a:solidFill>
                          <a:effectLst/>
                          <a:latin typeface="Times New Roman"/>
                        </a:rPr>
                        <a:t>tilhenger </a:t>
                      </a:r>
                      <a:r>
                        <a:rPr lang="nb-NO" sz="1100" b="0" i="0" u="none" strike="noStrike" dirty="0" err="1">
                          <a:solidFill>
                            <a:srgbClr val="EAEAEA"/>
                          </a:solidFill>
                          <a:effectLst/>
                          <a:latin typeface="Times New Roman"/>
                        </a:rPr>
                        <a:t>Shelterbox</a:t>
                      </a:r>
                      <a:endParaRPr lang="nb-NO" sz="1100" b="0" i="0" u="none" strike="noStrike" dirty="0">
                        <a:solidFill>
                          <a:srgbClr val="EAEAEA"/>
                        </a:solidFill>
                        <a:effectLst/>
                        <a:latin typeface="Times New Roman"/>
                      </a:endParaRPr>
                    </a:p>
                  </a:txBody>
                  <a:tcPr marL="9339" marR="9339" marT="9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EAEAEA"/>
                        </a:solidFill>
                        <a:effectLst/>
                        <a:latin typeface="Times New Roman"/>
                      </a:endParaRPr>
                    </a:p>
                  </a:txBody>
                  <a:tcPr marL="9339" marR="9339" marT="9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 dirty="0">
                        <a:solidFill>
                          <a:srgbClr val="EAEAEA"/>
                        </a:solidFill>
                        <a:effectLst/>
                        <a:latin typeface="Times New Roman"/>
                      </a:endParaRPr>
                    </a:p>
                  </a:txBody>
                  <a:tcPr marL="9339" marR="9339" marT="9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EAEAEA"/>
                        </a:solidFill>
                        <a:effectLst/>
                        <a:latin typeface="Times New Roman"/>
                      </a:endParaRPr>
                    </a:p>
                  </a:txBody>
                  <a:tcPr marL="9339" marR="9339" marT="9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 dirty="0">
                          <a:solidFill>
                            <a:srgbClr val="EAEAEA"/>
                          </a:solidFill>
                          <a:effectLst/>
                          <a:latin typeface="Times New Roman"/>
                        </a:rPr>
                        <a:t>                -   </a:t>
                      </a:r>
                    </a:p>
                  </a:txBody>
                  <a:tcPr marL="9339" marR="9339" marT="9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6778">
                <a:tc>
                  <a:txBody>
                    <a:bodyPr/>
                    <a:lstStyle/>
                    <a:p>
                      <a:pPr algn="r" fontAlgn="b"/>
                      <a:r>
                        <a:rPr lang="nb-NO" sz="1100" b="0" i="0" u="none" strike="noStrike">
                          <a:solidFill>
                            <a:srgbClr val="EAEAEA"/>
                          </a:solidFill>
                          <a:effectLst/>
                          <a:latin typeface="Times New Roman"/>
                        </a:rPr>
                        <a:t>6100</a:t>
                      </a:r>
                    </a:p>
                  </a:txBody>
                  <a:tcPr marL="9339" marR="9339" marT="9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 dirty="0" smtClean="0">
                          <a:solidFill>
                            <a:srgbClr val="EAEAEA"/>
                          </a:solidFill>
                          <a:effectLst/>
                          <a:latin typeface="Times New Roman"/>
                        </a:rPr>
                        <a:t> Kontorhold/materiell</a:t>
                      </a:r>
                      <a:endParaRPr lang="nb-NO" sz="1100" b="0" i="0" u="none" strike="noStrike" dirty="0">
                        <a:solidFill>
                          <a:srgbClr val="EAEAEA"/>
                        </a:solidFill>
                        <a:effectLst/>
                        <a:latin typeface="Times New Roman"/>
                      </a:endParaRPr>
                    </a:p>
                  </a:txBody>
                  <a:tcPr marL="9339" marR="9339" marT="9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EAEAEA"/>
                        </a:solidFill>
                        <a:effectLst/>
                        <a:latin typeface="Times New Roman"/>
                      </a:endParaRPr>
                    </a:p>
                  </a:txBody>
                  <a:tcPr marL="9339" marR="9339" marT="9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>
                          <a:solidFill>
                            <a:srgbClr val="EAEAEA"/>
                          </a:solidFill>
                          <a:effectLst/>
                          <a:latin typeface="Times New Roman"/>
                        </a:rPr>
                        <a:t>            50 386 </a:t>
                      </a:r>
                    </a:p>
                  </a:txBody>
                  <a:tcPr marL="9339" marR="9339" marT="9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>
                          <a:solidFill>
                            <a:srgbClr val="EAEAEA"/>
                          </a:solidFill>
                          <a:effectLst/>
                          <a:latin typeface="Times New Roman"/>
                        </a:rPr>
                        <a:t>          40 000 </a:t>
                      </a:r>
                    </a:p>
                  </a:txBody>
                  <a:tcPr marL="9339" marR="9339" marT="9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>
                          <a:solidFill>
                            <a:srgbClr val="EAEAEA"/>
                          </a:solidFill>
                          <a:effectLst/>
                          <a:latin typeface="Times New Roman"/>
                        </a:rPr>
                        <a:t>          47 474 </a:t>
                      </a:r>
                    </a:p>
                  </a:txBody>
                  <a:tcPr marL="9339" marR="9339" marT="9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6778">
                <a:tc>
                  <a:txBody>
                    <a:bodyPr/>
                    <a:lstStyle/>
                    <a:p>
                      <a:pPr algn="r" fontAlgn="b"/>
                      <a:r>
                        <a:rPr lang="nb-NO" sz="1100" b="0" i="0" u="none" strike="noStrike">
                          <a:solidFill>
                            <a:srgbClr val="EAEAEA"/>
                          </a:solidFill>
                          <a:effectLst/>
                          <a:latin typeface="Times New Roman"/>
                        </a:rPr>
                        <a:t>6200</a:t>
                      </a:r>
                    </a:p>
                  </a:txBody>
                  <a:tcPr marL="9339" marR="9339" marT="9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 dirty="0" smtClean="0">
                          <a:solidFill>
                            <a:srgbClr val="EAEAEA"/>
                          </a:solidFill>
                          <a:effectLst/>
                          <a:latin typeface="Times New Roman"/>
                        </a:rPr>
                        <a:t> Revisjon</a:t>
                      </a:r>
                      <a:endParaRPr lang="nb-NO" sz="1100" b="0" i="0" u="none" strike="noStrike" dirty="0">
                        <a:solidFill>
                          <a:srgbClr val="EAEAEA"/>
                        </a:solidFill>
                        <a:effectLst/>
                        <a:latin typeface="Times New Roman"/>
                      </a:endParaRPr>
                    </a:p>
                  </a:txBody>
                  <a:tcPr marL="9339" marR="9339" marT="9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EAEAEA"/>
                        </a:solidFill>
                        <a:effectLst/>
                        <a:latin typeface="Times New Roman"/>
                      </a:endParaRPr>
                    </a:p>
                  </a:txBody>
                  <a:tcPr marL="9339" marR="9339" marT="9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>
                          <a:solidFill>
                            <a:srgbClr val="EAEAEA"/>
                          </a:solidFill>
                          <a:effectLst/>
                          <a:latin typeface="Times New Roman"/>
                        </a:rPr>
                        <a:t>            13 374 </a:t>
                      </a:r>
                    </a:p>
                  </a:txBody>
                  <a:tcPr marL="9339" marR="9339" marT="9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>
                          <a:solidFill>
                            <a:srgbClr val="EAEAEA"/>
                          </a:solidFill>
                          <a:effectLst/>
                          <a:latin typeface="Times New Roman"/>
                        </a:rPr>
                        <a:t>          18 000 </a:t>
                      </a:r>
                    </a:p>
                  </a:txBody>
                  <a:tcPr marL="9339" marR="9339" marT="9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 dirty="0">
                          <a:solidFill>
                            <a:srgbClr val="EAEAEA"/>
                          </a:solidFill>
                          <a:effectLst/>
                          <a:latin typeface="Times New Roman"/>
                        </a:rPr>
                        <a:t>          11 250 </a:t>
                      </a:r>
                    </a:p>
                  </a:txBody>
                  <a:tcPr marL="9339" marR="9339" marT="9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6778">
                <a:tc>
                  <a:txBody>
                    <a:bodyPr/>
                    <a:lstStyle/>
                    <a:p>
                      <a:pPr algn="r" fontAlgn="b"/>
                      <a:r>
                        <a:rPr lang="nb-NO" sz="1100" b="0" i="0" u="none" strike="noStrike">
                          <a:solidFill>
                            <a:srgbClr val="EAEAEA"/>
                          </a:solidFill>
                          <a:effectLst/>
                          <a:latin typeface="Times New Roman"/>
                        </a:rPr>
                        <a:t>6300</a:t>
                      </a:r>
                    </a:p>
                  </a:txBody>
                  <a:tcPr marL="9339" marR="9339" marT="9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 dirty="0" smtClean="0">
                          <a:solidFill>
                            <a:srgbClr val="EAEAEA"/>
                          </a:solidFill>
                          <a:effectLst/>
                          <a:latin typeface="Times New Roman"/>
                        </a:rPr>
                        <a:t> Telekommunikasjon</a:t>
                      </a:r>
                      <a:endParaRPr lang="nb-NO" sz="1100" b="0" i="0" u="none" strike="noStrike" dirty="0">
                        <a:solidFill>
                          <a:srgbClr val="EAEAEA"/>
                        </a:solidFill>
                        <a:effectLst/>
                        <a:latin typeface="Times New Roman"/>
                      </a:endParaRPr>
                    </a:p>
                  </a:txBody>
                  <a:tcPr marL="9339" marR="9339" marT="9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EAEAEA"/>
                        </a:solidFill>
                        <a:effectLst/>
                        <a:latin typeface="Times New Roman"/>
                      </a:endParaRPr>
                    </a:p>
                  </a:txBody>
                  <a:tcPr marL="9339" marR="9339" marT="9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>
                          <a:solidFill>
                            <a:srgbClr val="EAEAEA"/>
                          </a:solidFill>
                          <a:effectLst/>
                          <a:latin typeface="Times New Roman"/>
                        </a:rPr>
                        <a:t>                   -   </a:t>
                      </a:r>
                    </a:p>
                  </a:txBody>
                  <a:tcPr marL="9339" marR="9339" marT="9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>
                          <a:solidFill>
                            <a:srgbClr val="EAEAEA"/>
                          </a:solidFill>
                          <a:effectLst/>
                          <a:latin typeface="Times New Roman"/>
                        </a:rPr>
                        <a:t>            5 000 </a:t>
                      </a:r>
                    </a:p>
                  </a:txBody>
                  <a:tcPr marL="9339" marR="9339" marT="9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>
                          <a:solidFill>
                            <a:srgbClr val="EAEAEA"/>
                          </a:solidFill>
                          <a:effectLst/>
                          <a:latin typeface="Times New Roman"/>
                        </a:rPr>
                        <a:t>                -   </a:t>
                      </a:r>
                    </a:p>
                  </a:txBody>
                  <a:tcPr marL="9339" marR="9339" marT="9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6778">
                <a:tc>
                  <a:txBody>
                    <a:bodyPr/>
                    <a:lstStyle/>
                    <a:p>
                      <a:pPr algn="r" fontAlgn="b"/>
                      <a:r>
                        <a:rPr lang="nb-NO" sz="1100" b="0" i="0" u="none" strike="noStrike">
                          <a:solidFill>
                            <a:srgbClr val="EAEAEA"/>
                          </a:solidFill>
                          <a:effectLst/>
                          <a:latin typeface="Times New Roman"/>
                        </a:rPr>
                        <a:t>6320</a:t>
                      </a:r>
                    </a:p>
                  </a:txBody>
                  <a:tcPr marL="9339" marR="9339" marT="9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 dirty="0" smtClean="0">
                          <a:solidFill>
                            <a:srgbClr val="EAEAEA"/>
                          </a:solidFill>
                          <a:effectLst/>
                          <a:latin typeface="Times New Roman"/>
                        </a:rPr>
                        <a:t> Datakostnad</a:t>
                      </a:r>
                      <a:endParaRPr lang="nb-NO" sz="1100" b="0" i="0" u="none" strike="noStrike" dirty="0">
                        <a:solidFill>
                          <a:srgbClr val="EAEAEA"/>
                        </a:solidFill>
                        <a:effectLst/>
                        <a:latin typeface="Times New Roman"/>
                      </a:endParaRPr>
                    </a:p>
                  </a:txBody>
                  <a:tcPr marL="9339" marR="9339" marT="9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EAEAEA"/>
                        </a:solidFill>
                        <a:effectLst/>
                        <a:latin typeface="Times New Roman"/>
                      </a:endParaRPr>
                    </a:p>
                  </a:txBody>
                  <a:tcPr marL="9339" marR="9339" marT="9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>
                          <a:solidFill>
                            <a:srgbClr val="EAEAEA"/>
                          </a:solidFill>
                          <a:effectLst/>
                          <a:latin typeface="Times New Roman"/>
                        </a:rPr>
                        <a:t>              4 770 </a:t>
                      </a:r>
                    </a:p>
                  </a:txBody>
                  <a:tcPr marL="9339" marR="9339" marT="9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>
                          <a:solidFill>
                            <a:srgbClr val="EAEAEA"/>
                          </a:solidFill>
                          <a:effectLst/>
                          <a:latin typeface="Times New Roman"/>
                        </a:rPr>
                        <a:t>            5 000 </a:t>
                      </a:r>
                    </a:p>
                  </a:txBody>
                  <a:tcPr marL="9339" marR="9339" marT="9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>
                          <a:solidFill>
                            <a:srgbClr val="EAEAEA"/>
                          </a:solidFill>
                          <a:effectLst/>
                          <a:latin typeface="Times New Roman"/>
                        </a:rPr>
                        <a:t>            4 320 </a:t>
                      </a:r>
                    </a:p>
                  </a:txBody>
                  <a:tcPr marL="9339" marR="9339" marT="9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6778">
                <a:tc>
                  <a:txBody>
                    <a:bodyPr/>
                    <a:lstStyle/>
                    <a:p>
                      <a:pPr algn="r" fontAlgn="b"/>
                      <a:r>
                        <a:rPr lang="nb-NO" sz="1100" b="0" i="0" u="none" strike="noStrike">
                          <a:solidFill>
                            <a:srgbClr val="EAEAEA"/>
                          </a:solidFill>
                          <a:effectLst/>
                          <a:latin typeface="Times New Roman"/>
                        </a:rPr>
                        <a:t>6350</a:t>
                      </a:r>
                    </a:p>
                  </a:txBody>
                  <a:tcPr marL="9339" marR="9339" marT="9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 dirty="0" smtClean="0">
                          <a:solidFill>
                            <a:srgbClr val="EAEAEA"/>
                          </a:solidFill>
                          <a:effectLst/>
                          <a:latin typeface="Times New Roman"/>
                        </a:rPr>
                        <a:t> Porto</a:t>
                      </a:r>
                      <a:endParaRPr lang="nb-NO" sz="1100" b="0" i="0" u="none" strike="noStrike" dirty="0">
                        <a:solidFill>
                          <a:srgbClr val="EAEAEA"/>
                        </a:solidFill>
                        <a:effectLst/>
                        <a:latin typeface="Times New Roman"/>
                      </a:endParaRPr>
                    </a:p>
                  </a:txBody>
                  <a:tcPr marL="9339" marR="9339" marT="9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EAEAEA"/>
                        </a:solidFill>
                        <a:effectLst/>
                        <a:latin typeface="Times New Roman"/>
                      </a:endParaRPr>
                    </a:p>
                  </a:txBody>
                  <a:tcPr marL="9339" marR="9339" marT="9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>
                          <a:solidFill>
                            <a:srgbClr val="EAEAEA"/>
                          </a:solidFill>
                          <a:effectLst/>
                          <a:latin typeface="Times New Roman"/>
                        </a:rPr>
                        <a:t>              8 763 </a:t>
                      </a:r>
                    </a:p>
                  </a:txBody>
                  <a:tcPr marL="9339" marR="9339" marT="9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>
                          <a:solidFill>
                            <a:srgbClr val="EAEAEA"/>
                          </a:solidFill>
                          <a:effectLst/>
                          <a:latin typeface="Times New Roman"/>
                        </a:rPr>
                        <a:t>                -   </a:t>
                      </a:r>
                    </a:p>
                  </a:txBody>
                  <a:tcPr marL="9339" marR="9339" marT="9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 dirty="0">
                          <a:solidFill>
                            <a:srgbClr val="EAEAEA"/>
                          </a:solidFill>
                          <a:effectLst/>
                          <a:latin typeface="Times New Roman"/>
                        </a:rPr>
                        <a:t>                80 </a:t>
                      </a:r>
                    </a:p>
                  </a:txBody>
                  <a:tcPr marL="9339" marR="9339" marT="9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6778">
                <a:tc>
                  <a:txBody>
                    <a:bodyPr/>
                    <a:lstStyle/>
                    <a:p>
                      <a:pPr algn="r" fontAlgn="b"/>
                      <a:r>
                        <a:rPr lang="nb-NO" sz="1100" b="0" i="0" u="none" strike="noStrike">
                          <a:solidFill>
                            <a:srgbClr val="EAEAEA"/>
                          </a:solidFill>
                          <a:effectLst/>
                          <a:latin typeface="Times New Roman"/>
                        </a:rPr>
                        <a:t>6400</a:t>
                      </a:r>
                    </a:p>
                  </a:txBody>
                  <a:tcPr marL="9339" marR="9339" marT="9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 dirty="0" smtClean="0">
                          <a:solidFill>
                            <a:srgbClr val="EAEAEA"/>
                          </a:solidFill>
                          <a:effectLst/>
                          <a:latin typeface="Times New Roman"/>
                        </a:rPr>
                        <a:t> Forsikring </a:t>
                      </a:r>
                      <a:r>
                        <a:rPr lang="nb-NO" sz="1100" b="0" i="0" u="none" strike="noStrike" dirty="0">
                          <a:solidFill>
                            <a:srgbClr val="EAEAEA"/>
                          </a:solidFill>
                          <a:effectLst/>
                          <a:latin typeface="Times New Roman"/>
                        </a:rPr>
                        <a:t>og just. kjede</a:t>
                      </a:r>
                    </a:p>
                  </a:txBody>
                  <a:tcPr marL="9339" marR="9339" marT="9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EAEAEA"/>
                        </a:solidFill>
                        <a:effectLst/>
                        <a:latin typeface="Times New Roman"/>
                      </a:endParaRPr>
                    </a:p>
                  </a:txBody>
                  <a:tcPr marL="9339" marR="9339" marT="9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>
                          <a:solidFill>
                            <a:srgbClr val="EAEAEA"/>
                          </a:solidFill>
                          <a:effectLst/>
                          <a:latin typeface="Times New Roman"/>
                        </a:rPr>
                        <a:t>              4 485 </a:t>
                      </a:r>
                    </a:p>
                  </a:txBody>
                  <a:tcPr marL="9339" marR="9339" marT="9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>
                          <a:solidFill>
                            <a:srgbClr val="EAEAEA"/>
                          </a:solidFill>
                          <a:effectLst/>
                          <a:latin typeface="Times New Roman"/>
                        </a:rPr>
                        <a:t>            5 000 </a:t>
                      </a:r>
                    </a:p>
                  </a:txBody>
                  <a:tcPr marL="9339" marR="9339" marT="9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>
                          <a:solidFill>
                            <a:srgbClr val="EAEAEA"/>
                          </a:solidFill>
                          <a:effectLst/>
                          <a:latin typeface="Times New Roman"/>
                        </a:rPr>
                        <a:t>            3 809 </a:t>
                      </a:r>
                    </a:p>
                  </a:txBody>
                  <a:tcPr marL="9339" marR="9339" marT="9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6778">
                <a:tc>
                  <a:txBody>
                    <a:bodyPr/>
                    <a:lstStyle/>
                    <a:p>
                      <a:pPr algn="r" fontAlgn="b"/>
                      <a:r>
                        <a:rPr lang="nb-NO" sz="1100" b="0" i="0" u="none" strike="noStrike">
                          <a:solidFill>
                            <a:srgbClr val="EAEAEA"/>
                          </a:solidFill>
                          <a:effectLst/>
                          <a:latin typeface="Times New Roman"/>
                        </a:rPr>
                        <a:t>6600</a:t>
                      </a:r>
                    </a:p>
                  </a:txBody>
                  <a:tcPr marL="9339" marR="9339" marT="9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 dirty="0" smtClean="0">
                          <a:solidFill>
                            <a:srgbClr val="EAEAEA"/>
                          </a:solidFill>
                          <a:effectLst/>
                          <a:latin typeface="Times New Roman"/>
                        </a:rPr>
                        <a:t> Jubileumsgaver</a:t>
                      </a:r>
                      <a:endParaRPr lang="nb-NO" sz="1100" b="0" i="0" u="none" strike="noStrike" dirty="0">
                        <a:solidFill>
                          <a:srgbClr val="EAEAEA"/>
                        </a:solidFill>
                        <a:effectLst/>
                        <a:latin typeface="Times New Roman"/>
                      </a:endParaRPr>
                    </a:p>
                  </a:txBody>
                  <a:tcPr marL="9339" marR="9339" marT="9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EAEAEA"/>
                        </a:solidFill>
                        <a:effectLst/>
                        <a:latin typeface="Times New Roman"/>
                      </a:endParaRPr>
                    </a:p>
                  </a:txBody>
                  <a:tcPr marL="9339" marR="9339" marT="9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>
                          <a:solidFill>
                            <a:srgbClr val="EAEAEA"/>
                          </a:solidFill>
                          <a:effectLst/>
                          <a:latin typeface="Times New Roman"/>
                        </a:rPr>
                        <a:t>              4 000 </a:t>
                      </a:r>
                    </a:p>
                  </a:txBody>
                  <a:tcPr marL="9339" marR="9339" marT="9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>
                          <a:solidFill>
                            <a:srgbClr val="EAEAEA"/>
                          </a:solidFill>
                          <a:effectLst/>
                          <a:latin typeface="Times New Roman"/>
                        </a:rPr>
                        <a:t>            4 000 </a:t>
                      </a:r>
                    </a:p>
                  </a:txBody>
                  <a:tcPr marL="9339" marR="9339" marT="9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 dirty="0">
                          <a:solidFill>
                            <a:srgbClr val="EAEAEA"/>
                          </a:solidFill>
                          <a:effectLst/>
                          <a:latin typeface="Times New Roman"/>
                        </a:rPr>
                        <a:t>            2 000 </a:t>
                      </a:r>
                    </a:p>
                  </a:txBody>
                  <a:tcPr marL="9339" marR="9339" marT="9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6778">
                <a:tc>
                  <a:txBody>
                    <a:bodyPr/>
                    <a:lstStyle/>
                    <a:p>
                      <a:pPr algn="r" fontAlgn="b"/>
                      <a:r>
                        <a:rPr lang="nb-NO" sz="1100" b="0" i="0" u="none" strike="noStrike">
                          <a:solidFill>
                            <a:srgbClr val="EAEAEA"/>
                          </a:solidFill>
                          <a:effectLst/>
                          <a:latin typeface="Times New Roman"/>
                        </a:rPr>
                        <a:t>6610</a:t>
                      </a:r>
                    </a:p>
                  </a:txBody>
                  <a:tcPr marL="9339" marR="9339" marT="9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 dirty="0" smtClean="0">
                          <a:solidFill>
                            <a:srgbClr val="EAEAEA"/>
                          </a:solidFill>
                          <a:effectLst/>
                          <a:latin typeface="Times New Roman"/>
                        </a:rPr>
                        <a:t> Øvrige </a:t>
                      </a:r>
                      <a:r>
                        <a:rPr lang="nb-NO" sz="1100" b="0" i="0" u="none" strike="noStrike" dirty="0">
                          <a:solidFill>
                            <a:srgbClr val="EAEAEA"/>
                          </a:solidFill>
                          <a:effectLst/>
                          <a:latin typeface="Times New Roman"/>
                        </a:rPr>
                        <a:t>gaver/oppmerksomhet (kranser etc.)</a:t>
                      </a:r>
                    </a:p>
                  </a:txBody>
                  <a:tcPr marL="9339" marR="9339" marT="9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>
                          <a:solidFill>
                            <a:srgbClr val="EAEAEA"/>
                          </a:solidFill>
                          <a:effectLst/>
                          <a:latin typeface="Times New Roman"/>
                        </a:rPr>
                        <a:t>              5 640 </a:t>
                      </a:r>
                    </a:p>
                  </a:txBody>
                  <a:tcPr marL="9339" marR="9339" marT="9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>
                          <a:solidFill>
                            <a:srgbClr val="EAEAEA"/>
                          </a:solidFill>
                          <a:effectLst/>
                          <a:latin typeface="Times New Roman"/>
                        </a:rPr>
                        <a:t>                -   </a:t>
                      </a:r>
                    </a:p>
                  </a:txBody>
                  <a:tcPr marL="9339" marR="9339" marT="9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>
                          <a:solidFill>
                            <a:srgbClr val="EAEAEA"/>
                          </a:solidFill>
                          <a:effectLst/>
                          <a:latin typeface="Times New Roman"/>
                        </a:rPr>
                        <a:t>                -   </a:t>
                      </a:r>
                    </a:p>
                  </a:txBody>
                  <a:tcPr marL="9339" marR="9339" marT="9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6778">
                <a:tc>
                  <a:txBody>
                    <a:bodyPr/>
                    <a:lstStyle/>
                    <a:p>
                      <a:pPr algn="r" fontAlgn="b"/>
                      <a:r>
                        <a:rPr lang="nb-NO" sz="1100" b="0" i="0" u="none" strike="noStrike">
                          <a:solidFill>
                            <a:srgbClr val="EAEAEA"/>
                          </a:solidFill>
                          <a:effectLst/>
                          <a:latin typeface="Times New Roman"/>
                        </a:rPr>
                        <a:t>6800</a:t>
                      </a:r>
                    </a:p>
                  </a:txBody>
                  <a:tcPr marL="9339" marR="9339" marT="9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 dirty="0" smtClean="0">
                          <a:solidFill>
                            <a:srgbClr val="EAEAEA"/>
                          </a:solidFill>
                          <a:effectLst/>
                          <a:latin typeface="Times New Roman"/>
                        </a:rPr>
                        <a:t> Klubb-besøk </a:t>
                      </a:r>
                      <a:r>
                        <a:rPr lang="nb-NO" sz="1100" b="0" i="0" u="none" strike="noStrike" dirty="0" err="1">
                          <a:solidFill>
                            <a:srgbClr val="EAEAEA"/>
                          </a:solidFill>
                          <a:effectLst/>
                          <a:latin typeface="Times New Roman"/>
                        </a:rPr>
                        <a:t>bilgodtgj</a:t>
                      </a:r>
                      <a:r>
                        <a:rPr lang="nb-NO" sz="1100" b="0" i="0" u="none" strike="noStrike" dirty="0">
                          <a:solidFill>
                            <a:srgbClr val="EAEAEA"/>
                          </a:solidFill>
                          <a:effectLst/>
                          <a:latin typeface="Times New Roman"/>
                        </a:rPr>
                        <a:t> DG</a:t>
                      </a:r>
                    </a:p>
                  </a:txBody>
                  <a:tcPr marL="9339" marR="9339" marT="9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EAEAEA"/>
                        </a:solidFill>
                        <a:effectLst/>
                        <a:latin typeface="Times New Roman"/>
                      </a:endParaRPr>
                    </a:p>
                  </a:txBody>
                  <a:tcPr marL="9339" marR="9339" marT="9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>
                          <a:solidFill>
                            <a:srgbClr val="EAEAEA"/>
                          </a:solidFill>
                          <a:effectLst/>
                          <a:latin typeface="Times New Roman"/>
                        </a:rPr>
                        <a:t>            35 596 </a:t>
                      </a:r>
                    </a:p>
                  </a:txBody>
                  <a:tcPr marL="9339" marR="9339" marT="9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>
                          <a:solidFill>
                            <a:srgbClr val="EAEAEA"/>
                          </a:solidFill>
                          <a:effectLst/>
                          <a:latin typeface="Times New Roman"/>
                        </a:rPr>
                        <a:t>          55 000 </a:t>
                      </a:r>
                    </a:p>
                  </a:txBody>
                  <a:tcPr marL="9339" marR="9339" marT="9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 dirty="0">
                          <a:solidFill>
                            <a:srgbClr val="EAEAEA"/>
                          </a:solidFill>
                          <a:effectLst/>
                          <a:latin typeface="Times New Roman"/>
                        </a:rPr>
                        <a:t>          41 570 </a:t>
                      </a:r>
                    </a:p>
                  </a:txBody>
                  <a:tcPr marL="9339" marR="9339" marT="9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6778">
                <a:tc>
                  <a:txBody>
                    <a:bodyPr/>
                    <a:lstStyle/>
                    <a:p>
                      <a:pPr algn="r" fontAlgn="b"/>
                      <a:r>
                        <a:rPr lang="nb-NO" sz="1100" b="0" i="0" u="none" strike="noStrike">
                          <a:solidFill>
                            <a:srgbClr val="EAEAEA"/>
                          </a:solidFill>
                          <a:effectLst/>
                          <a:latin typeface="Times New Roman"/>
                        </a:rPr>
                        <a:t>6810</a:t>
                      </a:r>
                    </a:p>
                  </a:txBody>
                  <a:tcPr marL="9339" marR="9339" marT="9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 dirty="0" smtClean="0">
                          <a:solidFill>
                            <a:srgbClr val="EAEAEA"/>
                          </a:solidFill>
                          <a:effectLst/>
                          <a:latin typeface="Times New Roman"/>
                        </a:rPr>
                        <a:t> Klubb-besøk </a:t>
                      </a:r>
                      <a:r>
                        <a:rPr lang="nb-NO" sz="1100" b="0" i="0" u="none" strike="noStrike" dirty="0" err="1">
                          <a:solidFill>
                            <a:srgbClr val="EAEAEA"/>
                          </a:solidFill>
                          <a:effectLst/>
                          <a:latin typeface="Times New Roman"/>
                        </a:rPr>
                        <a:t>overn</a:t>
                      </a:r>
                      <a:r>
                        <a:rPr lang="nb-NO" sz="1100" b="0" i="0" u="none" strike="noStrike" dirty="0">
                          <a:solidFill>
                            <a:srgbClr val="EAEAEA"/>
                          </a:solidFill>
                          <a:effectLst/>
                          <a:latin typeface="Times New Roman"/>
                        </a:rPr>
                        <a:t>/parkering DG</a:t>
                      </a:r>
                    </a:p>
                  </a:txBody>
                  <a:tcPr marL="9339" marR="9339" marT="9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EAEAEA"/>
                        </a:solidFill>
                        <a:effectLst/>
                        <a:latin typeface="Times New Roman"/>
                      </a:endParaRPr>
                    </a:p>
                  </a:txBody>
                  <a:tcPr marL="9339" marR="9339" marT="9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>
                          <a:solidFill>
                            <a:srgbClr val="EAEAEA"/>
                          </a:solidFill>
                          <a:effectLst/>
                          <a:latin typeface="Times New Roman"/>
                        </a:rPr>
                        <a:t>            14 944 </a:t>
                      </a:r>
                    </a:p>
                  </a:txBody>
                  <a:tcPr marL="9339" marR="9339" marT="9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>
                          <a:solidFill>
                            <a:srgbClr val="EAEAEA"/>
                          </a:solidFill>
                          <a:effectLst/>
                          <a:latin typeface="Times New Roman"/>
                        </a:rPr>
                        <a:t>          20 000 </a:t>
                      </a:r>
                    </a:p>
                  </a:txBody>
                  <a:tcPr marL="9339" marR="9339" marT="9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>
                          <a:solidFill>
                            <a:srgbClr val="EAEAEA"/>
                          </a:solidFill>
                          <a:effectLst/>
                          <a:latin typeface="Times New Roman"/>
                        </a:rPr>
                        <a:t>          37 437 </a:t>
                      </a:r>
                    </a:p>
                  </a:txBody>
                  <a:tcPr marL="9339" marR="9339" marT="9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6778">
                <a:tc>
                  <a:txBody>
                    <a:bodyPr/>
                    <a:lstStyle/>
                    <a:p>
                      <a:pPr algn="r" fontAlgn="b"/>
                      <a:r>
                        <a:rPr lang="nb-NO" sz="1100" b="0" i="0" u="none" strike="noStrike">
                          <a:solidFill>
                            <a:srgbClr val="EAEAEA"/>
                          </a:solidFill>
                          <a:effectLst/>
                          <a:latin typeface="Times New Roman"/>
                        </a:rPr>
                        <a:t>6820</a:t>
                      </a:r>
                    </a:p>
                  </a:txBody>
                  <a:tcPr marL="9339" marR="9339" marT="9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 dirty="0" smtClean="0">
                          <a:solidFill>
                            <a:srgbClr val="EAEAEA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nb-NO" sz="1100" b="0" i="0" u="none" strike="noStrike" dirty="0" err="1" smtClean="0">
                          <a:solidFill>
                            <a:srgbClr val="EAEAEA"/>
                          </a:solidFill>
                          <a:effectLst/>
                          <a:latin typeface="Times New Roman"/>
                        </a:rPr>
                        <a:t>Bilgodtgj</a:t>
                      </a:r>
                      <a:r>
                        <a:rPr lang="nb-NO" sz="1100" b="0" i="0" u="none" strike="noStrike" dirty="0">
                          <a:solidFill>
                            <a:srgbClr val="EAEAEA"/>
                          </a:solidFill>
                          <a:effectLst/>
                          <a:latin typeface="Times New Roman"/>
                        </a:rPr>
                        <a:t>. andre</a:t>
                      </a:r>
                    </a:p>
                  </a:txBody>
                  <a:tcPr marL="9339" marR="9339" marT="9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EAEAEA"/>
                        </a:solidFill>
                        <a:effectLst/>
                        <a:latin typeface="Times New Roman"/>
                      </a:endParaRPr>
                    </a:p>
                  </a:txBody>
                  <a:tcPr marL="9339" marR="9339" marT="9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>
                          <a:solidFill>
                            <a:srgbClr val="EAEAEA"/>
                          </a:solidFill>
                          <a:effectLst/>
                          <a:latin typeface="Times New Roman"/>
                        </a:rPr>
                        <a:t>            40 873 </a:t>
                      </a:r>
                    </a:p>
                  </a:txBody>
                  <a:tcPr marL="9339" marR="9339" marT="9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>
                          <a:solidFill>
                            <a:srgbClr val="EAEAEA"/>
                          </a:solidFill>
                          <a:effectLst/>
                          <a:latin typeface="Times New Roman"/>
                        </a:rPr>
                        <a:t>          60 000 </a:t>
                      </a:r>
                    </a:p>
                  </a:txBody>
                  <a:tcPr marL="9339" marR="9339" marT="9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>
                          <a:solidFill>
                            <a:srgbClr val="EAEAEA"/>
                          </a:solidFill>
                          <a:effectLst/>
                          <a:latin typeface="Times New Roman"/>
                        </a:rPr>
                        <a:t>          80 127 </a:t>
                      </a:r>
                    </a:p>
                  </a:txBody>
                  <a:tcPr marL="9339" marR="9339" marT="9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6778">
                <a:tc>
                  <a:txBody>
                    <a:bodyPr/>
                    <a:lstStyle/>
                    <a:p>
                      <a:pPr algn="r" fontAlgn="b"/>
                      <a:r>
                        <a:rPr lang="nb-NO" sz="1100" b="0" i="0" u="none" strike="noStrike">
                          <a:solidFill>
                            <a:srgbClr val="EAEAEA"/>
                          </a:solidFill>
                          <a:effectLst/>
                          <a:latin typeface="Times New Roman"/>
                        </a:rPr>
                        <a:t>6821</a:t>
                      </a:r>
                    </a:p>
                  </a:txBody>
                  <a:tcPr marL="9339" marR="9339" marT="9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 dirty="0" smtClean="0">
                          <a:solidFill>
                            <a:srgbClr val="EAEAEA"/>
                          </a:solidFill>
                          <a:effectLst/>
                          <a:latin typeface="Times New Roman"/>
                        </a:rPr>
                        <a:t> Park/bom/andre </a:t>
                      </a:r>
                      <a:r>
                        <a:rPr lang="nb-NO" sz="1100" b="0" i="0" u="none" strike="noStrike" dirty="0" err="1">
                          <a:solidFill>
                            <a:srgbClr val="EAEAEA"/>
                          </a:solidFill>
                          <a:effectLst/>
                          <a:latin typeface="Times New Roman"/>
                        </a:rPr>
                        <a:t>reiseutg</a:t>
                      </a:r>
                      <a:r>
                        <a:rPr lang="nb-NO" sz="1100" b="0" i="0" u="none" strike="noStrike" dirty="0">
                          <a:solidFill>
                            <a:srgbClr val="EAEAEA"/>
                          </a:solidFill>
                          <a:effectLst/>
                          <a:latin typeface="Times New Roman"/>
                        </a:rPr>
                        <a:t>. </a:t>
                      </a:r>
                      <a:r>
                        <a:rPr lang="nb-NO" sz="1100" b="0" i="0" u="none" strike="noStrike" dirty="0" err="1">
                          <a:solidFill>
                            <a:srgbClr val="EAEAEA"/>
                          </a:solidFill>
                          <a:effectLst/>
                          <a:latin typeface="Times New Roman"/>
                        </a:rPr>
                        <a:t>ørige</a:t>
                      </a:r>
                      <a:endParaRPr lang="nb-NO" sz="1100" b="0" i="0" u="none" strike="noStrike" dirty="0">
                        <a:solidFill>
                          <a:srgbClr val="EAEAEA"/>
                        </a:solidFill>
                        <a:effectLst/>
                        <a:latin typeface="Times New Roman"/>
                      </a:endParaRPr>
                    </a:p>
                  </a:txBody>
                  <a:tcPr marL="9339" marR="9339" marT="9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EAEAEA"/>
                        </a:solidFill>
                        <a:effectLst/>
                        <a:latin typeface="Times New Roman"/>
                      </a:endParaRPr>
                    </a:p>
                  </a:txBody>
                  <a:tcPr marL="9339" marR="9339" marT="9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>
                          <a:solidFill>
                            <a:srgbClr val="EAEAEA"/>
                          </a:solidFill>
                          <a:effectLst/>
                          <a:latin typeface="Times New Roman"/>
                        </a:rPr>
                        <a:t>            13 108 </a:t>
                      </a:r>
                    </a:p>
                  </a:txBody>
                  <a:tcPr marL="9339" marR="9339" marT="9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>
                          <a:solidFill>
                            <a:srgbClr val="EAEAEA"/>
                          </a:solidFill>
                          <a:effectLst/>
                          <a:latin typeface="Times New Roman"/>
                        </a:rPr>
                        <a:t>          20 000 </a:t>
                      </a:r>
                    </a:p>
                  </a:txBody>
                  <a:tcPr marL="9339" marR="9339" marT="9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 dirty="0">
                          <a:solidFill>
                            <a:srgbClr val="EAEAEA"/>
                          </a:solidFill>
                          <a:effectLst/>
                          <a:latin typeface="Times New Roman"/>
                        </a:rPr>
                        <a:t>          21 390 </a:t>
                      </a:r>
                    </a:p>
                  </a:txBody>
                  <a:tcPr marL="9339" marR="9339" marT="9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6778">
                <a:tc>
                  <a:txBody>
                    <a:bodyPr/>
                    <a:lstStyle/>
                    <a:p>
                      <a:pPr algn="r" fontAlgn="b"/>
                      <a:r>
                        <a:rPr lang="nb-NO" sz="1100" b="0" i="0" u="none" strike="noStrike">
                          <a:solidFill>
                            <a:srgbClr val="EAEAEA"/>
                          </a:solidFill>
                          <a:effectLst/>
                          <a:latin typeface="Times New Roman"/>
                        </a:rPr>
                        <a:t>6850</a:t>
                      </a:r>
                    </a:p>
                  </a:txBody>
                  <a:tcPr marL="9339" marR="9339" marT="9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n-NO" sz="1100" b="0" i="0" u="none" strike="noStrike" dirty="0" smtClean="0">
                          <a:solidFill>
                            <a:srgbClr val="EAEAEA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nn-NO" sz="1100" b="0" i="0" u="none" strike="noStrike" dirty="0" err="1" smtClean="0">
                          <a:solidFill>
                            <a:srgbClr val="EAEAEA"/>
                          </a:solidFill>
                          <a:effectLst/>
                          <a:latin typeface="Times New Roman"/>
                        </a:rPr>
                        <a:t>Div</a:t>
                      </a:r>
                      <a:r>
                        <a:rPr lang="nn-NO" sz="1100" b="0" i="0" u="none" strike="noStrike" dirty="0" smtClean="0">
                          <a:solidFill>
                            <a:srgbClr val="EAEAEA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nn-NO" sz="1100" b="0" i="0" u="none" strike="noStrike" dirty="0" err="1">
                          <a:solidFill>
                            <a:srgbClr val="EAEAEA"/>
                          </a:solidFill>
                          <a:effectLst/>
                          <a:latin typeface="Times New Roman"/>
                        </a:rPr>
                        <a:t>møteutg</a:t>
                      </a:r>
                      <a:r>
                        <a:rPr lang="nn-NO" sz="1100" b="0" i="0" u="none" strike="noStrike" dirty="0">
                          <a:solidFill>
                            <a:srgbClr val="EAEAEA"/>
                          </a:solidFill>
                          <a:effectLst/>
                          <a:latin typeface="Times New Roman"/>
                        </a:rPr>
                        <a:t> TRF/ </a:t>
                      </a:r>
                      <a:r>
                        <a:rPr lang="nn-NO" sz="1100" b="0" i="0" u="none" strike="noStrike" dirty="0" err="1">
                          <a:solidFill>
                            <a:srgbClr val="EAEAEA"/>
                          </a:solidFill>
                          <a:effectLst/>
                          <a:latin typeface="Times New Roman"/>
                        </a:rPr>
                        <a:t>medlemsutv</a:t>
                      </a:r>
                      <a:r>
                        <a:rPr lang="nn-NO" sz="1100" b="0" i="0" u="none" strike="noStrike" dirty="0">
                          <a:solidFill>
                            <a:srgbClr val="EAEAEA"/>
                          </a:solidFill>
                          <a:effectLst/>
                          <a:latin typeface="Times New Roman"/>
                        </a:rPr>
                        <a:t> /IT</a:t>
                      </a:r>
                    </a:p>
                  </a:txBody>
                  <a:tcPr marL="9339" marR="9339" marT="9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EAEAEA"/>
                        </a:solidFill>
                        <a:effectLst/>
                        <a:latin typeface="Times New Roman"/>
                      </a:endParaRPr>
                    </a:p>
                  </a:txBody>
                  <a:tcPr marL="9339" marR="9339" marT="9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>
                          <a:solidFill>
                            <a:srgbClr val="EAEAEA"/>
                          </a:solidFill>
                          <a:effectLst/>
                          <a:latin typeface="Times New Roman"/>
                        </a:rPr>
                        <a:t>            18 406 </a:t>
                      </a:r>
                    </a:p>
                  </a:txBody>
                  <a:tcPr marL="9339" marR="9339" marT="9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>
                          <a:solidFill>
                            <a:srgbClr val="EAEAEA"/>
                          </a:solidFill>
                          <a:effectLst/>
                          <a:latin typeface="Times New Roman"/>
                        </a:rPr>
                        <a:t>          25 000 </a:t>
                      </a:r>
                    </a:p>
                  </a:txBody>
                  <a:tcPr marL="9339" marR="9339" marT="9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>
                          <a:solidFill>
                            <a:srgbClr val="EAEAEA"/>
                          </a:solidFill>
                          <a:effectLst/>
                          <a:latin typeface="Times New Roman"/>
                        </a:rPr>
                        <a:t>          30 807 </a:t>
                      </a:r>
                    </a:p>
                  </a:txBody>
                  <a:tcPr marL="9339" marR="9339" marT="9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6778">
                <a:tc>
                  <a:txBody>
                    <a:bodyPr/>
                    <a:lstStyle/>
                    <a:p>
                      <a:pPr algn="r" fontAlgn="b"/>
                      <a:r>
                        <a:rPr lang="nb-NO" sz="1100" b="0" i="0" u="none" strike="noStrike">
                          <a:solidFill>
                            <a:srgbClr val="EAEAEA"/>
                          </a:solidFill>
                          <a:effectLst/>
                          <a:latin typeface="Times New Roman"/>
                        </a:rPr>
                        <a:t>6900</a:t>
                      </a:r>
                    </a:p>
                  </a:txBody>
                  <a:tcPr marL="9339" marR="9339" marT="9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 dirty="0" smtClean="0">
                          <a:solidFill>
                            <a:srgbClr val="EAEAEA"/>
                          </a:solidFill>
                          <a:effectLst/>
                          <a:latin typeface="Times New Roman"/>
                        </a:rPr>
                        <a:t> Andre </a:t>
                      </a:r>
                      <a:r>
                        <a:rPr lang="nb-NO" sz="1100" b="0" i="0" u="none" strike="noStrike" dirty="0">
                          <a:solidFill>
                            <a:srgbClr val="EAEAEA"/>
                          </a:solidFill>
                          <a:effectLst/>
                          <a:latin typeface="Times New Roman"/>
                        </a:rPr>
                        <a:t>driftsutgifter</a:t>
                      </a:r>
                    </a:p>
                  </a:txBody>
                  <a:tcPr marL="9339" marR="9339" marT="9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EAEAEA"/>
                        </a:solidFill>
                        <a:effectLst/>
                        <a:latin typeface="Times New Roman"/>
                      </a:endParaRPr>
                    </a:p>
                  </a:txBody>
                  <a:tcPr marL="9339" marR="9339" marT="9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>
                          <a:solidFill>
                            <a:srgbClr val="EAEAEA"/>
                          </a:solidFill>
                          <a:effectLst/>
                          <a:latin typeface="Times New Roman"/>
                        </a:rPr>
                        <a:t>              4 976 </a:t>
                      </a:r>
                    </a:p>
                  </a:txBody>
                  <a:tcPr marL="9339" marR="9339" marT="9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>
                          <a:solidFill>
                            <a:srgbClr val="EAEAEA"/>
                          </a:solidFill>
                          <a:effectLst/>
                          <a:latin typeface="Times New Roman"/>
                        </a:rPr>
                        <a:t>          20 000 </a:t>
                      </a:r>
                    </a:p>
                  </a:txBody>
                  <a:tcPr marL="9339" marR="9339" marT="9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>
                          <a:solidFill>
                            <a:srgbClr val="EAEAEA"/>
                          </a:solidFill>
                          <a:effectLst/>
                          <a:latin typeface="Times New Roman"/>
                        </a:rPr>
                        <a:t>          18 571 </a:t>
                      </a:r>
                    </a:p>
                  </a:txBody>
                  <a:tcPr marL="9339" marR="9339" marT="9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6778">
                <a:tc>
                  <a:txBody>
                    <a:bodyPr/>
                    <a:lstStyle/>
                    <a:p>
                      <a:pPr algn="r" fontAlgn="b"/>
                      <a:r>
                        <a:rPr lang="nb-NO" sz="1100" b="0" i="0" u="none" strike="noStrike">
                          <a:solidFill>
                            <a:srgbClr val="EAEAEA"/>
                          </a:solidFill>
                          <a:effectLst/>
                          <a:latin typeface="Times New Roman"/>
                        </a:rPr>
                        <a:t>6920</a:t>
                      </a:r>
                    </a:p>
                  </a:txBody>
                  <a:tcPr marL="9339" marR="9339" marT="9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 dirty="0" smtClean="0">
                          <a:solidFill>
                            <a:srgbClr val="EAEAEA"/>
                          </a:solidFill>
                          <a:effectLst/>
                          <a:latin typeface="Times New Roman"/>
                        </a:rPr>
                        <a:t> PR</a:t>
                      </a:r>
                      <a:endParaRPr lang="nb-NO" sz="1100" b="0" i="0" u="none" strike="noStrike" dirty="0">
                        <a:solidFill>
                          <a:srgbClr val="EAEAEA"/>
                        </a:solidFill>
                        <a:effectLst/>
                        <a:latin typeface="Times New Roman"/>
                      </a:endParaRPr>
                    </a:p>
                  </a:txBody>
                  <a:tcPr marL="9339" marR="9339" marT="9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EAEAEA"/>
                        </a:solidFill>
                        <a:effectLst/>
                        <a:latin typeface="Times New Roman"/>
                      </a:endParaRPr>
                    </a:p>
                  </a:txBody>
                  <a:tcPr marL="9339" marR="9339" marT="9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>
                          <a:solidFill>
                            <a:srgbClr val="EAEAEA"/>
                          </a:solidFill>
                          <a:effectLst/>
                          <a:latin typeface="Times New Roman"/>
                        </a:rPr>
                        <a:t>                   -   </a:t>
                      </a:r>
                    </a:p>
                  </a:txBody>
                  <a:tcPr marL="9339" marR="9339" marT="9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>
                          <a:solidFill>
                            <a:srgbClr val="EAEAEA"/>
                          </a:solidFill>
                          <a:effectLst/>
                          <a:latin typeface="Times New Roman"/>
                        </a:rPr>
                        <a:t>          10 000 </a:t>
                      </a:r>
                    </a:p>
                  </a:txBody>
                  <a:tcPr marL="9339" marR="9339" marT="9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 dirty="0">
                          <a:solidFill>
                            <a:srgbClr val="EAEAEA"/>
                          </a:solidFill>
                          <a:effectLst/>
                          <a:latin typeface="Times New Roman"/>
                        </a:rPr>
                        <a:t>          12 419 </a:t>
                      </a:r>
                    </a:p>
                  </a:txBody>
                  <a:tcPr marL="9339" marR="9339" marT="9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6778">
                <a:tc>
                  <a:txBody>
                    <a:bodyPr/>
                    <a:lstStyle/>
                    <a:p>
                      <a:pPr algn="r" fontAlgn="b"/>
                      <a:r>
                        <a:rPr lang="nb-NO" sz="1100" b="0" i="0" u="none" strike="noStrike">
                          <a:solidFill>
                            <a:srgbClr val="EAEAEA"/>
                          </a:solidFill>
                          <a:effectLst/>
                          <a:latin typeface="Times New Roman"/>
                        </a:rPr>
                        <a:t>6930</a:t>
                      </a:r>
                    </a:p>
                  </a:txBody>
                  <a:tcPr marL="9339" marR="9339" marT="9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 dirty="0" smtClean="0">
                          <a:solidFill>
                            <a:srgbClr val="EAEAEA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nb-NO" sz="1100" b="0" i="0" u="none" strike="noStrike" dirty="0" err="1" smtClean="0">
                          <a:solidFill>
                            <a:srgbClr val="EAEAEA"/>
                          </a:solidFill>
                          <a:effectLst/>
                          <a:latin typeface="Times New Roman"/>
                        </a:rPr>
                        <a:t>Arendalsuka</a:t>
                      </a:r>
                      <a:endParaRPr lang="nb-NO" sz="1100" b="0" i="0" u="none" strike="noStrike" dirty="0">
                        <a:solidFill>
                          <a:srgbClr val="EAEAEA"/>
                        </a:solidFill>
                        <a:effectLst/>
                        <a:latin typeface="Times New Roman"/>
                      </a:endParaRPr>
                    </a:p>
                  </a:txBody>
                  <a:tcPr marL="9339" marR="9339" marT="9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EAEAEA"/>
                        </a:solidFill>
                        <a:effectLst/>
                        <a:latin typeface="Times New Roman"/>
                      </a:endParaRPr>
                    </a:p>
                  </a:txBody>
                  <a:tcPr marL="9339" marR="9339" marT="9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>
                          <a:solidFill>
                            <a:srgbClr val="EAEAEA"/>
                          </a:solidFill>
                          <a:effectLst/>
                          <a:latin typeface="Times New Roman"/>
                        </a:rPr>
                        <a:t>            14 514 </a:t>
                      </a:r>
                    </a:p>
                  </a:txBody>
                  <a:tcPr marL="9339" marR="9339" marT="9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>
                          <a:solidFill>
                            <a:srgbClr val="EAEAEA"/>
                          </a:solidFill>
                          <a:effectLst/>
                          <a:latin typeface="Times New Roman"/>
                        </a:rPr>
                        <a:t>                -   </a:t>
                      </a:r>
                    </a:p>
                  </a:txBody>
                  <a:tcPr marL="9339" marR="9339" marT="9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>
                          <a:solidFill>
                            <a:srgbClr val="EAEAEA"/>
                          </a:solidFill>
                          <a:effectLst/>
                          <a:latin typeface="Times New Roman"/>
                        </a:rPr>
                        <a:t>          10 000 </a:t>
                      </a:r>
                    </a:p>
                  </a:txBody>
                  <a:tcPr marL="9339" marR="9339" marT="9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6778">
                <a:tc>
                  <a:txBody>
                    <a:bodyPr/>
                    <a:lstStyle/>
                    <a:p>
                      <a:pPr algn="r" fontAlgn="b"/>
                      <a:r>
                        <a:rPr lang="nb-NO" sz="1100" b="0" i="0" u="none" strike="noStrike">
                          <a:solidFill>
                            <a:srgbClr val="EAEAEA"/>
                          </a:solidFill>
                          <a:effectLst/>
                          <a:latin typeface="Times New Roman"/>
                        </a:rPr>
                        <a:t>6935</a:t>
                      </a:r>
                    </a:p>
                  </a:txBody>
                  <a:tcPr marL="9339" marR="9339" marT="9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 dirty="0" smtClean="0">
                          <a:solidFill>
                            <a:srgbClr val="EAEAEA"/>
                          </a:solidFill>
                          <a:effectLst/>
                          <a:latin typeface="Times New Roman"/>
                        </a:rPr>
                        <a:t> Rotary </a:t>
                      </a:r>
                      <a:r>
                        <a:rPr lang="nb-NO" sz="1100" b="0" i="0" u="none" strike="noStrike" dirty="0">
                          <a:solidFill>
                            <a:srgbClr val="EAEAEA"/>
                          </a:solidFill>
                          <a:effectLst/>
                          <a:latin typeface="Times New Roman"/>
                        </a:rPr>
                        <a:t>prisen Ungt Entreprenørskap</a:t>
                      </a:r>
                    </a:p>
                  </a:txBody>
                  <a:tcPr marL="9339" marR="9339" marT="9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EAEAEA"/>
                        </a:solidFill>
                        <a:effectLst/>
                        <a:latin typeface="Times New Roman"/>
                      </a:endParaRPr>
                    </a:p>
                  </a:txBody>
                  <a:tcPr marL="9339" marR="9339" marT="9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>
                          <a:solidFill>
                            <a:srgbClr val="EAEAEA"/>
                          </a:solidFill>
                          <a:effectLst/>
                          <a:latin typeface="Times New Roman"/>
                        </a:rPr>
                        <a:t>              5 000 </a:t>
                      </a:r>
                    </a:p>
                  </a:txBody>
                  <a:tcPr marL="9339" marR="9339" marT="9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>
                          <a:solidFill>
                            <a:srgbClr val="EAEAEA"/>
                          </a:solidFill>
                          <a:effectLst/>
                          <a:latin typeface="Times New Roman"/>
                        </a:rPr>
                        <a:t>                -   </a:t>
                      </a:r>
                    </a:p>
                  </a:txBody>
                  <a:tcPr marL="9339" marR="9339" marT="9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>
                          <a:solidFill>
                            <a:srgbClr val="EAEAEA"/>
                          </a:solidFill>
                          <a:effectLst/>
                          <a:latin typeface="Times New Roman"/>
                        </a:rPr>
                        <a:t>                -   </a:t>
                      </a:r>
                    </a:p>
                  </a:txBody>
                  <a:tcPr marL="9339" marR="9339" marT="9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6778">
                <a:tc>
                  <a:txBody>
                    <a:bodyPr/>
                    <a:lstStyle/>
                    <a:p>
                      <a:pPr algn="r" fontAlgn="b"/>
                      <a:r>
                        <a:rPr lang="nb-NO" sz="1100" b="0" i="0" u="none" strike="noStrike">
                          <a:solidFill>
                            <a:srgbClr val="EAEAEA"/>
                          </a:solidFill>
                          <a:effectLst/>
                          <a:latin typeface="Times New Roman"/>
                        </a:rPr>
                        <a:t>7770</a:t>
                      </a:r>
                    </a:p>
                  </a:txBody>
                  <a:tcPr marL="9339" marR="9339" marT="9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 dirty="0" smtClean="0">
                          <a:solidFill>
                            <a:srgbClr val="EAEAEA"/>
                          </a:solidFill>
                          <a:effectLst/>
                          <a:latin typeface="Times New Roman"/>
                        </a:rPr>
                        <a:t> Bank- </a:t>
                      </a:r>
                      <a:r>
                        <a:rPr lang="nb-NO" sz="1100" b="0" i="0" u="none" strike="noStrike" dirty="0">
                          <a:solidFill>
                            <a:srgbClr val="EAEAEA"/>
                          </a:solidFill>
                          <a:effectLst/>
                          <a:latin typeface="Times New Roman"/>
                        </a:rPr>
                        <a:t>og kortgebyr, øreavrunding</a:t>
                      </a:r>
                    </a:p>
                  </a:txBody>
                  <a:tcPr marL="9339" marR="9339" marT="9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EAEAEA"/>
                        </a:solidFill>
                        <a:effectLst/>
                        <a:latin typeface="Times New Roman"/>
                      </a:endParaRPr>
                    </a:p>
                  </a:txBody>
                  <a:tcPr marL="9339" marR="9339" marT="9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>
                          <a:solidFill>
                            <a:srgbClr val="EAEAEA"/>
                          </a:solidFill>
                          <a:effectLst/>
                          <a:latin typeface="Times New Roman"/>
                        </a:rPr>
                        <a:t>              4 856 </a:t>
                      </a:r>
                    </a:p>
                  </a:txBody>
                  <a:tcPr marL="9339" marR="9339" marT="9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>
                          <a:solidFill>
                            <a:srgbClr val="EAEAEA"/>
                          </a:solidFill>
                          <a:effectLst/>
                          <a:latin typeface="Times New Roman"/>
                        </a:rPr>
                        <a:t>            5 000 </a:t>
                      </a:r>
                    </a:p>
                  </a:txBody>
                  <a:tcPr marL="9339" marR="9339" marT="9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 dirty="0">
                          <a:solidFill>
                            <a:srgbClr val="EAEAEA"/>
                          </a:solidFill>
                          <a:effectLst/>
                          <a:latin typeface="Times New Roman"/>
                        </a:rPr>
                        <a:t>            5 106 </a:t>
                      </a:r>
                    </a:p>
                  </a:txBody>
                  <a:tcPr marL="9339" marR="9339" marT="9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6778"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EAEAEA"/>
                        </a:solidFill>
                        <a:effectLst/>
                        <a:latin typeface="Times New Roman"/>
                      </a:endParaRPr>
                    </a:p>
                  </a:txBody>
                  <a:tcPr marL="9339" marR="9339" marT="9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 dirty="0" smtClean="0">
                          <a:solidFill>
                            <a:srgbClr val="EAEAEA"/>
                          </a:solidFill>
                          <a:effectLst/>
                          <a:latin typeface="Times New Roman"/>
                        </a:rPr>
                        <a:t> Sum </a:t>
                      </a:r>
                      <a:r>
                        <a:rPr lang="nb-NO" sz="1100" b="0" i="0" u="none" strike="noStrike" dirty="0">
                          <a:solidFill>
                            <a:srgbClr val="EAEAEA"/>
                          </a:solidFill>
                          <a:effectLst/>
                          <a:latin typeface="Times New Roman"/>
                        </a:rPr>
                        <a:t>administrasjon</a:t>
                      </a:r>
                    </a:p>
                  </a:txBody>
                  <a:tcPr marL="9339" marR="9339" marT="9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EAEAEA"/>
                        </a:solidFill>
                        <a:effectLst/>
                        <a:latin typeface="Times New Roman"/>
                      </a:endParaRPr>
                    </a:p>
                  </a:txBody>
                  <a:tcPr marL="9339" marR="9339" marT="9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>
                          <a:solidFill>
                            <a:srgbClr val="EAEAEA"/>
                          </a:solidFill>
                          <a:effectLst/>
                          <a:latin typeface="Times New Roman"/>
                        </a:rPr>
                        <a:t>           243 691 </a:t>
                      </a:r>
                    </a:p>
                  </a:txBody>
                  <a:tcPr marL="9339" marR="9339" marT="933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>
                          <a:solidFill>
                            <a:srgbClr val="EAEAEA"/>
                          </a:solidFill>
                          <a:effectLst/>
                          <a:latin typeface="Times New Roman"/>
                        </a:rPr>
                        <a:t>        292 000 </a:t>
                      </a:r>
                    </a:p>
                  </a:txBody>
                  <a:tcPr marL="9339" marR="9339" marT="933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 dirty="0">
                          <a:solidFill>
                            <a:srgbClr val="EAEAEA"/>
                          </a:solidFill>
                          <a:effectLst/>
                          <a:latin typeface="Times New Roman"/>
                        </a:rPr>
                        <a:t>        326 357 </a:t>
                      </a:r>
                    </a:p>
                  </a:txBody>
                  <a:tcPr marL="9339" marR="9339" marT="933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xmlns:p15="http://schemas.microsoft.com/office/powerpoint/2012/main" xmlns="" Requires="p15">
      <p:transition xmlns:p14="http://schemas.microsoft.com/office/powerpoint/2010/main" spd="slow" p14:dur="2000">
        <p15:prstTrans prst="peelOff" invX="1"/>
      </p:transition>
    </mc:Choice>
    <mc:Choice Requires="p14">
      <p:transition spd="slow" p14:dur="2000">
        <p:wipe/>
      </p:transition>
    </mc:Choice>
    <mc:Fallback xmlns:p15="http://schemas.microsoft.com/office/powerpoint/2012/main"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ell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43989134"/>
              </p:ext>
            </p:extLst>
          </p:nvPr>
        </p:nvGraphicFramePr>
        <p:xfrm>
          <a:off x="895791" y="757787"/>
          <a:ext cx="6504470" cy="5338212"/>
        </p:xfrm>
        <a:graphic>
          <a:graphicData uri="http://schemas.openxmlformats.org/drawingml/2006/table">
            <a:tbl>
              <a:tblPr/>
              <a:tblGrid>
                <a:gridCol w="437965"/>
                <a:gridCol w="2627792"/>
                <a:gridCol w="588516"/>
                <a:gridCol w="1016217"/>
                <a:gridCol w="916990"/>
                <a:gridCol w="916990"/>
              </a:tblGrid>
              <a:tr h="196982"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 dirty="0">
                        <a:solidFill>
                          <a:srgbClr val="EAEAEA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EAEAEA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EAEAEA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100" b="0" i="0" u="none" strike="noStrike" dirty="0">
                          <a:solidFill>
                            <a:srgbClr val="EAEAEA"/>
                          </a:solidFill>
                          <a:effectLst/>
                          <a:latin typeface="Times New Roman"/>
                        </a:rPr>
                        <a:t> Regnskap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100" b="0" i="0" u="none" strike="noStrike">
                          <a:solidFill>
                            <a:srgbClr val="EAEAEA"/>
                          </a:solidFill>
                          <a:effectLst/>
                          <a:latin typeface="Times New Roman"/>
                        </a:rPr>
                        <a:t> Budsjett 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100" b="0" i="0" u="none" strike="noStrike">
                          <a:solidFill>
                            <a:srgbClr val="EAEAEA"/>
                          </a:solidFill>
                          <a:effectLst/>
                          <a:latin typeface="Times New Roman"/>
                        </a:rPr>
                        <a:t> Regnskap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6529"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EAEAEA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 dirty="0">
                        <a:solidFill>
                          <a:srgbClr val="EAEAEA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EAEAEA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100" b="0" i="0" u="sng" strike="noStrike" dirty="0">
                          <a:solidFill>
                            <a:srgbClr val="EAEAEA"/>
                          </a:solidFill>
                          <a:effectLst/>
                          <a:latin typeface="Times New Roman"/>
                        </a:rPr>
                        <a:t> 2019-20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100" b="0" i="0" u="sng" strike="noStrike">
                          <a:solidFill>
                            <a:srgbClr val="EAEAEA"/>
                          </a:solidFill>
                          <a:effectLst/>
                          <a:latin typeface="Times New Roman"/>
                        </a:rPr>
                        <a:t> 2019-20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100" b="0" i="0" u="sng" strike="noStrike">
                          <a:solidFill>
                            <a:srgbClr val="EAEAEA"/>
                          </a:solidFill>
                          <a:effectLst/>
                          <a:latin typeface="Times New Roman"/>
                        </a:rPr>
                        <a:t> 2018-19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6982"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EAEAEA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 dirty="0">
                        <a:solidFill>
                          <a:srgbClr val="EAEAEA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EAEAEA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100" b="1" i="0" u="none" strike="noStrike">
                          <a:solidFill>
                            <a:srgbClr val="EAEAEA"/>
                          </a:solidFill>
                          <a:effectLst/>
                          <a:latin typeface="Times New Roman"/>
                        </a:rPr>
                        <a:t>30.06.2020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EAEAEA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100" b="1" i="0" u="none" strike="noStrike">
                          <a:solidFill>
                            <a:srgbClr val="EAEAEA"/>
                          </a:solidFill>
                          <a:effectLst/>
                          <a:latin typeface="Times New Roman"/>
                        </a:rPr>
                        <a:t>30.06.2019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6982">
                <a:tc>
                  <a:txBody>
                    <a:bodyPr/>
                    <a:lstStyle/>
                    <a:p>
                      <a:pPr algn="r" fontAlgn="b"/>
                      <a:endParaRPr lang="nb-NO" sz="1100" b="0" i="0" u="none" strike="noStrike">
                        <a:solidFill>
                          <a:srgbClr val="EAEAEA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EAEAEA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EAEAEA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 dirty="0">
                        <a:solidFill>
                          <a:srgbClr val="EAEAEA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 dirty="0">
                        <a:solidFill>
                          <a:srgbClr val="EAEAEA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 dirty="0">
                        <a:solidFill>
                          <a:srgbClr val="EAEAEA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6982">
                <a:tc>
                  <a:txBody>
                    <a:bodyPr/>
                    <a:lstStyle/>
                    <a:p>
                      <a:pPr algn="r" fontAlgn="b"/>
                      <a:r>
                        <a:rPr lang="nb-NO" sz="1100" b="0" i="0" u="none" strike="noStrike" dirty="0">
                          <a:solidFill>
                            <a:srgbClr val="EAEAEA"/>
                          </a:solidFill>
                          <a:effectLst/>
                          <a:latin typeface="Times New Roman"/>
                        </a:rPr>
                        <a:t>7150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>
                          <a:solidFill>
                            <a:srgbClr val="EAEAEA"/>
                          </a:solidFill>
                          <a:effectLst/>
                          <a:latin typeface="Times New Roman"/>
                        </a:rPr>
                        <a:t>Ungdomsutv distriktet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EAEAEA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>
                          <a:solidFill>
                            <a:srgbClr val="EAEAEA"/>
                          </a:solidFill>
                          <a:effectLst/>
                          <a:latin typeface="Times New Roman"/>
                        </a:rPr>
                        <a:t>            86 296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 dirty="0">
                          <a:solidFill>
                            <a:srgbClr val="EAEAEA"/>
                          </a:solidFill>
                          <a:effectLst/>
                          <a:latin typeface="Times New Roman"/>
                        </a:rPr>
                        <a:t>        110 000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 dirty="0">
                          <a:solidFill>
                            <a:srgbClr val="EAEAEA"/>
                          </a:solidFill>
                          <a:effectLst/>
                          <a:latin typeface="Times New Roman"/>
                        </a:rPr>
                        <a:t>        130 150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6982">
                <a:tc>
                  <a:txBody>
                    <a:bodyPr/>
                    <a:lstStyle/>
                    <a:p>
                      <a:pPr algn="r" fontAlgn="b"/>
                      <a:r>
                        <a:rPr lang="nb-NO" sz="1100" b="0" i="0" u="none" strike="noStrike">
                          <a:solidFill>
                            <a:srgbClr val="EAEAEA"/>
                          </a:solidFill>
                          <a:effectLst/>
                          <a:latin typeface="Times New Roman"/>
                        </a:rPr>
                        <a:t>7155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>
                          <a:solidFill>
                            <a:srgbClr val="EAEAEA"/>
                          </a:solidFill>
                          <a:effectLst/>
                          <a:latin typeface="Times New Roman"/>
                        </a:rPr>
                        <a:t>RYLA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EAEAEA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>
                          <a:solidFill>
                            <a:srgbClr val="EAEAEA"/>
                          </a:solidFill>
                          <a:effectLst/>
                          <a:latin typeface="Times New Roman"/>
                        </a:rPr>
                        <a:t>                   -  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 dirty="0">
                          <a:solidFill>
                            <a:srgbClr val="EAEAEA"/>
                          </a:solidFill>
                          <a:effectLst/>
                          <a:latin typeface="Times New Roman"/>
                        </a:rPr>
                        <a:t>          10 000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 dirty="0">
                          <a:solidFill>
                            <a:srgbClr val="EAEAEA"/>
                          </a:solidFill>
                          <a:effectLst/>
                          <a:latin typeface="Times New Roman"/>
                        </a:rPr>
                        <a:t>                -  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6982">
                <a:tc>
                  <a:txBody>
                    <a:bodyPr/>
                    <a:lstStyle/>
                    <a:p>
                      <a:pPr algn="r" fontAlgn="b"/>
                      <a:r>
                        <a:rPr lang="nb-NO" sz="1100" b="0" i="0" u="none" strike="noStrike">
                          <a:solidFill>
                            <a:srgbClr val="EAEAEA"/>
                          </a:solidFill>
                          <a:effectLst/>
                          <a:latin typeface="Times New Roman"/>
                        </a:rPr>
                        <a:t>7156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>
                          <a:solidFill>
                            <a:srgbClr val="EAEAEA"/>
                          </a:solidFill>
                          <a:effectLst/>
                          <a:latin typeface="Times New Roman"/>
                        </a:rPr>
                        <a:t>Opplæring Shelterbox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EAEAEA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>
                          <a:solidFill>
                            <a:srgbClr val="EAEAEA"/>
                          </a:solidFill>
                          <a:effectLst/>
                          <a:latin typeface="Times New Roman"/>
                        </a:rPr>
                        <a:t>              6 617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 dirty="0">
                          <a:solidFill>
                            <a:srgbClr val="EAEAEA"/>
                          </a:solidFill>
                          <a:effectLst/>
                          <a:latin typeface="Times New Roman"/>
                        </a:rPr>
                        <a:t>                -  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>
                          <a:solidFill>
                            <a:srgbClr val="EAEAEA"/>
                          </a:solidFill>
                          <a:effectLst/>
                          <a:latin typeface="Times New Roman"/>
                        </a:rPr>
                        <a:t>                -  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6982">
                <a:tc>
                  <a:txBody>
                    <a:bodyPr/>
                    <a:lstStyle/>
                    <a:p>
                      <a:pPr algn="r" fontAlgn="b"/>
                      <a:r>
                        <a:rPr lang="nb-NO" sz="1100" b="0" i="0" u="none" strike="noStrike">
                          <a:solidFill>
                            <a:srgbClr val="EAEAEA"/>
                          </a:solidFill>
                          <a:effectLst/>
                          <a:latin typeface="Times New Roman"/>
                        </a:rPr>
                        <a:t>7250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>
                          <a:solidFill>
                            <a:srgbClr val="EAEAEA"/>
                          </a:solidFill>
                          <a:effectLst/>
                          <a:latin typeface="Times New Roman"/>
                        </a:rPr>
                        <a:t>Camps tilskudd klubber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EAEAEA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>
                          <a:solidFill>
                            <a:srgbClr val="EAEAEA"/>
                          </a:solidFill>
                          <a:effectLst/>
                          <a:latin typeface="Times New Roman"/>
                        </a:rPr>
                        <a:t>            24 000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 dirty="0">
                          <a:solidFill>
                            <a:srgbClr val="EAEAEA"/>
                          </a:solidFill>
                          <a:effectLst/>
                          <a:latin typeface="Times New Roman"/>
                        </a:rPr>
                        <a:t>          24 000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 dirty="0">
                          <a:solidFill>
                            <a:srgbClr val="EAEAEA"/>
                          </a:solidFill>
                          <a:effectLst/>
                          <a:latin typeface="Times New Roman"/>
                        </a:rPr>
                        <a:t>          24 000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6982">
                <a:tc>
                  <a:txBody>
                    <a:bodyPr/>
                    <a:lstStyle/>
                    <a:p>
                      <a:pPr algn="r" fontAlgn="b"/>
                      <a:r>
                        <a:rPr lang="nb-NO" sz="1100" b="0" i="0" u="none" strike="noStrike">
                          <a:solidFill>
                            <a:srgbClr val="EAEAEA"/>
                          </a:solidFill>
                          <a:effectLst/>
                          <a:latin typeface="Times New Roman"/>
                        </a:rPr>
                        <a:t>7260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>
                          <a:solidFill>
                            <a:srgbClr val="EAEAEA"/>
                          </a:solidFill>
                          <a:effectLst/>
                          <a:latin typeface="Times New Roman"/>
                        </a:rPr>
                        <a:t>Tilskudd Litauenprosjekt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EAEAEA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 dirty="0">
                          <a:solidFill>
                            <a:srgbClr val="EAEAEA"/>
                          </a:solidFill>
                          <a:effectLst/>
                          <a:latin typeface="Times New Roman"/>
                        </a:rPr>
                        <a:t>            15 000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>
                          <a:solidFill>
                            <a:srgbClr val="EAEAEA"/>
                          </a:solidFill>
                          <a:effectLst/>
                          <a:latin typeface="Times New Roman"/>
                        </a:rPr>
                        <a:t>          15 000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>
                          <a:solidFill>
                            <a:srgbClr val="EAEAEA"/>
                          </a:solidFill>
                          <a:effectLst/>
                          <a:latin typeface="Times New Roman"/>
                        </a:rPr>
                        <a:t>          15 000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6982"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EAEAEA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>
                          <a:solidFill>
                            <a:srgbClr val="EAEAEA"/>
                          </a:solidFill>
                          <a:effectLst/>
                          <a:latin typeface="Times New Roman"/>
                        </a:rPr>
                        <a:t>Sum distriktsaktiviteter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EAEAEA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>
                          <a:solidFill>
                            <a:srgbClr val="EAEAEA"/>
                          </a:solidFill>
                          <a:effectLst/>
                          <a:latin typeface="Times New Roman"/>
                        </a:rPr>
                        <a:t>           131 913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>
                          <a:solidFill>
                            <a:srgbClr val="EAEAEA"/>
                          </a:solidFill>
                          <a:effectLst/>
                          <a:latin typeface="Times New Roman"/>
                        </a:rPr>
                        <a:t>        159 000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 dirty="0">
                          <a:solidFill>
                            <a:srgbClr val="EAEAEA"/>
                          </a:solidFill>
                          <a:effectLst/>
                          <a:latin typeface="Times New Roman"/>
                        </a:rPr>
                        <a:t>        169 150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6982"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EAEAEA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EAEAEA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EAEAEA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EAEAEA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EAEAEA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EAEAEA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96982">
                <a:tc>
                  <a:txBody>
                    <a:bodyPr/>
                    <a:lstStyle/>
                    <a:p>
                      <a:pPr algn="r" fontAlgn="b"/>
                      <a:r>
                        <a:rPr lang="nb-NO" sz="1100" b="0" i="0" u="none" strike="noStrike">
                          <a:solidFill>
                            <a:srgbClr val="EAEAEA"/>
                          </a:solidFill>
                          <a:effectLst/>
                          <a:latin typeface="Times New Roman"/>
                        </a:rPr>
                        <a:t>7300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>
                          <a:solidFill>
                            <a:srgbClr val="EAEAEA"/>
                          </a:solidFill>
                          <a:effectLst/>
                          <a:latin typeface="Times New Roman"/>
                        </a:rPr>
                        <a:t>Distrikstskonferanse DG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EAEAEA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>
                          <a:solidFill>
                            <a:srgbClr val="EAEAEA"/>
                          </a:solidFill>
                          <a:effectLst/>
                          <a:latin typeface="Times New Roman"/>
                        </a:rPr>
                        <a:t>           181 100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>
                          <a:solidFill>
                            <a:srgbClr val="EAEAEA"/>
                          </a:solidFill>
                          <a:effectLst/>
                          <a:latin typeface="Times New Roman"/>
                        </a:rPr>
                        <a:t>        150 000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>
                          <a:solidFill>
                            <a:srgbClr val="EAEAEA"/>
                          </a:solidFill>
                          <a:effectLst/>
                          <a:latin typeface="Times New Roman"/>
                        </a:rPr>
                        <a:t>        139 720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6982">
                <a:tc>
                  <a:txBody>
                    <a:bodyPr/>
                    <a:lstStyle/>
                    <a:p>
                      <a:pPr algn="r" fontAlgn="b"/>
                      <a:r>
                        <a:rPr lang="nb-NO" sz="1100" b="0" i="0" u="none" strike="noStrike">
                          <a:solidFill>
                            <a:srgbClr val="EAEAEA"/>
                          </a:solidFill>
                          <a:effectLst/>
                          <a:latin typeface="Times New Roman"/>
                        </a:rPr>
                        <a:t>7350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>
                          <a:solidFill>
                            <a:srgbClr val="EAEAEA"/>
                          </a:solidFill>
                          <a:effectLst/>
                          <a:latin typeface="Times New Roman"/>
                        </a:rPr>
                        <a:t>Presidenttreff januar DG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EAEAEA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>
                          <a:solidFill>
                            <a:srgbClr val="EAEAEA"/>
                          </a:solidFill>
                          <a:effectLst/>
                          <a:latin typeface="Times New Roman"/>
                        </a:rPr>
                        <a:t>           136 590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>
                          <a:solidFill>
                            <a:srgbClr val="EAEAEA"/>
                          </a:solidFill>
                          <a:effectLst/>
                          <a:latin typeface="Times New Roman"/>
                        </a:rPr>
                        <a:t>        135 000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>
                          <a:solidFill>
                            <a:srgbClr val="EAEAEA"/>
                          </a:solidFill>
                          <a:effectLst/>
                          <a:latin typeface="Times New Roman"/>
                        </a:rPr>
                        <a:t>        130 270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6982">
                <a:tc>
                  <a:txBody>
                    <a:bodyPr/>
                    <a:lstStyle/>
                    <a:p>
                      <a:pPr algn="r" fontAlgn="b"/>
                      <a:r>
                        <a:rPr lang="nb-NO" sz="1100" b="0" i="0" u="none" strike="noStrike">
                          <a:solidFill>
                            <a:srgbClr val="EAEAEA"/>
                          </a:solidFill>
                          <a:effectLst/>
                          <a:latin typeface="Times New Roman"/>
                        </a:rPr>
                        <a:t>7400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>
                          <a:solidFill>
                            <a:srgbClr val="EAEAEA"/>
                          </a:solidFill>
                          <a:effectLst/>
                          <a:latin typeface="Times New Roman"/>
                        </a:rPr>
                        <a:t>PrePETS/PETS/Distr.samling DGE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EAEAEA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>
                          <a:solidFill>
                            <a:srgbClr val="EAEAEA"/>
                          </a:solidFill>
                          <a:effectLst/>
                          <a:latin typeface="Times New Roman"/>
                        </a:rPr>
                        <a:t>            10 991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>
                          <a:solidFill>
                            <a:srgbClr val="EAEAEA"/>
                          </a:solidFill>
                          <a:effectLst/>
                          <a:latin typeface="Times New Roman"/>
                        </a:rPr>
                        <a:t>        160 000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 dirty="0">
                          <a:solidFill>
                            <a:srgbClr val="EAEAEA"/>
                          </a:solidFill>
                          <a:effectLst/>
                          <a:latin typeface="Times New Roman"/>
                        </a:rPr>
                        <a:t>        152 286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6982">
                <a:tc>
                  <a:txBody>
                    <a:bodyPr/>
                    <a:lstStyle/>
                    <a:p>
                      <a:pPr algn="r" fontAlgn="b"/>
                      <a:r>
                        <a:rPr lang="nb-NO" sz="1100" b="0" i="0" u="none" strike="noStrike">
                          <a:solidFill>
                            <a:srgbClr val="EAEAEA"/>
                          </a:solidFill>
                          <a:effectLst/>
                          <a:latin typeface="Times New Roman"/>
                        </a:rPr>
                        <a:t>7500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>
                          <a:solidFill>
                            <a:srgbClr val="EAEAEA"/>
                          </a:solidFill>
                          <a:effectLst/>
                          <a:latin typeface="Times New Roman"/>
                        </a:rPr>
                        <a:t>Distriktsrådsmøter, Guvernørskifte etc.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EAEAEA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>
                          <a:solidFill>
                            <a:srgbClr val="EAEAEA"/>
                          </a:solidFill>
                          <a:effectLst/>
                          <a:latin typeface="Times New Roman"/>
                        </a:rPr>
                        <a:t>            17 025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>
                          <a:solidFill>
                            <a:srgbClr val="EAEAEA"/>
                          </a:solidFill>
                          <a:effectLst/>
                          <a:latin typeface="Times New Roman"/>
                        </a:rPr>
                        <a:t>          20 000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>
                          <a:solidFill>
                            <a:srgbClr val="EAEAEA"/>
                          </a:solidFill>
                          <a:effectLst/>
                          <a:latin typeface="Times New Roman"/>
                        </a:rPr>
                        <a:t>          22 775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6982">
                <a:tc>
                  <a:txBody>
                    <a:bodyPr/>
                    <a:lstStyle/>
                    <a:p>
                      <a:pPr algn="r" fontAlgn="b"/>
                      <a:r>
                        <a:rPr lang="nb-NO" sz="1100" b="0" i="0" u="none" strike="noStrike">
                          <a:solidFill>
                            <a:srgbClr val="EAEAEA"/>
                          </a:solidFill>
                          <a:effectLst/>
                          <a:latin typeface="Times New Roman"/>
                        </a:rPr>
                        <a:t>7550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>
                          <a:solidFill>
                            <a:srgbClr val="EAEAEA"/>
                          </a:solidFill>
                          <a:effectLst/>
                          <a:latin typeface="Times New Roman"/>
                        </a:rPr>
                        <a:t>AG-samlinger og ledersamling DGE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EAEAEA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>
                          <a:solidFill>
                            <a:srgbClr val="EAEAEA"/>
                          </a:solidFill>
                          <a:effectLst/>
                          <a:latin typeface="Times New Roman"/>
                        </a:rPr>
                        <a:t>            25 822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>
                          <a:solidFill>
                            <a:srgbClr val="EAEAEA"/>
                          </a:solidFill>
                          <a:effectLst/>
                          <a:latin typeface="Times New Roman"/>
                        </a:rPr>
                        <a:t>          30 000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>
                          <a:solidFill>
                            <a:srgbClr val="EAEAEA"/>
                          </a:solidFill>
                          <a:effectLst/>
                          <a:latin typeface="Times New Roman"/>
                        </a:rPr>
                        <a:t>          30 446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6982">
                <a:tc>
                  <a:txBody>
                    <a:bodyPr/>
                    <a:lstStyle/>
                    <a:p>
                      <a:pPr algn="r" fontAlgn="b"/>
                      <a:r>
                        <a:rPr lang="nb-NO" sz="1100" b="0" i="0" u="none" strike="noStrike">
                          <a:solidFill>
                            <a:srgbClr val="EAEAEA"/>
                          </a:solidFill>
                          <a:effectLst/>
                          <a:latin typeface="Times New Roman"/>
                        </a:rPr>
                        <a:t>7551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>
                          <a:solidFill>
                            <a:srgbClr val="EAEAEA"/>
                          </a:solidFill>
                          <a:effectLst/>
                          <a:latin typeface="Times New Roman"/>
                        </a:rPr>
                        <a:t>AG-samlinger DG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EAEAEA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>
                          <a:solidFill>
                            <a:srgbClr val="EAEAEA"/>
                          </a:solidFill>
                          <a:effectLst/>
                          <a:latin typeface="Times New Roman"/>
                        </a:rPr>
                        <a:t>                   -  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>
                          <a:solidFill>
                            <a:srgbClr val="EAEAEA"/>
                          </a:solidFill>
                          <a:effectLst/>
                          <a:latin typeface="Times New Roman"/>
                        </a:rPr>
                        <a:t>            6 000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 dirty="0">
                          <a:solidFill>
                            <a:srgbClr val="EAEAEA"/>
                          </a:solidFill>
                          <a:effectLst/>
                          <a:latin typeface="Times New Roman"/>
                        </a:rPr>
                        <a:t>                -  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6982">
                <a:tc>
                  <a:txBody>
                    <a:bodyPr/>
                    <a:lstStyle/>
                    <a:p>
                      <a:pPr algn="r" fontAlgn="b"/>
                      <a:r>
                        <a:rPr lang="nb-NO" sz="1100" b="0" i="0" u="none" strike="noStrike">
                          <a:solidFill>
                            <a:srgbClr val="EAEAEA"/>
                          </a:solidFill>
                          <a:effectLst/>
                          <a:latin typeface="Times New Roman"/>
                        </a:rPr>
                        <a:t>7552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>
                          <a:solidFill>
                            <a:srgbClr val="EAEAEA"/>
                          </a:solidFill>
                          <a:effectLst/>
                          <a:latin typeface="Times New Roman"/>
                        </a:rPr>
                        <a:t>AG-møter med klubbene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EAEAEA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>
                          <a:solidFill>
                            <a:srgbClr val="EAEAEA"/>
                          </a:solidFill>
                          <a:effectLst/>
                          <a:latin typeface="Times New Roman"/>
                        </a:rPr>
                        <a:t>              3 143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>
                          <a:solidFill>
                            <a:srgbClr val="EAEAEA"/>
                          </a:solidFill>
                          <a:effectLst/>
                          <a:latin typeface="Times New Roman"/>
                        </a:rPr>
                        <a:t>          35 000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>
                          <a:solidFill>
                            <a:srgbClr val="EAEAEA"/>
                          </a:solidFill>
                          <a:effectLst/>
                          <a:latin typeface="Times New Roman"/>
                        </a:rPr>
                        <a:t>            7 274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6982"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EAEAEA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>
                          <a:solidFill>
                            <a:srgbClr val="EAEAEA"/>
                          </a:solidFill>
                          <a:effectLst/>
                          <a:latin typeface="Times New Roman"/>
                        </a:rPr>
                        <a:t>Sum nasjonale møter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EAEAEA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>
                          <a:solidFill>
                            <a:srgbClr val="EAEAEA"/>
                          </a:solidFill>
                          <a:effectLst/>
                          <a:latin typeface="Times New Roman"/>
                        </a:rPr>
                        <a:t>           374 671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>
                          <a:solidFill>
                            <a:srgbClr val="EAEAEA"/>
                          </a:solidFill>
                          <a:effectLst/>
                          <a:latin typeface="Times New Roman"/>
                        </a:rPr>
                        <a:t>        536 000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>
                          <a:solidFill>
                            <a:srgbClr val="EAEAEA"/>
                          </a:solidFill>
                          <a:effectLst/>
                          <a:latin typeface="Times New Roman"/>
                        </a:rPr>
                        <a:t>        482 771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6982"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EAEAEA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EAEAEA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EAEAEA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EAEAEA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EAEAEA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 dirty="0">
                        <a:solidFill>
                          <a:srgbClr val="EAEAEA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96982">
                <a:tc>
                  <a:txBody>
                    <a:bodyPr/>
                    <a:lstStyle/>
                    <a:p>
                      <a:pPr algn="r" fontAlgn="b"/>
                      <a:r>
                        <a:rPr lang="nb-NO" sz="1100" b="0" i="0" u="none" strike="noStrike">
                          <a:solidFill>
                            <a:srgbClr val="EAEAEA"/>
                          </a:solidFill>
                          <a:effectLst/>
                          <a:latin typeface="Times New Roman"/>
                        </a:rPr>
                        <a:t>7600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>
                          <a:solidFill>
                            <a:srgbClr val="EAEAEA"/>
                          </a:solidFill>
                          <a:effectLst/>
                          <a:latin typeface="Times New Roman"/>
                        </a:rPr>
                        <a:t>GETS/Sonemøter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EAEAEA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>
                          <a:solidFill>
                            <a:srgbClr val="EAEAEA"/>
                          </a:solidFill>
                          <a:effectLst/>
                          <a:latin typeface="Times New Roman"/>
                        </a:rPr>
                        <a:t>            35 663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>
                          <a:solidFill>
                            <a:srgbClr val="EAEAEA"/>
                          </a:solidFill>
                          <a:effectLst/>
                          <a:latin typeface="Times New Roman"/>
                        </a:rPr>
                        <a:t>          30 000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>
                          <a:solidFill>
                            <a:srgbClr val="EAEAEA"/>
                          </a:solidFill>
                          <a:effectLst/>
                          <a:latin typeface="Times New Roman"/>
                        </a:rPr>
                        <a:t>          23 486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6982">
                <a:tc>
                  <a:txBody>
                    <a:bodyPr/>
                    <a:lstStyle/>
                    <a:p>
                      <a:pPr algn="r" fontAlgn="b"/>
                      <a:r>
                        <a:rPr lang="nb-NO" sz="1100" b="0" i="0" u="none" strike="noStrike">
                          <a:solidFill>
                            <a:srgbClr val="EAEAEA"/>
                          </a:solidFill>
                          <a:effectLst/>
                          <a:latin typeface="Times New Roman"/>
                        </a:rPr>
                        <a:t>7650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>
                          <a:solidFill>
                            <a:srgbClr val="EAEAEA"/>
                          </a:solidFill>
                          <a:effectLst/>
                          <a:latin typeface="Times New Roman"/>
                        </a:rPr>
                        <a:t>Internasjonal Assembly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EAEAEA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>
                          <a:solidFill>
                            <a:srgbClr val="EAEAEA"/>
                          </a:solidFill>
                          <a:effectLst/>
                          <a:latin typeface="Times New Roman"/>
                        </a:rPr>
                        <a:t>              3 607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>
                          <a:solidFill>
                            <a:srgbClr val="EAEAEA"/>
                          </a:solidFill>
                          <a:effectLst/>
                          <a:latin typeface="Times New Roman"/>
                        </a:rPr>
                        <a:t>            7 000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 dirty="0">
                          <a:solidFill>
                            <a:srgbClr val="EAEAEA"/>
                          </a:solidFill>
                          <a:effectLst/>
                          <a:latin typeface="Times New Roman"/>
                        </a:rPr>
                        <a:t>                -  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6982">
                <a:tc>
                  <a:txBody>
                    <a:bodyPr/>
                    <a:lstStyle/>
                    <a:p>
                      <a:pPr algn="r" fontAlgn="b"/>
                      <a:r>
                        <a:rPr lang="nb-NO" sz="1100" b="0" i="0" u="none" strike="noStrike">
                          <a:solidFill>
                            <a:srgbClr val="EAEAEA"/>
                          </a:solidFill>
                          <a:effectLst/>
                          <a:latin typeface="Times New Roman"/>
                        </a:rPr>
                        <a:t>7700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>
                          <a:solidFill>
                            <a:srgbClr val="EAEAEA"/>
                          </a:solidFill>
                          <a:effectLst/>
                          <a:latin typeface="Times New Roman"/>
                        </a:rPr>
                        <a:t>Convention DGE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EAEAEA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>
                          <a:solidFill>
                            <a:srgbClr val="EAEAEA"/>
                          </a:solidFill>
                          <a:effectLst/>
                          <a:latin typeface="Times New Roman"/>
                        </a:rPr>
                        <a:t>            26 841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>
                          <a:solidFill>
                            <a:srgbClr val="EAEAEA"/>
                          </a:solidFill>
                          <a:effectLst/>
                          <a:latin typeface="Times New Roman"/>
                        </a:rPr>
                        <a:t>          50 000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 dirty="0">
                          <a:solidFill>
                            <a:srgbClr val="EAEAEA"/>
                          </a:solidFill>
                          <a:effectLst/>
                          <a:latin typeface="Times New Roman"/>
                        </a:rPr>
                        <a:t>          18 800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6982">
                <a:tc>
                  <a:txBody>
                    <a:bodyPr/>
                    <a:lstStyle/>
                    <a:p>
                      <a:pPr algn="r" fontAlgn="b"/>
                      <a:r>
                        <a:rPr lang="nb-NO" sz="1100" b="0" i="0" u="none" strike="noStrike">
                          <a:solidFill>
                            <a:srgbClr val="EAEAEA"/>
                          </a:solidFill>
                          <a:effectLst/>
                          <a:latin typeface="Times New Roman"/>
                        </a:rPr>
                        <a:t>7750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>
                          <a:solidFill>
                            <a:srgbClr val="EAEAEA"/>
                          </a:solidFill>
                          <a:effectLst/>
                          <a:latin typeface="Times New Roman"/>
                        </a:rPr>
                        <a:t>Andre internasjonale møter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EAEAEA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>
                          <a:solidFill>
                            <a:srgbClr val="EAEAEA"/>
                          </a:solidFill>
                          <a:effectLst/>
                          <a:latin typeface="Times New Roman"/>
                        </a:rPr>
                        <a:t>                   -  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>
                          <a:solidFill>
                            <a:srgbClr val="EAEAEA"/>
                          </a:solidFill>
                          <a:effectLst/>
                          <a:latin typeface="Times New Roman"/>
                        </a:rPr>
                        <a:t>          15 000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>
                          <a:solidFill>
                            <a:srgbClr val="EAEAEA"/>
                          </a:solidFill>
                          <a:effectLst/>
                          <a:latin typeface="Times New Roman"/>
                        </a:rPr>
                        <a:t>          11 621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6982"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EAEAEA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>
                          <a:solidFill>
                            <a:srgbClr val="EAEAEA"/>
                          </a:solidFill>
                          <a:effectLst/>
                          <a:latin typeface="Times New Roman"/>
                        </a:rPr>
                        <a:t>Sum internasjonale møter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EAEAEA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>
                          <a:solidFill>
                            <a:srgbClr val="EAEAEA"/>
                          </a:solidFill>
                          <a:effectLst/>
                          <a:latin typeface="Times New Roman"/>
                        </a:rPr>
                        <a:t>            66 111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>
                          <a:solidFill>
                            <a:srgbClr val="EAEAEA"/>
                          </a:solidFill>
                          <a:effectLst/>
                          <a:latin typeface="Times New Roman"/>
                        </a:rPr>
                        <a:t>        102 000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 dirty="0">
                          <a:solidFill>
                            <a:srgbClr val="EAEAEA"/>
                          </a:solidFill>
                          <a:effectLst/>
                          <a:latin typeface="Times New Roman"/>
                        </a:rPr>
                        <a:t>          53 907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6982"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EAEAEA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EAEAEA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EAEAEA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EAEAEA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EAEAEA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 dirty="0">
                        <a:solidFill>
                          <a:srgbClr val="EAEAEA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87133">
                <a:tc>
                  <a:txBody>
                    <a:bodyPr/>
                    <a:lstStyle/>
                    <a:p>
                      <a:pPr algn="l" fontAlgn="b"/>
                      <a:endParaRPr lang="nb-NO" sz="1100" b="1" i="0" u="none" strike="noStrike" dirty="0">
                        <a:solidFill>
                          <a:srgbClr val="EAEAEA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1" i="0" u="none" strike="noStrike" dirty="0">
                          <a:solidFill>
                            <a:srgbClr val="EAEAEA"/>
                          </a:solidFill>
                          <a:effectLst/>
                          <a:latin typeface="Times New Roman"/>
                        </a:rPr>
                        <a:t>Sum kostnader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1" i="0" u="none" strike="noStrike">
                        <a:solidFill>
                          <a:srgbClr val="EAEAEA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1" i="0" u="none" strike="noStrike">
                          <a:solidFill>
                            <a:srgbClr val="EAEAEA"/>
                          </a:solidFill>
                          <a:effectLst/>
                          <a:latin typeface="Times New Roman"/>
                        </a:rPr>
                        <a:t>      1 180 034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1" i="0" u="none" strike="noStrike">
                          <a:solidFill>
                            <a:srgbClr val="EAEAEA"/>
                          </a:solidFill>
                          <a:effectLst/>
                          <a:latin typeface="Times New Roman"/>
                        </a:rPr>
                        <a:t>    1 557 000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1" i="0" u="none" strike="noStrike" dirty="0">
                          <a:solidFill>
                            <a:srgbClr val="EAEAEA"/>
                          </a:solidFill>
                          <a:effectLst/>
                          <a:latin typeface="Times New Roman"/>
                        </a:rPr>
                        <a:t>    1 488 821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xmlns:p15="http://schemas.microsoft.com/office/powerpoint/2012/main" xmlns="" Requires="p15">
      <p:transition xmlns:p14="http://schemas.microsoft.com/office/powerpoint/2010/main" spd="slow" p14:dur="2000">
        <p15:prstTrans prst="peelOff" invX="1"/>
      </p:transition>
    </mc:Choice>
    <mc:Choice Requires="p14">
      <p:transition spd="slow" p14:dur="2000">
        <p:wipe/>
      </p:transition>
    </mc:Choice>
    <mc:Fallback xmlns:p15="http://schemas.microsoft.com/office/powerpoint/2012/main"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l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12677334"/>
              </p:ext>
            </p:extLst>
          </p:nvPr>
        </p:nvGraphicFramePr>
        <p:xfrm>
          <a:off x="1009349" y="625407"/>
          <a:ext cx="6993425" cy="5314647"/>
        </p:xfrm>
        <a:graphic>
          <a:graphicData uri="http://schemas.openxmlformats.org/drawingml/2006/table">
            <a:tbl>
              <a:tblPr/>
              <a:tblGrid>
                <a:gridCol w="470888"/>
                <a:gridCol w="2825329"/>
                <a:gridCol w="552957"/>
                <a:gridCol w="79800"/>
                <a:gridCol w="1092607"/>
                <a:gridCol w="985922"/>
                <a:gridCol w="985922"/>
              </a:tblGrid>
              <a:tr h="184796">
                <a:tc>
                  <a:txBody>
                    <a:bodyPr/>
                    <a:lstStyle/>
                    <a:p>
                      <a:pPr algn="l" fontAlgn="b"/>
                      <a:endParaRPr lang="nb-NO" sz="1100" b="1" i="0" u="none" strike="noStrike" dirty="0">
                        <a:solidFill>
                          <a:srgbClr val="EAEAEA"/>
                        </a:solidFill>
                        <a:effectLst/>
                        <a:latin typeface="Times New Roman"/>
                      </a:endParaRPr>
                    </a:p>
                  </a:txBody>
                  <a:tcPr marL="9122" marR="9122" marT="91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1" i="0" u="none" strike="noStrike" dirty="0">
                        <a:solidFill>
                          <a:srgbClr val="EAEAEA"/>
                        </a:solidFill>
                        <a:effectLst/>
                        <a:latin typeface="Times New Roman"/>
                      </a:endParaRPr>
                    </a:p>
                  </a:txBody>
                  <a:tcPr marL="9122" marR="9122" marT="91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endParaRPr lang="nb-NO" sz="1100" b="1" i="0" u="none" strike="noStrike">
                        <a:solidFill>
                          <a:srgbClr val="EAEAEA"/>
                        </a:solidFill>
                        <a:effectLst/>
                        <a:latin typeface="Times New Roman"/>
                      </a:endParaRPr>
                    </a:p>
                  </a:txBody>
                  <a:tcPr marL="9122" marR="9122" marT="91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100" b="0" i="0" u="none" strike="noStrike" dirty="0">
                          <a:solidFill>
                            <a:srgbClr val="EAEAEA"/>
                          </a:solidFill>
                          <a:effectLst/>
                          <a:latin typeface="Times New Roman"/>
                        </a:rPr>
                        <a:t> Regnskap </a:t>
                      </a:r>
                    </a:p>
                  </a:txBody>
                  <a:tcPr marL="9122" marR="9122" marT="91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100" b="0" i="0" u="none" strike="noStrike">
                          <a:solidFill>
                            <a:srgbClr val="EAEAEA"/>
                          </a:solidFill>
                          <a:effectLst/>
                          <a:latin typeface="Times New Roman"/>
                        </a:rPr>
                        <a:t> Budsjett  </a:t>
                      </a:r>
                    </a:p>
                  </a:txBody>
                  <a:tcPr marL="9122" marR="9122" marT="91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100" b="0" i="0" u="none" strike="noStrike">
                          <a:solidFill>
                            <a:srgbClr val="EAEAEA"/>
                          </a:solidFill>
                          <a:effectLst/>
                          <a:latin typeface="Times New Roman"/>
                        </a:rPr>
                        <a:t> Regnskap </a:t>
                      </a:r>
                    </a:p>
                  </a:txBody>
                  <a:tcPr marL="9122" marR="9122" marT="91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2515">
                <a:tc>
                  <a:txBody>
                    <a:bodyPr/>
                    <a:lstStyle/>
                    <a:p>
                      <a:pPr algn="l" fontAlgn="b"/>
                      <a:endParaRPr lang="nb-NO" sz="1100" b="1" i="0" u="none" strike="noStrike">
                        <a:solidFill>
                          <a:srgbClr val="EAEAEA"/>
                        </a:solidFill>
                        <a:effectLst/>
                        <a:latin typeface="Times New Roman"/>
                      </a:endParaRPr>
                    </a:p>
                  </a:txBody>
                  <a:tcPr marL="9122" marR="9122" marT="91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1" i="0" u="none" strike="noStrike">
                        <a:solidFill>
                          <a:srgbClr val="EAEAEA"/>
                        </a:solidFill>
                        <a:effectLst/>
                        <a:latin typeface="Times New Roman"/>
                      </a:endParaRPr>
                    </a:p>
                  </a:txBody>
                  <a:tcPr marL="9122" marR="9122" marT="91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endParaRPr lang="nb-NO" sz="1100" b="1" i="0" u="none" strike="noStrike" dirty="0">
                        <a:solidFill>
                          <a:srgbClr val="EAEAEA"/>
                        </a:solidFill>
                        <a:effectLst/>
                        <a:latin typeface="Times New Roman"/>
                      </a:endParaRPr>
                    </a:p>
                  </a:txBody>
                  <a:tcPr marL="9122" marR="9122" marT="91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100" b="0" i="0" u="sng" strike="noStrike" dirty="0">
                          <a:solidFill>
                            <a:srgbClr val="EAEAEA"/>
                          </a:solidFill>
                          <a:effectLst/>
                          <a:latin typeface="Times New Roman"/>
                        </a:rPr>
                        <a:t> 2019-20 </a:t>
                      </a:r>
                    </a:p>
                  </a:txBody>
                  <a:tcPr marL="9122" marR="9122" marT="91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100" b="0" i="0" u="sng" strike="noStrike">
                          <a:solidFill>
                            <a:srgbClr val="EAEAEA"/>
                          </a:solidFill>
                          <a:effectLst/>
                          <a:latin typeface="Times New Roman"/>
                        </a:rPr>
                        <a:t> 2019-20 </a:t>
                      </a:r>
                    </a:p>
                  </a:txBody>
                  <a:tcPr marL="9122" marR="9122" marT="91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100" b="0" i="0" u="sng" strike="noStrike">
                          <a:solidFill>
                            <a:srgbClr val="EAEAEA"/>
                          </a:solidFill>
                          <a:effectLst/>
                          <a:latin typeface="Times New Roman"/>
                        </a:rPr>
                        <a:t> 2018-19 </a:t>
                      </a:r>
                    </a:p>
                  </a:txBody>
                  <a:tcPr marL="9122" marR="9122" marT="91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4796">
                <a:tc>
                  <a:txBody>
                    <a:bodyPr/>
                    <a:lstStyle/>
                    <a:p>
                      <a:pPr algn="l" fontAlgn="b"/>
                      <a:endParaRPr lang="nb-NO" sz="1100" b="1" i="0" u="none" strike="noStrike">
                        <a:solidFill>
                          <a:srgbClr val="EAEAEA"/>
                        </a:solidFill>
                        <a:effectLst/>
                        <a:latin typeface="Times New Roman"/>
                      </a:endParaRPr>
                    </a:p>
                  </a:txBody>
                  <a:tcPr marL="9122" marR="9122" marT="91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1" i="0" u="none" strike="noStrike">
                        <a:solidFill>
                          <a:srgbClr val="EAEAEA"/>
                        </a:solidFill>
                        <a:effectLst/>
                        <a:latin typeface="Times New Roman"/>
                      </a:endParaRPr>
                    </a:p>
                  </a:txBody>
                  <a:tcPr marL="9122" marR="9122" marT="91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endParaRPr lang="nb-NO" sz="1100" b="1" i="0" u="none" strike="noStrike">
                        <a:solidFill>
                          <a:srgbClr val="EAEAEA"/>
                        </a:solidFill>
                        <a:effectLst/>
                        <a:latin typeface="Times New Roman"/>
                      </a:endParaRPr>
                    </a:p>
                  </a:txBody>
                  <a:tcPr marL="9122" marR="9122" marT="91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100" b="1" i="0" u="none" strike="noStrike">
                          <a:solidFill>
                            <a:srgbClr val="EAEAEA"/>
                          </a:solidFill>
                          <a:effectLst/>
                          <a:latin typeface="Times New Roman"/>
                        </a:rPr>
                        <a:t>30.06.2020</a:t>
                      </a:r>
                    </a:p>
                  </a:txBody>
                  <a:tcPr marL="9122" marR="9122" marT="91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 dirty="0">
                        <a:solidFill>
                          <a:srgbClr val="EAEAEA"/>
                        </a:solidFill>
                        <a:effectLst/>
                        <a:latin typeface="Times New Roman"/>
                      </a:endParaRPr>
                    </a:p>
                  </a:txBody>
                  <a:tcPr marL="9122" marR="9122" marT="91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100" b="1" i="0" u="none" strike="noStrike">
                          <a:solidFill>
                            <a:srgbClr val="EAEAEA"/>
                          </a:solidFill>
                          <a:effectLst/>
                          <a:latin typeface="Times New Roman"/>
                        </a:rPr>
                        <a:t>30.06.2019</a:t>
                      </a:r>
                    </a:p>
                  </a:txBody>
                  <a:tcPr marL="9122" marR="9122" marT="91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4796"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EAEAEA"/>
                        </a:solidFill>
                        <a:effectLst/>
                        <a:latin typeface="Times New Roman"/>
                      </a:endParaRPr>
                    </a:p>
                  </a:txBody>
                  <a:tcPr marL="9122" marR="9122" marT="91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EAEAEA"/>
                        </a:solidFill>
                        <a:effectLst/>
                        <a:latin typeface="Times New Roman"/>
                      </a:endParaRPr>
                    </a:p>
                  </a:txBody>
                  <a:tcPr marL="9122" marR="9122" marT="91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EAEAEA"/>
                        </a:solidFill>
                        <a:effectLst/>
                        <a:latin typeface="Times New Roman"/>
                      </a:endParaRPr>
                    </a:p>
                  </a:txBody>
                  <a:tcPr marL="9122" marR="9122" marT="91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EAEAEA"/>
                        </a:solidFill>
                        <a:effectLst/>
                        <a:latin typeface="Times New Roman"/>
                      </a:endParaRPr>
                    </a:p>
                  </a:txBody>
                  <a:tcPr marL="9122" marR="9122" marT="91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EAEAEA"/>
                        </a:solidFill>
                        <a:effectLst/>
                        <a:latin typeface="Times New Roman"/>
                      </a:endParaRPr>
                    </a:p>
                  </a:txBody>
                  <a:tcPr marL="9122" marR="9122" marT="91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 dirty="0">
                        <a:solidFill>
                          <a:srgbClr val="EAEAEA"/>
                        </a:solidFill>
                        <a:effectLst/>
                        <a:latin typeface="Times New Roman"/>
                      </a:endParaRPr>
                    </a:p>
                  </a:txBody>
                  <a:tcPr marL="9122" marR="9122" marT="91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9049">
                <a:tc>
                  <a:txBody>
                    <a:bodyPr/>
                    <a:lstStyle/>
                    <a:p>
                      <a:pPr algn="l" fontAlgn="b"/>
                      <a:endParaRPr lang="nb-NO" sz="1100" b="1" i="0" u="none" strike="noStrike">
                        <a:solidFill>
                          <a:srgbClr val="EAEAEA"/>
                        </a:solidFill>
                        <a:effectLst/>
                        <a:latin typeface="Times New Roman"/>
                      </a:endParaRPr>
                    </a:p>
                  </a:txBody>
                  <a:tcPr marL="9122" marR="9122" marT="91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1" i="0" u="none" strike="noStrike" dirty="0" smtClean="0">
                          <a:solidFill>
                            <a:srgbClr val="EAEAEA"/>
                          </a:solidFill>
                          <a:effectLst/>
                          <a:latin typeface="Times New Roman"/>
                        </a:rPr>
                        <a:t> Driftsresultat</a:t>
                      </a:r>
                      <a:endParaRPr lang="nb-NO" sz="1100" b="1" i="0" u="none" strike="noStrike" dirty="0">
                        <a:solidFill>
                          <a:srgbClr val="EAEAEA"/>
                        </a:solidFill>
                        <a:effectLst/>
                        <a:latin typeface="Times New Roman"/>
                      </a:endParaRPr>
                    </a:p>
                  </a:txBody>
                  <a:tcPr marL="9122" marR="9122" marT="91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endParaRPr lang="nb-NO" sz="1100" b="1" i="0" u="none" strike="noStrike">
                        <a:solidFill>
                          <a:srgbClr val="EAEAEA"/>
                        </a:solidFill>
                        <a:effectLst/>
                        <a:latin typeface="Times New Roman"/>
                      </a:endParaRPr>
                    </a:p>
                  </a:txBody>
                  <a:tcPr marL="9122" marR="9122" marT="91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1" i="0" u="none" strike="noStrike">
                          <a:solidFill>
                            <a:srgbClr val="EAEAEA"/>
                          </a:solidFill>
                          <a:effectLst/>
                          <a:latin typeface="Times New Roman"/>
                        </a:rPr>
                        <a:t>           64 883 </a:t>
                      </a:r>
                    </a:p>
                  </a:txBody>
                  <a:tcPr marL="9122" marR="9122" marT="91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1" i="0" u="none" strike="noStrike">
                          <a:solidFill>
                            <a:srgbClr val="EAEAEA"/>
                          </a:solidFill>
                          <a:effectLst/>
                          <a:latin typeface="Times New Roman"/>
                        </a:rPr>
                        <a:t>         21 202 </a:t>
                      </a:r>
                    </a:p>
                  </a:txBody>
                  <a:tcPr marL="9122" marR="9122" marT="91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1" i="0" u="none" strike="noStrike" dirty="0">
                          <a:solidFill>
                            <a:srgbClr val="EAEAEA"/>
                          </a:solidFill>
                          <a:effectLst/>
                          <a:latin typeface="Times New Roman"/>
                        </a:rPr>
                        <a:t>       103 543 </a:t>
                      </a:r>
                    </a:p>
                  </a:txBody>
                  <a:tcPr marL="9122" marR="9122" marT="91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4796"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EAEAEA"/>
                        </a:solidFill>
                        <a:effectLst/>
                        <a:latin typeface="Times New Roman"/>
                      </a:endParaRPr>
                    </a:p>
                  </a:txBody>
                  <a:tcPr marL="9122" marR="9122" marT="91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EAEAEA"/>
                        </a:solidFill>
                        <a:effectLst/>
                        <a:latin typeface="Times New Roman"/>
                      </a:endParaRPr>
                    </a:p>
                  </a:txBody>
                  <a:tcPr marL="9122" marR="9122" marT="91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EAEAEA"/>
                        </a:solidFill>
                        <a:effectLst/>
                        <a:latin typeface="Times New Roman"/>
                      </a:endParaRPr>
                    </a:p>
                  </a:txBody>
                  <a:tcPr marL="9122" marR="9122" marT="91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EAEAEA"/>
                        </a:solidFill>
                        <a:effectLst/>
                        <a:latin typeface="Times New Roman"/>
                      </a:endParaRPr>
                    </a:p>
                  </a:txBody>
                  <a:tcPr marL="9122" marR="9122" marT="912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EAEAEA"/>
                        </a:solidFill>
                        <a:effectLst/>
                        <a:latin typeface="Times New Roman"/>
                      </a:endParaRPr>
                    </a:p>
                  </a:txBody>
                  <a:tcPr marL="9122" marR="9122" marT="912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EAEAEA"/>
                        </a:solidFill>
                        <a:effectLst/>
                        <a:latin typeface="Times New Roman"/>
                      </a:endParaRPr>
                    </a:p>
                  </a:txBody>
                  <a:tcPr marL="9122" marR="9122" marT="912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84796">
                <a:tc>
                  <a:txBody>
                    <a:bodyPr/>
                    <a:lstStyle/>
                    <a:p>
                      <a:pPr algn="r" fontAlgn="b"/>
                      <a:r>
                        <a:rPr lang="nb-NO" sz="1100" b="0" i="0" u="none" strike="noStrike">
                          <a:solidFill>
                            <a:srgbClr val="EAEAEA"/>
                          </a:solidFill>
                          <a:effectLst/>
                          <a:latin typeface="Times New Roman"/>
                        </a:rPr>
                        <a:t>8100</a:t>
                      </a:r>
                    </a:p>
                  </a:txBody>
                  <a:tcPr marL="9122" marR="9122" marT="91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 dirty="0" smtClean="0">
                          <a:solidFill>
                            <a:srgbClr val="EAEAEA"/>
                          </a:solidFill>
                          <a:effectLst/>
                          <a:latin typeface="Times New Roman"/>
                        </a:rPr>
                        <a:t> Finansinntekter</a:t>
                      </a:r>
                      <a:endParaRPr lang="nb-NO" sz="1100" b="0" i="0" u="none" strike="noStrike" dirty="0">
                        <a:solidFill>
                          <a:srgbClr val="EAEAEA"/>
                        </a:solidFill>
                        <a:effectLst/>
                        <a:latin typeface="Times New Roman"/>
                      </a:endParaRPr>
                    </a:p>
                  </a:txBody>
                  <a:tcPr marL="9122" marR="9122" marT="91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EAEAEA"/>
                        </a:solidFill>
                        <a:effectLst/>
                        <a:latin typeface="Times New Roman"/>
                      </a:endParaRPr>
                    </a:p>
                  </a:txBody>
                  <a:tcPr marL="9122" marR="9122" marT="91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>
                          <a:solidFill>
                            <a:srgbClr val="EAEAEA"/>
                          </a:solidFill>
                          <a:effectLst/>
                          <a:latin typeface="Times New Roman"/>
                        </a:rPr>
                        <a:t>              8 588 </a:t>
                      </a:r>
                    </a:p>
                  </a:txBody>
                  <a:tcPr marL="9122" marR="9122" marT="91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100" b="0" i="0" u="none" strike="noStrike">
                          <a:solidFill>
                            <a:srgbClr val="EAEAEA"/>
                          </a:solidFill>
                          <a:effectLst/>
                          <a:latin typeface="Times New Roman"/>
                        </a:rPr>
                        <a:t>3000</a:t>
                      </a:r>
                    </a:p>
                  </a:txBody>
                  <a:tcPr marL="9122" marR="9122" marT="91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 dirty="0">
                          <a:solidFill>
                            <a:srgbClr val="EAEAEA"/>
                          </a:solidFill>
                          <a:effectLst/>
                          <a:latin typeface="Times New Roman"/>
                        </a:rPr>
                        <a:t>            3 277 </a:t>
                      </a:r>
                    </a:p>
                  </a:txBody>
                  <a:tcPr marL="9122" marR="9122" marT="91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4796">
                <a:tc>
                  <a:txBody>
                    <a:bodyPr/>
                    <a:lstStyle/>
                    <a:p>
                      <a:pPr algn="l" fontAlgn="b"/>
                      <a:endParaRPr lang="nb-NO" sz="1100" b="1" i="0" u="none" strike="noStrike">
                        <a:solidFill>
                          <a:srgbClr val="EAEAEA"/>
                        </a:solidFill>
                        <a:effectLst/>
                        <a:latin typeface="Times New Roman"/>
                      </a:endParaRPr>
                    </a:p>
                  </a:txBody>
                  <a:tcPr marL="9122" marR="9122" marT="91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1" i="0" u="none" strike="noStrike" dirty="0" smtClean="0">
                          <a:solidFill>
                            <a:srgbClr val="EAEAEA"/>
                          </a:solidFill>
                          <a:effectLst/>
                          <a:latin typeface="Times New Roman"/>
                        </a:rPr>
                        <a:t> Resultat </a:t>
                      </a:r>
                      <a:r>
                        <a:rPr lang="nb-NO" sz="1100" b="1" i="0" u="none" strike="noStrike" dirty="0">
                          <a:solidFill>
                            <a:srgbClr val="EAEAEA"/>
                          </a:solidFill>
                          <a:effectLst/>
                          <a:latin typeface="Times New Roman"/>
                        </a:rPr>
                        <a:t>før bidragsmidler </a:t>
                      </a:r>
                    </a:p>
                  </a:txBody>
                  <a:tcPr marL="9122" marR="9122" marT="91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endParaRPr lang="nb-NO" sz="1100" b="1" i="0" u="none" strike="noStrike">
                        <a:solidFill>
                          <a:srgbClr val="EAEAEA"/>
                        </a:solidFill>
                        <a:effectLst/>
                        <a:latin typeface="Times New Roman"/>
                      </a:endParaRPr>
                    </a:p>
                  </a:txBody>
                  <a:tcPr marL="9122" marR="9122" marT="91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1" i="0" u="none" strike="noStrike">
                          <a:solidFill>
                            <a:srgbClr val="EAEAEA"/>
                          </a:solidFill>
                          <a:effectLst/>
                          <a:latin typeface="Times New Roman"/>
                        </a:rPr>
                        <a:t>           73 471 </a:t>
                      </a:r>
                    </a:p>
                  </a:txBody>
                  <a:tcPr marL="9122" marR="9122" marT="912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1" i="0" u="none" strike="noStrike">
                          <a:solidFill>
                            <a:srgbClr val="EAEAEA"/>
                          </a:solidFill>
                          <a:effectLst/>
                          <a:latin typeface="Times New Roman"/>
                        </a:rPr>
                        <a:t>         24 202 </a:t>
                      </a:r>
                    </a:p>
                  </a:txBody>
                  <a:tcPr marL="9122" marR="9122" marT="912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1" i="0" u="none" strike="noStrike" dirty="0">
                          <a:solidFill>
                            <a:srgbClr val="EAEAEA"/>
                          </a:solidFill>
                          <a:effectLst/>
                          <a:latin typeface="Times New Roman"/>
                        </a:rPr>
                        <a:t>       106 821 </a:t>
                      </a:r>
                    </a:p>
                  </a:txBody>
                  <a:tcPr marL="9122" marR="9122" marT="912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4796">
                <a:tc>
                  <a:txBody>
                    <a:bodyPr/>
                    <a:lstStyle/>
                    <a:p>
                      <a:pPr algn="l" fontAlgn="b"/>
                      <a:endParaRPr lang="nb-NO" sz="1100" b="1" i="0" u="none" strike="noStrike">
                        <a:solidFill>
                          <a:srgbClr val="EAEAEA"/>
                        </a:solidFill>
                        <a:effectLst/>
                        <a:latin typeface="Times New Roman"/>
                      </a:endParaRPr>
                    </a:p>
                  </a:txBody>
                  <a:tcPr marL="9122" marR="9122" marT="91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1" i="0" u="none" strike="noStrike">
                        <a:solidFill>
                          <a:srgbClr val="EAEAEA"/>
                        </a:solidFill>
                        <a:effectLst/>
                        <a:latin typeface="Times New Roman"/>
                      </a:endParaRPr>
                    </a:p>
                  </a:txBody>
                  <a:tcPr marL="9122" marR="9122" marT="91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endParaRPr lang="nb-NO" sz="1100" b="1" i="0" u="none" strike="noStrike">
                        <a:solidFill>
                          <a:srgbClr val="EAEAEA"/>
                        </a:solidFill>
                        <a:effectLst/>
                        <a:latin typeface="Times New Roman"/>
                      </a:endParaRPr>
                    </a:p>
                  </a:txBody>
                  <a:tcPr marL="9122" marR="9122" marT="91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1" i="0" u="none" strike="noStrike">
                        <a:solidFill>
                          <a:srgbClr val="EAEAEA"/>
                        </a:solidFill>
                        <a:effectLst/>
                        <a:latin typeface="Times New Roman"/>
                      </a:endParaRPr>
                    </a:p>
                  </a:txBody>
                  <a:tcPr marL="9122" marR="9122" marT="9122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1" i="0" u="none" strike="noStrike">
                        <a:solidFill>
                          <a:srgbClr val="EAEAEA"/>
                        </a:solidFill>
                        <a:effectLst/>
                        <a:latin typeface="Times New Roman"/>
                      </a:endParaRPr>
                    </a:p>
                  </a:txBody>
                  <a:tcPr marL="9122" marR="9122" marT="9122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1" i="0" u="none" strike="noStrike" dirty="0">
                        <a:solidFill>
                          <a:srgbClr val="EAEAEA"/>
                        </a:solidFill>
                        <a:effectLst/>
                        <a:latin typeface="Times New Roman"/>
                      </a:endParaRPr>
                    </a:p>
                  </a:txBody>
                  <a:tcPr marL="9122" marR="9122" marT="9122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348857">
                <a:tc>
                  <a:txBody>
                    <a:bodyPr/>
                    <a:lstStyle/>
                    <a:p>
                      <a:pPr algn="r" fontAlgn="b"/>
                      <a:r>
                        <a:rPr lang="nb-NO" sz="1100" b="0" i="0" u="none" strike="noStrike" dirty="0" smtClean="0">
                          <a:solidFill>
                            <a:srgbClr val="EAEAEA"/>
                          </a:solidFill>
                          <a:effectLst/>
                          <a:latin typeface="Times New Roman"/>
                        </a:rPr>
                        <a:t>7790</a:t>
                      </a:r>
                      <a:endParaRPr lang="nb-NO" sz="1100" b="0" i="0" u="none" strike="noStrike" dirty="0">
                        <a:solidFill>
                          <a:srgbClr val="EAEAEA"/>
                        </a:solidFill>
                        <a:effectLst/>
                        <a:latin typeface="Times New Roman"/>
                      </a:endParaRPr>
                    </a:p>
                  </a:txBody>
                  <a:tcPr marL="9122" marR="9122" marT="91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 dirty="0" smtClean="0">
                          <a:solidFill>
                            <a:srgbClr val="EAEAEA"/>
                          </a:solidFill>
                          <a:effectLst/>
                          <a:latin typeface="Times New Roman"/>
                        </a:rPr>
                        <a:t> NORFO</a:t>
                      </a:r>
                      <a:r>
                        <a:rPr lang="nb-NO" sz="1100" b="0" i="0" u="none" strike="noStrike" dirty="0">
                          <a:solidFill>
                            <a:srgbClr val="EAEAEA"/>
                          </a:solidFill>
                          <a:effectLst/>
                          <a:latin typeface="Times New Roman"/>
                        </a:rPr>
                        <a:t>, mottatt bidragsmidler </a:t>
                      </a:r>
                      <a:r>
                        <a:rPr lang="nb-NO" sz="1100" b="0" i="0" u="none" strike="noStrike" dirty="0" smtClean="0">
                          <a:solidFill>
                            <a:srgbClr val="EAEAEA"/>
                          </a:solidFill>
                          <a:effectLst/>
                          <a:latin typeface="Times New Roman"/>
                        </a:rPr>
                        <a:t>U357.040+Kap.445.938</a:t>
                      </a:r>
                      <a:r>
                        <a:rPr lang="nb-NO" sz="1100" b="0" i="0" u="none" strike="noStrike" dirty="0">
                          <a:solidFill>
                            <a:srgbClr val="EAEAEA"/>
                          </a:solidFill>
                          <a:effectLst/>
                          <a:latin typeface="Times New Roman"/>
                        </a:rPr>
                        <a:t>)</a:t>
                      </a:r>
                    </a:p>
                  </a:txBody>
                  <a:tcPr marL="9122" marR="9122" marT="91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>
                          <a:solidFill>
                            <a:srgbClr val="EAEAEA"/>
                          </a:solidFill>
                          <a:effectLst/>
                          <a:latin typeface="Times New Roman"/>
                        </a:rPr>
                        <a:t>                   -   </a:t>
                      </a:r>
                    </a:p>
                  </a:txBody>
                  <a:tcPr marL="9122" marR="9122" marT="91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EAEAEA"/>
                        </a:solidFill>
                        <a:effectLst/>
                        <a:latin typeface="Times New Roman"/>
                      </a:endParaRPr>
                    </a:p>
                  </a:txBody>
                  <a:tcPr marL="9122" marR="9122" marT="91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 dirty="0">
                          <a:solidFill>
                            <a:srgbClr val="EAEAEA"/>
                          </a:solidFill>
                          <a:effectLst/>
                          <a:latin typeface="Times New Roman"/>
                        </a:rPr>
                        <a:t>        802 978 </a:t>
                      </a:r>
                    </a:p>
                  </a:txBody>
                  <a:tcPr marL="9122" marR="9122" marT="91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4796">
                <a:tc>
                  <a:txBody>
                    <a:bodyPr/>
                    <a:lstStyle/>
                    <a:p>
                      <a:pPr algn="r" fontAlgn="b"/>
                      <a:r>
                        <a:rPr lang="nb-NO" sz="1100" b="0" i="0" u="none" strike="noStrike" dirty="0">
                          <a:solidFill>
                            <a:srgbClr val="EAEAEA"/>
                          </a:solidFill>
                          <a:effectLst/>
                          <a:latin typeface="Times New Roman"/>
                        </a:rPr>
                        <a:t>4230</a:t>
                      </a:r>
                    </a:p>
                  </a:txBody>
                  <a:tcPr marL="9122" marR="9122" marT="91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>
                          <a:solidFill>
                            <a:srgbClr val="EAEAEA"/>
                          </a:solidFill>
                          <a:effectLst/>
                          <a:latin typeface="Times New Roman"/>
                        </a:rPr>
                        <a:t>Norsk Rotaryforum, egenandel ungdomsutv.</a:t>
                      </a:r>
                    </a:p>
                  </a:txBody>
                  <a:tcPr marL="9122" marR="9122" marT="91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>
                          <a:solidFill>
                            <a:srgbClr val="EAEAEA"/>
                          </a:solidFill>
                          <a:effectLst/>
                          <a:latin typeface="Times New Roman"/>
                        </a:rPr>
                        <a:t>            21 625 </a:t>
                      </a:r>
                    </a:p>
                  </a:txBody>
                  <a:tcPr marL="9122" marR="9122" marT="91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EAEAEA"/>
                        </a:solidFill>
                        <a:effectLst/>
                        <a:latin typeface="Times New Roman"/>
                      </a:endParaRPr>
                    </a:p>
                  </a:txBody>
                  <a:tcPr marL="9122" marR="9122" marT="91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>
                          <a:solidFill>
                            <a:srgbClr val="EAEAEA"/>
                          </a:solidFill>
                          <a:effectLst/>
                          <a:latin typeface="Times New Roman"/>
                        </a:rPr>
                        <a:t>                -   </a:t>
                      </a:r>
                    </a:p>
                  </a:txBody>
                  <a:tcPr marL="9122" marR="9122" marT="91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4486">
                <a:tc>
                  <a:txBody>
                    <a:bodyPr/>
                    <a:lstStyle/>
                    <a:p>
                      <a:pPr algn="r" fontAlgn="b"/>
                      <a:r>
                        <a:rPr lang="nb-NO" sz="1100" b="0" i="0" u="none" strike="noStrike" dirty="0">
                          <a:solidFill>
                            <a:srgbClr val="EAEAEA"/>
                          </a:solidFill>
                          <a:effectLst/>
                          <a:latin typeface="Times New Roman"/>
                        </a:rPr>
                        <a:t>7151</a:t>
                      </a:r>
                    </a:p>
                  </a:txBody>
                  <a:tcPr marL="9122" marR="9122" marT="91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 dirty="0">
                          <a:solidFill>
                            <a:srgbClr val="EAEAEA"/>
                          </a:solidFill>
                          <a:effectLst/>
                          <a:latin typeface="Times New Roman"/>
                        </a:rPr>
                        <a:t>Tilskudd til klubber med utvekslingsstudent</a:t>
                      </a:r>
                    </a:p>
                  </a:txBody>
                  <a:tcPr marL="9122" marR="9122" marT="91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122" marR="9122" marT="91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nb-NO" dirty="0">
                        <a:solidFill>
                          <a:srgbClr val="EAEAEA"/>
                        </a:solidFill>
                      </a:endParaRPr>
                    </a:p>
                  </a:txBody>
                  <a:tcPr marL="9122" marR="9122" marT="91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 dirty="0">
                          <a:solidFill>
                            <a:srgbClr val="EAEAEA"/>
                          </a:solidFill>
                          <a:effectLst/>
                          <a:latin typeface="Times New Roman"/>
                        </a:rPr>
                        <a:t>            60 000 </a:t>
                      </a:r>
                    </a:p>
                  </a:txBody>
                  <a:tcPr marL="9122" marR="9122" marT="91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EAEAEA"/>
                        </a:solidFill>
                        <a:effectLst/>
                        <a:latin typeface="Times New Roman"/>
                      </a:endParaRPr>
                    </a:p>
                  </a:txBody>
                  <a:tcPr marL="9122" marR="9122" marT="91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 dirty="0">
                          <a:solidFill>
                            <a:srgbClr val="EAEAEA"/>
                          </a:solidFill>
                          <a:effectLst/>
                          <a:latin typeface="Times New Roman"/>
                        </a:rPr>
                        <a:t>                -   </a:t>
                      </a:r>
                    </a:p>
                  </a:txBody>
                  <a:tcPr marL="9122" marR="9122" marT="91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4486">
                <a:tc>
                  <a:txBody>
                    <a:bodyPr/>
                    <a:lstStyle/>
                    <a:p>
                      <a:pPr algn="r" fontAlgn="b"/>
                      <a:r>
                        <a:rPr lang="nb-NO" sz="1100" b="0" i="0" u="none" strike="noStrike">
                          <a:solidFill>
                            <a:srgbClr val="EAEAEA"/>
                          </a:solidFill>
                          <a:effectLst/>
                          <a:latin typeface="Times New Roman"/>
                        </a:rPr>
                        <a:t>7153</a:t>
                      </a:r>
                    </a:p>
                  </a:txBody>
                  <a:tcPr marL="9122" marR="9122" marT="91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>
                          <a:solidFill>
                            <a:srgbClr val="EAEAEA"/>
                          </a:solidFill>
                          <a:effectLst/>
                          <a:latin typeface="Times New Roman"/>
                        </a:rPr>
                        <a:t>Ungdomstiltak, WAS - digitalt seminar</a:t>
                      </a:r>
                    </a:p>
                  </a:txBody>
                  <a:tcPr marL="9122" marR="9122" marT="91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122" marR="9122" marT="91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nb-NO">
                        <a:solidFill>
                          <a:srgbClr val="EAEAEA"/>
                        </a:solidFill>
                      </a:endParaRPr>
                    </a:p>
                  </a:txBody>
                  <a:tcPr marL="9122" marR="9122" marT="91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>
                          <a:solidFill>
                            <a:srgbClr val="EAEAEA"/>
                          </a:solidFill>
                          <a:effectLst/>
                          <a:latin typeface="Times New Roman"/>
                        </a:rPr>
                        <a:t>            10 835 </a:t>
                      </a:r>
                    </a:p>
                  </a:txBody>
                  <a:tcPr marL="9122" marR="9122" marT="91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EAEAEA"/>
                        </a:solidFill>
                        <a:effectLst/>
                        <a:latin typeface="Times New Roman"/>
                      </a:endParaRPr>
                    </a:p>
                  </a:txBody>
                  <a:tcPr marL="9122" marR="9122" marT="91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>
                          <a:solidFill>
                            <a:srgbClr val="EAEAEA"/>
                          </a:solidFill>
                          <a:effectLst/>
                          <a:latin typeface="Times New Roman"/>
                        </a:rPr>
                        <a:t>          77 138 </a:t>
                      </a:r>
                    </a:p>
                  </a:txBody>
                  <a:tcPr marL="9122" marR="9122" marT="91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4486"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EAEAEA"/>
                        </a:solidFill>
                        <a:effectLst/>
                        <a:latin typeface="Times New Roman"/>
                      </a:endParaRPr>
                    </a:p>
                  </a:txBody>
                  <a:tcPr marL="9122" marR="9122" marT="91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nb-NO" sz="1100" b="1" i="0" u="none" strike="noStrike">
                          <a:solidFill>
                            <a:srgbClr val="EAEAEA"/>
                          </a:solidFill>
                          <a:effectLst/>
                          <a:latin typeface="Times New Roman"/>
                        </a:rPr>
                        <a:t>Resultatførte bidragsmidler</a:t>
                      </a:r>
                    </a:p>
                  </a:txBody>
                  <a:tcPr marL="9122" marR="9122" marT="91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122" marR="9122" marT="91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nb-NO">
                        <a:solidFill>
                          <a:srgbClr val="EAEAEA"/>
                        </a:solidFill>
                      </a:endParaRPr>
                    </a:p>
                  </a:txBody>
                  <a:tcPr marL="9122" marR="9122" marT="91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1" i="0" u="none" strike="noStrike">
                          <a:solidFill>
                            <a:srgbClr val="EAEAEA"/>
                          </a:solidFill>
                          <a:effectLst/>
                          <a:latin typeface="Times New Roman"/>
                        </a:rPr>
                        <a:t>          -92 460 </a:t>
                      </a:r>
                    </a:p>
                  </a:txBody>
                  <a:tcPr marL="9122" marR="9122" marT="912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1" i="0" u="none" strike="noStrike">
                          <a:solidFill>
                            <a:srgbClr val="EAEAEA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122" marR="9122" marT="912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1" i="0" u="none" strike="noStrike">
                          <a:solidFill>
                            <a:srgbClr val="EAEAEA"/>
                          </a:solidFill>
                          <a:effectLst/>
                          <a:latin typeface="Times New Roman"/>
                        </a:rPr>
                        <a:t>       725 840 </a:t>
                      </a:r>
                    </a:p>
                  </a:txBody>
                  <a:tcPr marL="9122" marR="9122" marT="912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4486"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EAEAEA"/>
                        </a:solidFill>
                        <a:effectLst/>
                        <a:latin typeface="Times New Roman"/>
                      </a:endParaRPr>
                    </a:p>
                  </a:txBody>
                  <a:tcPr marL="9122" marR="9122" marT="91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endParaRPr lang="nb-NO" sz="1100" b="1" i="0" u="none" strike="noStrike">
                        <a:solidFill>
                          <a:srgbClr val="EAEAEA"/>
                        </a:solidFill>
                        <a:effectLst/>
                        <a:latin typeface="Times New Roman"/>
                      </a:endParaRPr>
                    </a:p>
                  </a:txBody>
                  <a:tcPr marL="9122" marR="9122" marT="91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122" marR="9122" marT="91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nb-NO">
                        <a:solidFill>
                          <a:srgbClr val="EAEAEA"/>
                        </a:solidFill>
                      </a:endParaRPr>
                    </a:p>
                  </a:txBody>
                  <a:tcPr marL="9122" marR="9122" marT="91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1" i="0" u="none" strike="noStrike">
                        <a:solidFill>
                          <a:srgbClr val="EAEAEA"/>
                        </a:solidFill>
                        <a:effectLst/>
                        <a:latin typeface="Times New Roman"/>
                      </a:endParaRPr>
                    </a:p>
                  </a:txBody>
                  <a:tcPr marL="9122" marR="9122" marT="9122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1" i="0" u="none" strike="noStrike">
                        <a:solidFill>
                          <a:srgbClr val="EAEAEA"/>
                        </a:solidFill>
                        <a:effectLst/>
                        <a:latin typeface="Times New Roman"/>
                      </a:endParaRPr>
                    </a:p>
                  </a:txBody>
                  <a:tcPr marL="9122" marR="9122" marT="9122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1" i="0" u="none" strike="noStrike" dirty="0">
                        <a:solidFill>
                          <a:srgbClr val="EAEAEA"/>
                        </a:solidFill>
                        <a:effectLst/>
                        <a:latin typeface="Times New Roman"/>
                      </a:endParaRPr>
                    </a:p>
                  </a:txBody>
                  <a:tcPr marL="9122" marR="9122" marT="9122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94486"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EAEAEA"/>
                        </a:solidFill>
                        <a:effectLst/>
                        <a:latin typeface="Times New Roman"/>
                      </a:endParaRPr>
                    </a:p>
                  </a:txBody>
                  <a:tcPr marL="9122" marR="9122" marT="91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nb-NO" sz="1100" b="1" i="0" u="none" strike="noStrike">
                          <a:solidFill>
                            <a:srgbClr val="EAEAEA"/>
                          </a:solidFill>
                          <a:effectLst/>
                          <a:latin typeface="Times New Roman"/>
                        </a:rPr>
                        <a:t>Resultat til disponering</a:t>
                      </a:r>
                    </a:p>
                  </a:txBody>
                  <a:tcPr marL="9122" marR="9122" marT="91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122" marR="9122" marT="91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nb-NO">
                        <a:solidFill>
                          <a:srgbClr val="EAEAEA"/>
                        </a:solidFill>
                      </a:endParaRPr>
                    </a:p>
                  </a:txBody>
                  <a:tcPr marL="9122" marR="9122" marT="91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1" i="0" u="none" strike="noStrike">
                          <a:solidFill>
                            <a:srgbClr val="EAEAEA"/>
                          </a:solidFill>
                          <a:effectLst/>
                          <a:latin typeface="Times New Roman"/>
                        </a:rPr>
                        <a:t>          -18 989 </a:t>
                      </a:r>
                    </a:p>
                  </a:txBody>
                  <a:tcPr marL="9122" marR="9122" marT="91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EAEAEA"/>
                        </a:solidFill>
                        <a:effectLst/>
                        <a:latin typeface="Times New Roman"/>
                      </a:endParaRPr>
                    </a:p>
                  </a:txBody>
                  <a:tcPr marL="9122" marR="9122" marT="91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1" i="0" u="none" strike="noStrike">
                          <a:solidFill>
                            <a:srgbClr val="EAEAEA"/>
                          </a:solidFill>
                          <a:effectLst/>
                          <a:latin typeface="Times New Roman"/>
                        </a:rPr>
                        <a:t>       832 660 </a:t>
                      </a:r>
                    </a:p>
                  </a:txBody>
                  <a:tcPr marL="9122" marR="9122" marT="91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4486"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EAEAEA"/>
                        </a:solidFill>
                        <a:effectLst/>
                        <a:latin typeface="Times New Roman"/>
                      </a:endParaRPr>
                    </a:p>
                  </a:txBody>
                  <a:tcPr marL="9122" marR="9122" marT="91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EAEAEA"/>
                        </a:solidFill>
                        <a:effectLst/>
                        <a:latin typeface="Times New Roman"/>
                      </a:endParaRPr>
                    </a:p>
                  </a:txBody>
                  <a:tcPr marL="9122" marR="9122" marT="91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122" marR="9122" marT="91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nb-NO">
                        <a:solidFill>
                          <a:srgbClr val="EAEAEA"/>
                        </a:solidFill>
                      </a:endParaRPr>
                    </a:p>
                  </a:txBody>
                  <a:tcPr marL="9122" marR="9122" marT="91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EAEAEA"/>
                        </a:solidFill>
                        <a:effectLst/>
                        <a:latin typeface="Times New Roman"/>
                      </a:endParaRPr>
                    </a:p>
                  </a:txBody>
                  <a:tcPr marL="9122" marR="9122" marT="91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EAEAEA"/>
                        </a:solidFill>
                        <a:effectLst/>
                        <a:latin typeface="Times New Roman"/>
                      </a:endParaRPr>
                    </a:p>
                  </a:txBody>
                  <a:tcPr marL="9122" marR="9122" marT="91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 dirty="0">
                        <a:solidFill>
                          <a:srgbClr val="EAEAEA"/>
                        </a:solidFill>
                        <a:effectLst/>
                        <a:latin typeface="Times New Roman"/>
                      </a:endParaRPr>
                    </a:p>
                  </a:txBody>
                  <a:tcPr marL="9122" marR="9122" marT="91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4486"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EAEAEA"/>
                        </a:solidFill>
                        <a:effectLst/>
                        <a:latin typeface="Times New Roman"/>
                      </a:endParaRPr>
                    </a:p>
                  </a:txBody>
                  <a:tcPr marL="9122" marR="9122" marT="91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nb-NO" sz="1100" b="1" i="0" u="none" strike="noStrike">
                          <a:solidFill>
                            <a:srgbClr val="EAEAEA"/>
                          </a:solidFill>
                          <a:effectLst/>
                          <a:latin typeface="Times New Roman"/>
                        </a:rPr>
                        <a:t>Disponering</a:t>
                      </a:r>
                    </a:p>
                  </a:txBody>
                  <a:tcPr marL="9122" marR="9122" marT="91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122" marR="9122" marT="91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nb-NO">
                        <a:solidFill>
                          <a:srgbClr val="EAEAEA"/>
                        </a:solidFill>
                      </a:endParaRPr>
                    </a:p>
                  </a:txBody>
                  <a:tcPr marL="9122" marR="9122" marT="91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EAEAEA"/>
                        </a:solidFill>
                        <a:effectLst/>
                        <a:latin typeface="Times New Roman"/>
                      </a:endParaRPr>
                    </a:p>
                  </a:txBody>
                  <a:tcPr marL="9122" marR="9122" marT="91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EAEAEA"/>
                        </a:solidFill>
                        <a:effectLst/>
                        <a:latin typeface="Times New Roman"/>
                      </a:endParaRPr>
                    </a:p>
                  </a:txBody>
                  <a:tcPr marL="9122" marR="9122" marT="91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 dirty="0">
                        <a:solidFill>
                          <a:srgbClr val="EAEAEA"/>
                        </a:solidFill>
                        <a:effectLst/>
                        <a:latin typeface="Times New Roman"/>
                      </a:endParaRPr>
                    </a:p>
                  </a:txBody>
                  <a:tcPr marL="9122" marR="9122" marT="91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4486"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EAEAEA"/>
                        </a:solidFill>
                        <a:effectLst/>
                        <a:latin typeface="Times New Roman"/>
                      </a:endParaRPr>
                    </a:p>
                  </a:txBody>
                  <a:tcPr marL="9122" marR="9122" marT="91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nn-NO" sz="1100" b="0" i="0" u="none" strike="noStrike">
                          <a:solidFill>
                            <a:srgbClr val="EAEAEA"/>
                          </a:solidFill>
                          <a:effectLst/>
                          <a:latin typeface="Times New Roman"/>
                        </a:rPr>
                        <a:t>Til egenkapital Ungdoms- og Tiltaksfondet</a:t>
                      </a:r>
                    </a:p>
                  </a:txBody>
                  <a:tcPr marL="9122" marR="9122" marT="91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122" marR="9122" marT="91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nb-NO">
                        <a:solidFill>
                          <a:srgbClr val="EAEAEA"/>
                        </a:solidFill>
                      </a:endParaRPr>
                    </a:p>
                  </a:txBody>
                  <a:tcPr marL="9122" marR="9122" marT="91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EAEAEA"/>
                        </a:solidFill>
                        <a:effectLst/>
                        <a:latin typeface="Times New Roman"/>
                      </a:endParaRPr>
                    </a:p>
                  </a:txBody>
                  <a:tcPr marL="9122" marR="9122" marT="91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EAEAEA"/>
                        </a:solidFill>
                        <a:effectLst/>
                        <a:latin typeface="Times New Roman"/>
                      </a:endParaRPr>
                    </a:p>
                  </a:txBody>
                  <a:tcPr marL="9122" marR="9122" marT="91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>
                          <a:solidFill>
                            <a:srgbClr val="EAEAEA"/>
                          </a:solidFill>
                          <a:effectLst/>
                          <a:latin typeface="Times New Roman"/>
                        </a:rPr>
                        <a:t>        357 040 </a:t>
                      </a:r>
                    </a:p>
                  </a:txBody>
                  <a:tcPr marL="9122" marR="9122" marT="91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4796"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EAEAEA"/>
                        </a:solidFill>
                        <a:effectLst/>
                        <a:latin typeface="Times New Roman"/>
                      </a:endParaRPr>
                    </a:p>
                  </a:txBody>
                  <a:tcPr marL="9122" marR="9122" marT="91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 dirty="0">
                          <a:solidFill>
                            <a:srgbClr val="EAEAEA"/>
                          </a:solidFill>
                          <a:effectLst/>
                          <a:latin typeface="Times New Roman"/>
                        </a:rPr>
                        <a:t>Fra egenkapital Ungdoms- og Tiltaksfondet</a:t>
                      </a:r>
                    </a:p>
                  </a:txBody>
                  <a:tcPr marL="9122" marR="9122" marT="91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>
                          <a:solidFill>
                            <a:srgbClr val="EAEAEA"/>
                          </a:solidFill>
                          <a:effectLst/>
                          <a:latin typeface="Times New Roman"/>
                        </a:rPr>
                        <a:t>           -70 835 </a:t>
                      </a:r>
                    </a:p>
                  </a:txBody>
                  <a:tcPr marL="9122" marR="9122" marT="91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EAEAEA"/>
                        </a:solidFill>
                        <a:effectLst/>
                        <a:latin typeface="Times New Roman"/>
                      </a:endParaRPr>
                    </a:p>
                  </a:txBody>
                  <a:tcPr marL="9122" marR="9122" marT="91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 dirty="0">
                          <a:solidFill>
                            <a:srgbClr val="EAEAEA"/>
                          </a:solidFill>
                          <a:effectLst/>
                          <a:latin typeface="Times New Roman"/>
                        </a:rPr>
                        <a:t>         -77 138 </a:t>
                      </a:r>
                    </a:p>
                  </a:txBody>
                  <a:tcPr marL="9122" marR="9122" marT="91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6398"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 dirty="0">
                        <a:solidFill>
                          <a:srgbClr val="EAEAEA"/>
                        </a:solidFill>
                        <a:effectLst/>
                        <a:latin typeface="Times New Roman"/>
                      </a:endParaRPr>
                    </a:p>
                  </a:txBody>
                  <a:tcPr marL="9122" marR="9122" marT="91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 dirty="0">
                          <a:solidFill>
                            <a:srgbClr val="EAEAEA"/>
                          </a:solidFill>
                          <a:effectLst/>
                          <a:latin typeface="Times New Roman"/>
                        </a:rPr>
                        <a:t>Til/fra </a:t>
                      </a:r>
                      <a:r>
                        <a:rPr lang="nb-NO" sz="1100" b="0" i="0" u="none" strike="noStrike" dirty="0" err="1" smtClean="0">
                          <a:solidFill>
                            <a:srgbClr val="EAEAEA"/>
                          </a:solidFill>
                          <a:effectLst/>
                          <a:latin typeface="Times New Roman"/>
                        </a:rPr>
                        <a:t>egenkapital,Kap.fra</a:t>
                      </a:r>
                      <a:r>
                        <a:rPr lang="nb-NO" sz="1100" b="0" i="0" u="none" strike="noStrike" dirty="0" smtClean="0">
                          <a:solidFill>
                            <a:srgbClr val="EAEAEA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nb-NO" sz="1100" b="0" i="0" u="none" strike="noStrike" dirty="0" err="1" smtClean="0">
                          <a:solidFill>
                            <a:srgbClr val="EAEAEA"/>
                          </a:solidFill>
                          <a:effectLst/>
                          <a:latin typeface="Times New Roman"/>
                        </a:rPr>
                        <a:t>NORFO,fond</a:t>
                      </a:r>
                      <a:r>
                        <a:rPr lang="nb-NO" sz="1100" b="0" i="0" u="none" strike="noStrike" dirty="0" smtClean="0">
                          <a:solidFill>
                            <a:srgbClr val="EAEAEA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nb-NO" sz="1100" b="0" i="0" u="none" strike="noStrike" dirty="0" err="1" smtClean="0">
                          <a:solidFill>
                            <a:srgbClr val="EAEAEA"/>
                          </a:solidFill>
                          <a:effectLst/>
                          <a:latin typeface="Times New Roman"/>
                        </a:rPr>
                        <a:t>medl.utvikling</a:t>
                      </a:r>
                      <a:endParaRPr lang="nb-NO" sz="1100" b="0" i="0" u="none" strike="noStrike" dirty="0">
                        <a:solidFill>
                          <a:srgbClr val="EAEAEA"/>
                        </a:solidFill>
                        <a:effectLst/>
                        <a:latin typeface="Times New Roman"/>
                      </a:endParaRPr>
                    </a:p>
                  </a:txBody>
                  <a:tcPr marL="9122" marR="9122" marT="91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>
                          <a:solidFill>
                            <a:srgbClr val="EAEAEA"/>
                          </a:solidFill>
                          <a:effectLst/>
                          <a:latin typeface="Times New Roman"/>
                        </a:rPr>
                        <a:t>                   -   </a:t>
                      </a:r>
                    </a:p>
                  </a:txBody>
                  <a:tcPr marL="9122" marR="9122" marT="91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EAEAEA"/>
                        </a:solidFill>
                        <a:effectLst/>
                        <a:latin typeface="Times New Roman"/>
                      </a:endParaRPr>
                    </a:p>
                  </a:txBody>
                  <a:tcPr marL="9122" marR="9122" marT="91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 dirty="0">
                          <a:solidFill>
                            <a:srgbClr val="EAEAEA"/>
                          </a:solidFill>
                          <a:effectLst/>
                          <a:latin typeface="Times New Roman"/>
                        </a:rPr>
                        <a:t>          60 000 </a:t>
                      </a:r>
                    </a:p>
                  </a:txBody>
                  <a:tcPr marL="9122" marR="9122" marT="91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4796"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 dirty="0">
                        <a:solidFill>
                          <a:srgbClr val="EAEAEA"/>
                        </a:solidFill>
                        <a:effectLst/>
                        <a:latin typeface="Times New Roman"/>
                      </a:endParaRPr>
                    </a:p>
                  </a:txBody>
                  <a:tcPr marL="9122" marR="9122" marT="91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 dirty="0">
                          <a:solidFill>
                            <a:srgbClr val="EAEAEA"/>
                          </a:solidFill>
                          <a:effectLst/>
                          <a:latin typeface="Times New Roman"/>
                        </a:rPr>
                        <a:t>Til/fra egenkapital, Kapital fra NORFO, fond ungdom</a:t>
                      </a:r>
                    </a:p>
                  </a:txBody>
                  <a:tcPr marL="9122" marR="9122" marT="91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>
                          <a:solidFill>
                            <a:srgbClr val="EAEAEA"/>
                          </a:solidFill>
                          <a:effectLst/>
                          <a:latin typeface="Times New Roman"/>
                        </a:rPr>
                        <a:t>           -21 625 </a:t>
                      </a:r>
                    </a:p>
                  </a:txBody>
                  <a:tcPr marL="9122" marR="9122" marT="91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EAEAEA"/>
                        </a:solidFill>
                        <a:effectLst/>
                        <a:latin typeface="Times New Roman"/>
                      </a:endParaRPr>
                    </a:p>
                  </a:txBody>
                  <a:tcPr marL="9122" marR="9122" marT="91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 dirty="0">
                          <a:solidFill>
                            <a:srgbClr val="EAEAEA"/>
                          </a:solidFill>
                          <a:effectLst/>
                          <a:latin typeface="Times New Roman"/>
                        </a:rPr>
                        <a:t>        192 969 </a:t>
                      </a:r>
                    </a:p>
                  </a:txBody>
                  <a:tcPr marL="9122" marR="9122" marT="91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4796"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EAEAEA"/>
                        </a:solidFill>
                        <a:effectLst/>
                        <a:latin typeface="Times New Roman"/>
                      </a:endParaRPr>
                    </a:p>
                  </a:txBody>
                  <a:tcPr marL="9122" marR="9122" marT="91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>
                          <a:solidFill>
                            <a:srgbClr val="EAEAEA"/>
                          </a:solidFill>
                          <a:effectLst/>
                          <a:latin typeface="Times New Roman"/>
                        </a:rPr>
                        <a:t>Til/fra egenkapital, Kapital fra NORFO, fond  TRF</a:t>
                      </a:r>
                    </a:p>
                  </a:txBody>
                  <a:tcPr marL="9122" marR="9122" marT="91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>
                          <a:solidFill>
                            <a:srgbClr val="EAEAEA"/>
                          </a:solidFill>
                          <a:effectLst/>
                          <a:latin typeface="Times New Roman"/>
                        </a:rPr>
                        <a:t>           -30 139 </a:t>
                      </a:r>
                    </a:p>
                  </a:txBody>
                  <a:tcPr marL="9122" marR="9122" marT="91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EAEAEA"/>
                        </a:solidFill>
                        <a:effectLst/>
                        <a:latin typeface="Times New Roman"/>
                      </a:endParaRPr>
                    </a:p>
                  </a:txBody>
                  <a:tcPr marL="9122" marR="9122" marT="91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 dirty="0">
                          <a:solidFill>
                            <a:srgbClr val="EAEAEA"/>
                          </a:solidFill>
                          <a:effectLst/>
                          <a:latin typeface="Times New Roman"/>
                        </a:rPr>
                        <a:t>        192 969 </a:t>
                      </a:r>
                    </a:p>
                  </a:txBody>
                  <a:tcPr marL="9122" marR="9122" marT="91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4796"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EAEAEA"/>
                        </a:solidFill>
                        <a:effectLst/>
                        <a:latin typeface="Times New Roman"/>
                      </a:endParaRPr>
                    </a:p>
                  </a:txBody>
                  <a:tcPr marL="9122" marR="9122" marT="91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>
                          <a:solidFill>
                            <a:srgbClr val="EAEAEA"/>
                          </a:solidFill>
                          <a:effectLst/>
                          <a:latin typeface="Times New Roman"/>
                        </a:rPr>
                        <a:t>Til klubbprosjekt fra fond TRF</a:t>
                      </a:r>
                    </a:p>
                  </a:txBody>
                  <a:tcPr marL="9122" marR="9122" marT="91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EAEAEA"/>
                        </a:solidFill>
                        <a:effectLst/>
                        <a:latin typeface="Times New Roman"/>
                      </a:endParaRPr>
                    </a:p>
                  </a:txBody>
                  <a:tcPr marL="9122" marR="9122" marT="91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>
                          <a:solidFill>
                            <a:srgbClr val="EAEAEA"/>
                          </a:solidFill>
                          <a:effectLst/>
                          <a:latin typeface="Times New Roman"/>
                        </a:rPr>
                        <a:t>            30 139 </a:t>
                      </a:r>
                    </a:p>
                  </a:txBody>
                  <a:tcPr marL="9122" marR="9122" marT="91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EAEAEA"/>
                        </a:solidFill>
                        <a:effectLst/>
                        <a:latin typeface="Times New Roman"/>
                      </a:endParaRPr>
                    </a:p>
                  </a:txBody>
                  <a:tcPr marL="9122" marR="9122" marT="91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 dirty="0">
                          <a:solidFill>
                            <a:srgbClr val="EAEAEA"/>
                          </a:solidFill>
                          <a:effectLst/>
                          <a:latin typeface="Times New Roman"/>
                        </a:rPr>
                        <a:t>                -   </a:t>
                      </a:r>
                    </a:p>
                  </a:txBody>
                  <a:tcPr marL="9122" marR="9122" marT="91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4796"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EAEAEA"/>
                        </a:solidFill>
                        <a:effectLst/>
                        <a:latin typeface="Times New Roman"/>
                      </a:endParaRPr>
                    </a:p>
                  </a:txBody>
                  <a:tcPr marL="9122" marR="9122" marT="91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>
                          <a:solidFill>
                            <a:srgbClr val="EAEAEA"/>
                          </a:solidFill>
                          <a:effectLst/>
                          <a:latin typeface="Times New Roman"/>
                        </a:rPr>
                        <a:t>Til utbetaling klubbprosjekt</a:t>
                      </a:r>
                    </a:p>
                  </a:txBody>
                  <a:tcPr marL="9122" marR="9122" marT="91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EAEAEA"/>
                        </a:solidFill>
                        <a:effectLst/>
                        <a:latin typeface="Times New Roman"/>
                      </a:endParaRPr>
                    </a:p>
                  </a:txBody>
                  <a:tcPr marL="9122" marR="9122" marT="91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>
                          <a:solidFill>
                            <a:srgbClr val="EAEAEA"/>
                          </a:solidFill>
                          <a:effectLst/>
                          <a:latin typeface="Times New Roman"/>
                        </a:rPr>
                        <a:t>            70 000 </a:t>
                      </a:r>
                    </a:p>
                  </a:txBody>
                  <a:tcPr marL="9122" marR="9122" marT="91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EAEAEA"/>
                        </a:solidFill>
                        <a:effectLst/>
                        <a:latin typeface="Times New Roman"/>
                      </a:endParaRPr>
                    </a:p>
                  </a:txBody>
                  <a:tcPr marL="9122" marR="9122" marT="91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 dirty="0">
                          <a:solidFill>
                            <a:srgbClr val="EAEAEA"/>
                          </a:solidFill>
                          <a:effectLst/>
                          <a:latin typeface="Times New Roman"/>
                        </a:rPr>
                        <a:t>        100 000 </a:t>
                      </a:r>
                    </a:p>
                  </a:txBody>
                  <a:tcPr marL="9122" marR="9122" marT="91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4796"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EAEAEA"/>
                        </a:solidFill>
                        <a:effectLst/>
                        <a:latin typeface="Times New Roman"/>
                      </a:endParaRPr>
                    </a:p>
                  </a:txBody>
                  <a:tcPr marL="9122" marR="9122" marT="91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>
                          <a:solidFill>
                            <a:srgbClr val="EAEAEA"/>
                          </a:solidFill>
                          <a:effectLst/>
                          <a:latin typeface="Times New Roman"/>
                        </a:rPr>
                        <a:t>Til/fra egenkapital</a:t>
                      </a:r>
                    </a:p>
                  </a:txBody>
                  <a:tcPr marL="9122" marR="9122" marT="91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EAEAEA"/>
                        </a:solidFill>
                        <a:effectLst/>
                        <a:latin typeface="Times New Roman"/>
                      </a:endParaRPr>
                    </a:p>
                  </a:txBody>
                  <a:tcPr marL="9122" marR="9122" marT="91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>
                          <a:solidFill>
                            <a:srgbClr val="EAEAEA"/>
                          </a:solidFill>
                          <a:effectLst/>
                          <a:latin typeface="Times New Roman"/>
                        </a:rPr>
                        <a:t>              3 471 </a:t>
                      </a:r>
                    </a:p>
                  </a:txBody>
                  <a:tcPr marL="9122" marR="9122" marT="91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EAEAEA"/>
                        </a:solidFill>
                        <a:effectLst/>
                        <a:latin typeface="Times New Roman"/>
                      </a:endParaRPr>
                    </a:p>
                  </a:txBody>
                  <a:tcPr marL="9122" marR="9122" marT="91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 dirty="0">
                          <a:solidFill>
                            <a:srgbClr val="EAEAEA"/>
                          </a:solidFill>
                          <a:effectLst/>
                          <a:latin typeface="Times New Roman"/>
                        </a:rPr>
                        <a:t>            6 821 </a:t>
                      </a:r>
                    </a:p>
                  </a:txBody>
                  <a:tcPr marL="9122" marR="9122" marT="91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4796"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EAEAEA"/>
                        </a:solidFill>
                        <a:effectLst/>
                        <a:latin typeface="Times New Roman"/>
                      </a:endParaRPr>
                    </a:p>
                  </a:txBody>
                  <a:tcPr marL="9122" marR="9122" marT="91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1" i="0" u="none" strike="noStrike" dirty="0">
                          <a:solidFill>
                            <a:srgbClr val="EAEAEA"/>
                          </a:solidFill>
                          <a:effectLst/>
                          <a:latin typeface="Times New Roman"/>
                        </a:rPr>
                        <a:t>Sum disponert</a:t>
                      </a:r>
                    </a:p>
                  </a:txBody>
                  <a:tcPr marL="9122" marR="9122" marT="91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EAEAEA"/>
                        </a:solidFill>
                        <a:effectLst/>
                        <a:latin typeface="Times New Roman"/>
                      </a:endParaRPr>
                    </a:p>
                  </a:txBody>
                  <a:tcPr marL="9122" marR="9122" marT="91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1" i="0" u="none" strike="noStrike">
                          <a:solidFill>
                            <a:srgbClr val="EAEAEA"/>
                          </a:solidFill>
                          <a:effectLst/>
                          <a:latin typeface="Times New Roman"/>
                        </a:rPr>
                        <a:t>          -18 989 </a:t>
                      </a:r>
                    </a:p>
                  </a:txBody>
                  <a:tcPr marL="9122" marR="9122" marT="912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EAEAEA"/>
                        </a:solidFill>
                        <a:effectLst/>
                        <a:latin typeface="Times New Roman"/>
                      </a:endParaRPr>
                    </a:p>
                  </a:txBody>
                  <a:tcPr marL="9122" marR="9122" marT="91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1" i="0" u="none" strike="noStrike" dirty="0">
                          <a:solidFill>
                            <a:srgbClr val="EAEAEA"/>
                          </a:solidFill>
                          <a:effectLst/>
                          <a:latin typeface="Times New Roman"/>
                        </a:rPr>
                        <a:t>       832 660 </a:t>
                      </a:r>
                    </a:p>
                  </a:txBody>
                  <a:tcPr marL="9122" marR="9122" marT="912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xmlns:p15="http://schemas.microsoft.com/office/powerpoint/2012/main" xmlns="" Requires="p15">
      <p:transition xmlns:p14="http://schemas.microsoft.com/office/powerpoint/2010/main" spd="slow" p14:dur="2000">
        <p15:prstTrans prst="peelOff" invX="1"/>
      </p:transition>
    </mc:Choice>
    <mc:Choice Requires="p14">
      <p:transition spd="slow" p14:dur="2000">
        <p:wipe/>
      </p:transition>
    </mc:Choice>
    <mc:Fallback xmlns:p15="http://schemas.microsoft.com/office/powerpoint/2012/main"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Balansen 30.06.2017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 sz="3600"/>
            </a:lvl1pPr>
          </a:lstStyle>
          <a:p>
            <a:r>
              <a:rPr dirty="0" err="1"/>
              <a:t>Balansen</a:t>
            </a:r>
            <a:r>
              <a:rPr dirty="0"/>
              <a:t> </a:t>
            </a:r>
            <a:r>
              <a:rPr dirty="0" smtClean="0"/>
              <a:t>30.06.20</a:t>
            </a:r>
            <a:r>
              <a:rPr lang="nb-NO" dirty="0" smtClean="0"/>
              <a:t>20</a:t>
            </a:r>
            <a:endParaRPr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xmlns:p15="http://schemas.microsoft.com/office/powerpoint/2012/main" xmlns="" Requires="p15">
      <p:transition xmlns:p14="http://schemas.microsoft.com/office/powerpoint/2010/main" spd="slow" p14:dur="2000">
        <p15:prstTrans prst="peelOff" invX="1"/>
      </p:transition>
    </mc:Choice>
    <mc:Choice Requires="p14">
      <p:transition spd="slow" p14:dur="2000">
        <p:wipe/>
      </p:transition>
    </mc:Choice>
    <mc:Fallback xmlns:p15="http://schemas.microsoft.com/office/powerpoint/2012/main"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BALANSE FOR ROTARYÅRET 2016-17 (pr 30.06.2017)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dirty="0"/>
              <a:t>BALANSE FOR ROTARYÅRET </a:t>
            </a:r>
            <a:r>
              <a:rPr dirty="0" smtClean="0"/>
              <a:t>201</a:t>
            </a:r>
            <a:r>
              <a:rPr lang="nb-NO" dirty="0" smtClean="0"/>
              <a:t>9</a:t>
            </a:r>
            <a:r>
              <a:rPr dirty="0" smtClean="0"/>
              <a:t>-</a:t>
            </a:r>
            <a:r>
              <a:rPr lang="nb-NO" dirty="0" smtClean="0"/>
              <a:t>20</a:t>
            </a:r>
            <a:endParaRPr dirty="0"/>
          </a:p>
        </p:txBody>
      </p:sp>
      <p:graphicFrame>
        <p:nvGraphicFramePr>
          <p:cNvPr id="3" name="Tabell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9261904"/>
              </p:ext>
            </p:extLst>
          </p:nvPr>
        </p:nvGraphicFramePr>
        <p:xfrm>
          <a:off x="1183759" y="1198931"/>
          <a:ext cx="6492948" cy="4230770"/>
        </p:xfrm>
        <a:graphic>
          <a:graphicData uri="http://schemas.openxmlformats.org/drawingml/2006/table">
            <a:tbl>
              <a:tblPr/>
              <a:tblGrid>
                <a:gridCol w="3702841"/>
                <a:gridCol w="440543"/>
                <a:gridCol w="1174782"/>
                <a:gridCol w="1174782"/>
              </a:tblGrid>
              <a:tr h="307319">
                <a:tc gridSpan="2">
                  <a:txBody>
                    <a:bodyPr/>
                    <a:lstStyle/>
                    <a:p>
                      <a:pPr algn="l" fontAlgn="b"/>
                      <a:r>
                        <a:rPr lang="nb-NO" sz="1800" b="1" i="0" u="none" strike="noStrike">
                          <a:solidFill>
                            <a:srgbClr val="EAEAEA"/>
                          </a:solidFill>
                          <a:effectLst/>
                          <a:latin typeface="Times New Roman"/>
                        </a:rPr>
                        <a:t>ROTARY DISTRIKT 2290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 dirty="0">
                        <a:solidFill>
                          <a:srgbClr val="EAEAEA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EAEAEA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4880"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>
                          <a:solidFill>
                            <a:srgbClr val="EAEAEA"/>
                          </a:solidFill>
                          <a:effectLst/>
                          <a:latin typeface="Times New Roman"/>
                        </a:rPr>
                        <a:t>Organisasjonsnr. 992 197 544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>
                          <a:solidFill>
                            <a:srgbClr val="EAEAEA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>
                          <a:solidFill>
                            <a:srgbClr val="EAEAEA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>
                          <a:solidFill>
                            <a:srgbClr val="EAEAEA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4880"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EAEAEA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EAEAEA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EAEAEA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nb-NO" sz="1100" b="0" i="0" u="none" strike="noStrike">
                        <a:solidFill>
                          <a:srgbClr val="EAEAEA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35611">
                <a:tc>
                  <a:txBody>
                    <a:bodyPr/>
                    <a:lstStyle/>
                    <a:p>
                      <a:pPr algn="l" fontAlgn="b"/>
                      <a:r>
                        <a:rPr lang="nb-NO" sz="1200" b="0" i="0" u="none" strike="noStrike">
                          <a:solidFill>
                            <a:srgbClr val="EAEAEA"/>
                          </a:solidFill>
                          <a:effectLst/>
                          <a:latin typeface="Times New Roman"/>
                        </a:rPr>
                        <a:t>BALANSE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EAEAEA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100" b="1" i="0" u="sng" strike="noStrike">
                          <a:solidFill>
                            <a:srgbClr val="EAEAEA"/>
                          </a:solidFill>
                          <a:effectLst/>
                          <a:latin typeface="Times New Roman"/>
                        </a:rPr>
                        <a:t>30.06.2020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100" b="1" i="0" u="sng" strike="noStrike">
                          <a:solidFill>
                            <a:srgbClr val="EAEAEA"/>
                          </a:solidFill>
                          <a:effectLst/>
                          <a:latin typeface="Times New Roman"/>
                        </a:rPr>
                        <a:t> 30.06.2019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4880"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EAEAEA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EAEAEA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EAEAEA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EAEAEA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4880"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>
                          <a:solidFill>
                            <a:srgbClr val="EAEAEA"/>
                          </a:solidFill>
                          <a:effectLst/>
                          <a:latin typeface="Times New Roman"/>
                        </a:rPr>
                        <a:t>EIENDELER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EAEAEA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EAEAEA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EAEAEA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4880"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0" i="1" u="none" strike="noStrike">
                          <a:solidFill>
                            <a:srgbClr val="EAEAEA"/>
                          </a:solidFill>
                          <a:effectLst/>
                          <a:latin typeface="Times New Roman"/>
                        </a:rPr>
                        <a:t>Anleggsmidler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EAEAEA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EAEAEA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EAEAEA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4880"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>
                          <a:solidFill>
                            <a:srgbClr val="EAEAEA"/>
                          </a:solidFill>
                          <a:effectLst/>
                          <a:latin typeface="Times New Roman"/>
                        </a:rPr>
                        <a:t>1249 Tilhenger SHELTERBOX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EAEAEA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>
                          <a:solidFill>
                            <a:srgbClr val="EAEAEA"/>
                          </a:solidFill>
                          <a:effectLst/>
                          <a:latin typeface="Times New Roman"/>
                        </a:rPr>
                        <a:t>                    1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>
                          <a:solidFill>
                            <a:srgbClr val="EAEAEA"/>
                          </a:solidFill>
                          <a:effectLst/>
                          <a:latin typeface="Times New Roman"/>
                        </a:rPr>
                        <a:t>                    1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4880"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EAEAEA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EAEAEA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EAEAEA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EAEAEA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04880"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0" i="1" u="none" strike="noStrike">
                          <a:solidFill>
                            <a:srgbClr val="EAEAEA"/>
                          </a:solidFill>
                          <a:effectLst/>
                          <a:latin typeface="Times New Roman"/>
                        </a:rPr>
                        <a:t>Omløpsmidler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EAEAEA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EAEAEA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EAEAEA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4880"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>
                          <a:solidFill>
                            <a:srgbClr val="EAEAEA"/>
                          </a:solidFill>
                          <a:effectLst/>
                          <a:latin typeface="Times New Roman"/>
                        </a:rPr>
                        <a:t>1500 Kundefordringer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EAEAEA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>
                          <a:solidFill>
                            <a:srgbClr val="EAEAEA"/>
                          </a:solidFill>
                          <a:effectLst/>
                          <a:latin typeface="Times New Roman"/>
                        </a:rPr>
                        <a:t>                   -  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>
                          <a:solidFill>
                            <a:srgbClr val="EAEAEA"/>
                          </a:solidFill>
                          <a:effectLst/>
                          <a:latin typeface="Times New Roman"/>
                        </a:rPr>
                        <a:t>              2 300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4880"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>
                          <a:solidFill>
                            <a:srgbClr val="EAEAEA"/>
                          </a:solidFill>
                          <a:effectLst/>
                          <a:latin typeface="Times New Roman"/>
                        </a:rPr>
                        <a:t>1579 Andre fordringer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EAEAEA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>
                          <a:solidFill>
                            <a:srgbClr val="EAEAEA"/>
                          </a:solidFill>
                          <a:effectLst/>
                          <a:latin typeface="Times New Roman"/>
                        </a:rPr>
                        <a:t>              5 486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>
                          <a:solidFill>
                            <a:srgbClr val="EAEAEA"/>
                          </a:solidFill>
                          <a:effectLst/>
                          <a:latin typeface="Times New Roman"/>
                        </a:rPr>
                        <a:t>            20 000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4880"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>
                          <a:solidFill>
                            <a:srgbClr val="EAEAEA"/>
                          </a:solidFill>
                          <a:effectLst/>
                          <a:latin typeface="Times New Roman"/>
                        </a:rPr>
                        <a:t>1700 Forskuddsbet. PETS november 2020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EAEAEA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>
                          <a:solidFill>
                            <a:srgbClr val="EAEAEA"/>
                          </a:solidFill>
                          <a:effectLst/>
                          <a:latin typeface="Times New Roman"/>
                        </a:rPr>
                        <a:t>            60 000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>
                          <a:solidFill>
                            <a:srgbClr val="EAEAEA"/>
                          </a:solidFill>
                          <a:effectLst/>
                          <a:latin typeface="Times New Roman"/>
                        </a:rPr>
                        <a:t>                   -  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4880"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>
                          <a:solidFill>
                            <a:srgbClr val="EAEAEA"/>
                          </a:solidFill>
                          <a:effectLst/>
                          <a:latin typeface="Times New Roman"/>
                        </a:rPr>
                        <a:t>1701 Innestående delt.avg. WAS til 2021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EAEAEA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>
                          <a:solidFill>
                            <a:srgbClr val="EAEAEA"/>
                          </a:solidFill>
                          <a:effectLst/>
                          <a:latin typeface="Times New Roman"/>
                        </a:rPr>
                        <a:t>            20 000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>
                          <a:solidFill>
                            <a:srgbClr val="EAEAEA"/>
                          </a:solidFill>
                          <a:effectLst/>
                          <a:latin typeface="Times New Roman"/>
                        </a:rPr>
                        <a:t>                   -  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4880"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>
                          <a:solidFill>
                            <a:srgbClr val="EAEAEA"/>
                          </a:solidFill>
                          <a:effectLst/>
                          <a:latin typeface="Times New Roman"/>
                        </a:rPr>
                        <a:t>1702 Deltageravg.Oulu ref.oktober 2020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EAEAEA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>
                          <a:solidFill>
                            <a:srgbClr val="EAEAEA"/>
                          </a:solidFill>
                          <a:effectLst/>
                          <a:latin typeface="Times New Roman"/>
                        </a:rPr>
                        <a:t>            10 785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>
                          <a:solidFill>
                            <a:srgbClr val="EAEAEA"/>
                          </a:solidFill>
                          <a:effectLst/>
                          <a:latin typeface="Times New Roman"/>
                        </a:rPr>
                        <a:t>                   -  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4880"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>
                          <a:solidFill>
                            <a:srgbClr val="EAEAEA"/>
                          </a:solidFill>
                          <a:effectLst/>
                          <a:latin typeface="Times New Roman"/>
                        </a:rPr>
                        <a:t>1920 DNB Drift 1503.04.03794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EAEAEA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>
                          <a:solidFill>
                            <a:srgbClr val="EAEAEA"/>
                          </a:solidFill>
                          <a:effectLst/>
                          <a:latin typeface="Times New Roman"/>
                        </a:rPr>
                        <a:t>          457 338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>
                          <a:solidFill>
                            <a:srgbClr val="EAEAEA"/>
                          </a:solidFill>
                          <a:effectLst/>
                          <a:latin typeface="Times New Roman"/>
                        </a:rPr>
                        <a:t>          719 245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4880"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>
                          <a:solidFill>
                            <a:srgbClr val="EAEAEA"/>
                          </a:solidFill>
                          <a:effectLst/>
                          <a:latin typeface="Times New Roman"/>
                        </a:rPr>
                        <a:t>1930 DNB 1202.12.83833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EAEAEA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>
                          <a:solidFill>
                            <a:srgbClr val="EAEAEA"/>
                          </a:solidFill>
                          <a:effectLst/>
                          <a:latin typeface="Times New Roman"/>
                        </a:rPr>
                        <a:t>        1 120 138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>
                          <a:solidFill>
                            <a:srgbClr val="EAEAEA"/>
                          </a:solidFill>
                          <a:effectLst/>
                          <a:latin typeface="Times New Roman"/>
                        </a:rPr>
                        <a:t>        1 111 865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4880"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0" i="1" u="none" strike="noStrike">
                          <a:solidFill>
                            <a:srgbClr val="EAEAEA"/>
                          </a:solidFill>
                          <a:effectLst/>
                          <a:latin typeface="Times New Roman"/>
                        </a:rPr>
                        <a:t>Sum omløpsmidler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EAEAEA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>
                          <a:solidFill>
                            <a:srgbClr val="EAEAEA"/>
                          </a:solidFill>
                          <a:effectLst/>
                          <a:latin typeface="Times New Roman"/>
                        </a:rPr>
                        <a:t>        1 673 747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>
                          <a:solidFill>
                            <a:srgbClr val="EAEAEA"/>
                          </a:solidFill>
                          <a:effectLst/>
                          <a:latin typeface="Times New Roman"/>
                        </a:rPr>
                        <a:t>        1 853 410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4880"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EAEAEA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EAEAEA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EAEAEA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EAEAEA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04880"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1" i="0" u="none" strike="noStrike">
                          <a:solidFill>
                            <a:srgbClr val="EAEAEA"/>
                          </a:solidFill>
                          <a:effectLst/>
                          <a:latin typeface="Times New Roman"/>
                        </a:rPr>
                        <a:t>SUM EIENDELER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1" i="0" u="none" strike="noStrike">
                        <a:solidFill>
                          <a:srgbClr val="EAEAEA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1" i="0" u="none" strike="noStrike">
                          <a:solidFill>
                            <a:srgbClr val="EAEAEA"/>
                          </a:solidFill>
                          <a:effectLst/>
                          <a:latin typeface="Times New Roman"/>
                        </a:rPr>
                        <a:t>      1 673 748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1" i="0" u="none" strike="noStrike" dirty="0">
                          <a:solidFill>
                            <a:srgbClr val="EAEAEA"/>
                          </a:solidFill>
                          <a:effectLst/>
                          <a:latin typeface="Times New Roman"/>
                        </a:rPr>
                        <a:t>      1 853 411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xmlns:p15="http://schemas.microsoft.com/office/powerpoint/2012/main" xmlns="" Requires="p15">
      <p:transition xmlns:p14="http://schemas.microsoft.com/office/powerpoint/2010/main" spd="slow" p14:dur="2000">
        <p15:prstTrans prst="peelOff" invX="1"/>
      </p:transition>
    </mc:Choice>
    <mc:Choice Requires="p14">
      <p:transition spd="slow" p14:dur="2000">
        <p:wipe/>
      </p:transition>
    </mc:Choice>
    <mc:Fallback xmlns:p15="http://schemas.microsoft.com/office/powerpoint/2012/main"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l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51985187"/>
              </p:ext>
            </p:extLst>
          </p:nvPr>
        </p:nvGraphicFramePr>
        <p:xfrm>
          <a:off x="1091609" y="186800"/>
          <a:ext cx="6027871" cy="5923374"/>
        </p:xfrm>
        <a:graphic>
          <a:graphicData uri="http://schemas.openxmlformats.org/drawingml/2006/table">
            <a:tbl>
              <a:tblPr/>
              <a:tblGrid>
                <a:gridCol w="3137121"/>
                <a:gridCol w="459892"/>
                <a:gridCol w="1215429"/>
                <a:gridCol w="1215429"/>
              </a:tblGrid>
              <a:tr h="261570"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>
                          <a:solidFill>
                            <a:srgbClr val="EAEAEA"/>
                          </a:solidFill>
                          <a:effectLst/>
                          <a:latin typeface="Times New Roman"/>
                        </a:rPr>
                        <a:t>EGENKAPITAL OG GJELD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EAEAEA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100" b="0" i="0" u="sng" strike="noStrike" dirty="0">
                          <a:solidFill>
                            <a:srgbClr val="EAEAEA"/>
                          </a:solidFill>
                          <a:effectLst/>
                          <a:latin typeface="Times New Roman"/>
                        </a:rPr>
                        <a:t>30.06.2020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100" b="0" i="0" u="sng" strike="noStrike">
                          <a:solidFill>
                            <a:srgbClr val="EAEAEA"/>
                          </a:solidFill>
                          <a:effectLst/>
                          <a:latin typeface="Times New Roman"/>
                        </a:rPr>
                        <a:t> 30.06.2019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7791"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0" i="1" u="none" strike="noStrike">
                          <a:solidFill>
                            <a:srgbClr val="EAEAEA"/>
                          </a:solidFill>
                          <a:effectLst/>
                          <a:latin typeface="Times New Roman"/>
                        </a:rPr>
                        <a:t>Egenkapital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EAEAEA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EAEAEA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EAEAEA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7791"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>
                          <a:solidFill>
                            <a:srgbClr val="EAEAEA"/>
                          </a:solidFill>
                          <a:effectLst/>
                          <a:latin typeface="Times New Roman"/>
                        </a:rPr>
                        <a:t>2050 Fri Egenkapital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EAEAEA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>
                          <a:solidFill>
                            <a:srgbClr val="EAEAEA"/>
                          </a:solidFill>
                          <a:effectLst/>
                          <a:latin typeface="Times New Roman"/>
                        </a:rPr>
                        <a:t>          690 699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>
                          <a:solidFill>
                            <a:srgbClr val="EAEAEA"/>
                          </a:solidFill>
                          <a:effectLst/>
                          <a:latin typeface="Times New Roman"/>
                        </a:rPr>
                        <a:t>          687 228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7791"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>
                          <a:solidFill>
                            <a:srgbClr val="EAEAEA"/>
                          </a:solidFill>
                          <a:effectLst/>
                          <a:latin typeface="Times New Roman"/>
                        </a:rPr>
                        <a:t>2060 Ungdoms- og Tiltaksfond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EAEAEA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>
                          <a:solidFill>
                            <a:srgbClr val="EAEAEA"/>
                          </a:solidFill>
                          <a:effectLst/>
                          <a:latin typeface="Times New Roman"/>
                        </a:rPr>
                        <a:t>          491 730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>
                          <a:solidFill>
                            <a:srgbClr val="EAEAEA"/>
                          </a:solidFill>
                          <a:effectLst/>
                          <a:latin typeface="Times New Roman"/>
                        </a:rPr>
                        <a:t>          562 565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30402">
                <a:tc gridSpan="2"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>
                          <a:solidFill>
                            <a:srgbClr val="EAEAEA"/>
                          </a:solidFill>
                          <a:effectLst/>
                          <a:latin typeface="Times New Roman"/>
                        </a:rPr>
                        <a:t>2061 Kapital fra NORFO, medlemsutvikling - min. 3 år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>
                          <a:solidFill>
                            <a:srgbClr val="EAEAEA"/>
                          </a:solidFill>
                          <a:effectLst/>
                          <a:latin typeface="Times New Roman"/>
                        </a:rPr>
                        <a:t>            60 000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>
                          <a:solidFill>
                            <a:srgbClr val="EAEAEA"/>
                          </a:solidFill>
                          <a:effectLst/>
                          <a:latin typeface="Times New Roman"/>
                        </a:rPr>
                        <a:t>            60 000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7791"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>
                          <a:solidFill>
                            <a:srgbClr val="EAEAEA"/>
                          </a:solidFill>
                          <a:effectLst/>
                          <a:latin typeface="Times New Roman"/>
                        </a:rPr>
                        <a:t>2062 Kapital fra NORFO, TRF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EAEAEA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>
                          <a:solidFill>
                            <a:srgbClr val="EAEAEA"/>
                          </a:solidFill>
                          <a:effectLst/>
                          <a:latin typeface="Times New Roman"/>
                        </a:rPr>
                        <a:t>          162 830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>
                          <a:solidFill>
                            <a:srgbClr val="EAEAEA"/>
                          </a:solidFill>
                          <a:effectLst/>
                          <a:latin typeface="Times New Roman"/>
                        </a:rPr>
                        <a:t>          192 969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7791"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>
                          <a:solidFill>
                            <a:srgbClr val="EAEAEA"/>
                          </a:solidFill>
                          <a:effectLst/>
                          <a:latin typeface="Times New Roman"/>
                        </a:rPr>
                        <a:t>2063 Kapital fra NORFO, ungdom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EAEAEA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>
                          <a:solidFill>
                            <a:srgbClr val="EAEAEA"/>
                          </a:solidFill>
                          <a:effectLst/>
                          <a:latin typeface="Times New Roman"/>
                        </a:rPr>
                        <a:t>          171 344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>
                          <a:solidFill>
                            <a:srgbClr val="EAEAEA"/>
                          </a:solidFill>
                          <a:effectLst/>
                          <a:latin typeface="Times New Roman"/>
                        </a:rPr>
                        <a:t>          192 969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7791"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0" i="1" u="none" strike="noStrike">
                          <a:solidFill>
                            <a:srgbClr val="EAEAEA"/>
                          </a:solidFill>
                          <a:effectLst/>
                          <a:latin typeface="Times New Roman"/>
                        </a:rPr>
                        <a:t>Sum egenkapital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 dirty="0">
                        <a:solidFill>
                          <a:srgbClr val="EAEAEA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>
                          <a:solidFill>
                            <a:srgbClr val="EAEAEA"/>
                          </a:solidFill>
                          <a:effectLst/>
                          <a:latin typeface="Times New Roman"/>
                        </a:rPr>
                        <a:t>        1 576 603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>
                          <a:solidFill>
                            <a:srgbClr val="EAEAEA"/>
                          </a:solidFill>
                          <a:effectLst/>
                          <a:latin typeface="Times New Roman"/>
                        </a:rPr>
                        <a:t>        1 695 731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7791"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EAEAEA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EAEAEA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EAEAEA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 dirty="0">
                        <a:solidFill>
                          <a:srgbClr val="EAEAEA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37791"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0" i="1" u="none" strike="noStrike" dirty="0">
                          <a:solidFill>
                            <a:srgbClr val="EAEAEA"/>
                          </a:solidFill>
                          <a:effectLst/>
                          <a:latin typeface="Times New Roman"/>
                        </a:rPr>
                        <a:t>Gjeld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EAEAEA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EAEAEA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EAEAEA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7791"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0" i="1" u="none" strike="noStrike">
                          <a:solidFill>
                            <a:srgbClr val="EAEAEA"/>
                          </a:solidFill>
                          <a:effectLst/>
                          <a:latin typeface="Times New Roman"/>
                        </a:rPr>
                        <a:t>Avsettning forpliktelser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EAEAEA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EAEAEA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EAEAEA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7791"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>
                          <a:solidFill>
                            <a:srgbClr val="EAEAEA"/>
                          </a:solidFill>
                          <a:effectLst/>
                          <a:latin typeface="Times New Roman"/>
                        </a:rPr>
                        <a:t>2100 Avsatt til Klubbprosjekt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EAEAEA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>
                          <a:solidFill>
                            <a:srgbClr val="EAEAEA"/>
                          </a:solidFill>
                          <a:effectLst/>
                          <a:latin typeface="Times New Roman"/>
                        </a:rPr>
                        <a:t>            70 000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>
                          <a:solidFill>
                            <a:srgbClr val="EAEAEA"/>
                          </a:solidFill>
                          <a:effectLst/>
                          <a:latin typeface="Times New Roman"/>
                        </a:rPr>
                        <a:t>          100 000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7791"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>
                          <a:solidFill>
                            <a:srgbClr val="EAEAEA"/>
                          </a:solidFill>
                          <a:effectLst/>
                          <a:latin typeface="Times New Roman"/>
                        </a:rPr>
                        <a:t>2105 Avsatt til Rotaract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EAEAEA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>
                          <a:solidFill>
                            <a:srgbClr val="EAEAEA"/>
                          </a:solidFill>
                          <a:effectLst/>
                          <a:latin typeface="Times New Roman"/>
                        </a:rPr>
                        <a:t>            20 000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>
                          <a:solidFill>
                            <a:srgbClr val="EAEAEA"/>
                          </a:solidFill>
                          <a:effectLst/>
                          <a:latin typeface="Times New Roman"/>
                        </a:rPr>
                        <a:t>            20 000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7791"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0" i="0" u="none" strike="noStrike">
                          <a:solidFill>
                            <a:srgbClr val="EAEAEA"/>
                          </a:solidFill>
                          <a:effectLst/>
                          <a:latin typeface="Times New Roman"/>
                        </a:rPr>
                        <a:t>2140 Avsetning avlyst Convention DGE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EAEAEA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>
                          <a:solidFill>
                            <a:srgbClr val="EAEAEA"/>
                          </a:solidFill>
                          <a:effectLst/>
                          <a:latin typeface="Times New Roman"/>
                        </a:rPr>
                        <a:t>              4 118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>
                          <a:solidFill>
                            <a:srgbClr val="EAEAEA"/>
                          </a:solidFill>
                          <a:effectLst/>
                          <a:latin typeface="Times New Roman"/>
                        </a:rPr>
                        <a:t>                   -  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7791"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0" i="1" u="none" strike="noStrike">
                          <a:solidFill>
                            <a:srgbClr val="EAEAEA"/>
                          </a:solidFill>
                          <a:effectLst/>
                          <a:latin typeface="Times New Roman"/>
                        </a:rPr>
                        <a:t>Sum avsetninger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EAEAEA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>
                          <a:solidFill>
                            <a:srgbClr val="EAEAEA"/>
                          </a:solidFill>
                          <a:effectLst/>
                          <a:latin typeface="Times New Roman"/>
                        </a:rPr>
                        <a:t>            94 118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>
                          <a:solidFill>
                            <a:srgbClr val="EAEAEA"/>
                          </a:solidFill>
                          <a:effectLst/>
                          <a:latin typeface="Times New Roman"/>
                        </a:rPr>
                        <a:t>          120 000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7791"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EAEAEA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EAEAEA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EAEAEA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EAEAEA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37791"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0" i="1" u="none" strike="noStrike">
                          <a:solidFill>
                            <a:srgbClr val="EAEAEA"/>
                          </a:solidFill>
                          <a:effectLst/>
                          <a:latin typeface="Times New Roman"/>
                        </a:rPr>
                        <a:t>Kortsiktig gjeld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EAEAEA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EAEAEA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EAEAEA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7791"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>
                          <a:solidFill>
                            <a:srgbClr val="EAEAEA"/>
                          </a:solidFill>
                          <a:effectLst/>
                          <a:latin typeface="Times New Roman"/>
                        </a:rPr>
                        <a:t>2400 Leverandørgjeld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EAEAEA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>
                          <a:solidFill>
                            <a:srgbClr val="EAEAEA"/>
                          </a:solidFill>
                          <a:effectLst/>
                          <a:latin typeface="Times New Roman"/>
                        </a:rPr>
                        <a:t>              3 027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>
                          <a:solidFill>
                            <a:srgbClr val="EAEAEA"/>
                          </a:solidFill>
                          <a:effectLst/>
                          <a:latin typeface="Times New Roman"/>
                        </a:rPr>
                        <a:t>            37 681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7791"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>
                          <a:solidFill>
                            <a:srgbClr val="EAEAEA"/>
                          </a:solidFill>
                          <a:effectLst/>
                          <a:latin typeface="Times New Roman"/>
                        </a:rPr>
                        <a:t>2990 Annen kortsiktig gjeld, Handicamp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EAEAEA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>
                          <a:solidFill>
                            <a:srgbClr val="EAEAEA"/>
                          </a:solidFill>
                          <a:effectLst/>
                          <a:latin typeface="Times New Roman"/>
                        </a:rPr>
                        <a:t>                   -  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>
                          <a:solidFill>
                            <a:srgbClr val="EAEAEA"/>
                          </a:solidFill>
                          <a:effectLst/>
                          <a:latin typeface="Times New Roman"/>
                        </a:rPr>
                        <a:t>                   -  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7791"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0" i="1" u="none" strike="noStrike">
                          <a:solidFill>
                            <a:srgbClr val="EAEAEA"/>
                          </a:solidFill>
                          <a:effectLst/>
                          <a:latin typeface="Times New Roman"/>
                        </a:rPr>
                        <a:t>Sum kortsiktig gjeld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EAEAEA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>
                          <a:solidFill>
                            <a:srgbClr val="EAEAEA"/>
                          </a:solidFill>
                          <a:effectLst/>
                          <a:latin typeface="Times New Roman"/>
                        </a:rPr>
                        <a:t>              3 027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>
                          <a:solidFill>
                            <a:srgbClr val="EAEAEA"/>
                          </a:solidFill>
                          <a:effectLst/>
                          <a:latin typeface="Times New Roman"/>
                        </a:rPr>
                        <a:t>            37 681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7791"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EAEAEA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EAEAEA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EAEAEA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EAEAEA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37791"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0" i="1" u="none" strike="noStrike">
                          <a:solidFill>
                            <a:srgbClr val="EAEAEA"/>
                          </a:solidFill>
                          <a:effectLst/>
                          <a:latin typeface="Times New Roman"/>
                        </a:rPr>
                        <a:t>Sum gjeld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EAEAEA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>
                          <a:solidFill>
                            <a:srgbClr val="EAEAEA"/>
                          </a:solidFill>
                          <a:effectLst/>
                          <a:latin typeface="Times New Roman"/>
                        </a:rPr>
                        <a:t>            97 145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>
                          <a:solidFill>
                            <a:srgbClr val="EAEAEA"/>
                          </a:solidFill>
                          <a:effectLst/>
                          <a:latin typeface="Times New Roman"/>
                        </a:rPr>
                        <a:t>          157 681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7791"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EAEAEA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EAEAEA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EAEAEA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EAEAEA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37791"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 dirty="0">
                          <a:solidFill>
                            <a:srgbClr val="EAEAEA"/>
                          </a:solidFill>
                          <a:effectLst/>
                          <a:latin typeface="Times New Roman"/>
                        </a:rPr>
                        <a:t>SUM EGENKAPITAL OG GJELD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EAEAEA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>
                          <a:solidFill>
                            <a:srgbClr val="EAEAEA"/>
                          </a:solidFill>
                          <a:effectLst/>
                          <a:latin typeface="Times New Roman"/>
                        </a:rPr>
                        <a:t>      1 673 748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 dirty="0">
                          <a:solidFill>
                            <a:srgbClr val="EAEAEA"/>
                          </a:solidFill>
                          <a:effectLst/>
                          <a:latin typeface="Times New Roman"/>
                        </a:rPr>
                        <a:t>      1 853 411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272962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xmlns:p15="http://schemas.microsoft.com/office/powerpoint/2012/main" xmlns="" Requires="p15">
      <p:transition spd="slow">
        <p15:prstTrans prst="peelOff" invX="1"/>
      </p:transition>
    </mc:Choice>
    <mc:Choice Requires="p14">
      <p:transition spd="slow">
        <p:wipe/>
      </p:transition>
    </mc:Choice>
    <mc:Fallback xmlns:p15="http://schemas.microsoft.com/office/powerpoint/2012/main"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1_SlateLogo">
  <a:themeElements>
    <a:clrScheme name="1_SlateLogo">
      <a:dk1>
        <a:srgbClr val="687D90"/>
      </a:dk1>
      <a:lt1>
        <a:srgbClr val="958D85"/>
      </a:lt1>
      <a:dk2>
        <a:srgbClr val="A7A7A7"/>
      </a:dk2>
      <a:lt2>
        <a:srgbClr val="535353"/>
      </a:lt2>
      <a:accent1>
        <a:srgbClr val="01B4E7"/>
      </a:accent1>
      <a:accent2>
        <a:srgbClr val="FEBD11"/>
      </a:accent2>
      <a:accent3>
        <a:srgbClr val="009999"/>
      </a:accent3>
      <a:accent4>
        <a:srgbClr val="872175"/>
      </a:accent4>
      <a:accent5>
        <a:srgbClr val="D91B5C"/>
      </a:accent5>
      <a:accent6>
        <a:srgbClr val="FF7600"/>
      </a:accent6>
      <a:hlink>
        <a:srgbClr val="0000FF"/>
      </a:hlink>
      <a:folHlink>
        <a:srgbClr val="FF00FF"/>
      </a:folHlink>
    </a:clrScheme>
    <a:fontScheme name="1_SlateLogo">
      <a:majorFont>
        <a:latin typeface="Helvetica"/>
        <a:ea typeface="Helvetica"/>
        <a:cs typeface="Helvetica"/>
      </a:majorFont>
      <a:minorFont>
        <a:latin typeface="Arial"/>
        <a:ea typeface="Arial"/>
        <a:cs typeface="Arial"/>
      </a:minorFont>
    </a:fontScheme>
    <a:fmtScheme name="1_SlateLog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blurRad="38100" dist="230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958D85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958D85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1_SlateLogo">
  <a:themeElements>
    <a:clrScheme name="1_SlateLogo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1B4E7"/>
      </a:accent1>
      <a:accent2>
        <a:srgbClr val="FEBD11"/>
      </a:accent2>
      <a:accent3>
        <a:srgbClr val="009999"/>
      </a:accent3>
      <a:accent4>
        <a:srgbClr val="872175"/>
      </a:accent4>
      <a:accent5>
        <a:srgbClr val="D91B5C"/>
      </a:accent5>
      <a:accent6>
        <a:srgbClr val="FF7600"/>
      </a:accent6>
      <a:hlink>
        <a:srgbClr val="0000FF"/>
      </a:hlink>
      <a:folHlink>
        <a:srgbClr val="FF00FF"/>
      </a:folHlink>
    </a:clrScheme>
    <a:fontScheme name="1_SlateLogo">
      <a:majorFont>
        <a:latin typeface="Helvetica"/>
        <a:ea typeface="Helvetica"/>
        <a:cs typeface="Helvetica"/>
      </a:majorFont>
      <a:minorFont>
        <a:latin typeface="Arial"/>
        <a:ea typeface="Arial"/>
        <a:cs typeface="Arial"/>
      </a:minorFont>
    </a:fontScheme>
    <a:fmtScheme name="1_SlateLog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blurRad="38100" dist="230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958D85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958D85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509</TotalTime>
  <Words>1698</Words>
  <Application>Microsoft Office PowerPoint</Application>
  <PresentationFormat>Skjermfremvisning (4:3)</PresentationFormat>
  <Paragraphs>545</Paragraphs>
  <Slides>15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Lysbildetitler</vt:lpstr>
      </vt:variant>
      <vt:variant>
        <vt:i4>15</vt:i4>
      </vt:variant>
    </vt:vector>
  </HeadingPairs>
  <TitlesOfParts>
    <vt:vector size="16" baseType="lpstr">
      <vt:lpstr>1_SlateLogo</vt:lpstr>
      <vt:lpstr>PowerPoint-presentasjon</vt:lpstr>
      <vt:lpstr>Resultat 2019 – 2020 og disponeringen</vt:lpstr>
      <vt:lpstr>REGNSKAP FOR ROTARYÅRET 2019-20 </vt:lpstr>
      <vt:lpstr>PowerPoint-presentasjon</vt:lpstr>
      <vt:lpstr>PowerPoint-presentasjon</vt:lpstr>
      <vt:lpstr>PowerPoint-presentasjon</vt:lpstr>
      <vt:lpstr>Balansen 30.06.2020</vt:lpstr>
      <vt:lpstr>BALANSE FOR ROTARYÅRET 2019-20</vt:lpstr>
      <vt:lpstr>PowerPoint-presentasjon</vt:lpstr>
      <vt:lpstr>NOTER TIL ÅRSREGNSKAPET FOR 2019-20</vt:lpstr>
      <vt:lpstr>PowerPoint-presentasjon</vt:lpstr>
      <vt:lpstr>PowerPoint-presentasjon</vt:lpstr>
      <vt:lpstr>Godkjenning av årsregnskapet</vt:lpstr>
      <vt:lpstr>PowerPoint-presentasjon</vt:lpstr>
      <vt:lpstr>PowerPoint-presentasjon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Inger Britt Zeiner</dc:creator>
  <cp:lastModifiedBy>Inger-Britt Zeiner</cp:lastModifiedBy>
  <cp:revision>36</cp:revision>
  <dcterms:modified xsi:type="dcterms:W3CDTF">2020-10-02T21:54:40Z</dcterms:modified>
</cp:coreProperties>
</file>