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66" r:id="rId11"/>
    <p:sldId id="267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58D85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5F6"/>
          </a:solidFill>
        </a:fill>
      </a:tcStyle>
    </a:wholeTbl>
    <a:band2H>
      <a:tcTxStyle/>
      <a:tcStyle>
        <a:tcBdr/>
        <a:fill>
          <a:solidFill>
            <a:srgbClr val="E6F2F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DDD"/>
          </a:solidFill>
        </a:fill>
      </a:tcStyle>
    </a:wholeTbl>
    <a:band2H>
      <a:tcTxStyle/>
      <a:tcStyle>
        <a:tcBdr/>
        <a:fill>
          <a:solidFill>
            <a:srgbClr val="E6EFE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5CA"/>
          </a:solidFill>
        </a:fill>
      </a:tcStyle>
    </a:wholeTbl>
    <a:band2H>
      <a:tcTxStyle/>
      <a:tcStyle>
        <a:tcBdr/>
        <a:fill>
          <a:solidFill>
            <a:srgbClr val="FFEB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ED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958D85"/>
              </a:solidFill>
              <a:prstDash val="solid"/>
              <a:round/>
            </a:ln>
          </a:top>
          <a:bottom>
            <a:ln w="254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958D85"/>
              </a:solidFill>
              <a:prstDash val="solid"/>
              <a:round/>
            </a:ln>
          </a:top>
          <a:bottom>
            <a:ln w="254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AD8"/>
          </a:solidFill>
        </a:fill>
      </a:tcStyle>
    </a:wholeTbl>
    <a:band2H>
      <a:tcTxStyle/>
      <a:tcStyle>
        <a:tcBdr/>
        <a:fill>
          <a:solidFill>
            <a:srgbClr val="EEEDED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58D8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58D85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58D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958D85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solidFill>
            <a:srgbClr val="958D85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50800" cap="flat">
              <a:solidFill>
                <a:srgbClr val="958D85"/>
              </a:solidFill>
              <a:prstDash val="solid"/>
              <a:round/>
            </a:ln>
          </a:top>
          <a:bottom>
            <a:ln w="127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958D85"/>
      </a:tcTxStyle>
      <a:tcStyle>
        <a:tcBdr>
          <a:left>
            <a:ln w="12700" cap="flat">
              <a:solidFill>
                <a:srgbClr val="958D85"/>
              </a:solidFill>
              <a:prstDash val="solid"/>
              <a:round/>
            </a:ln>
          </a:left>
          <a:right>
            <a:ln w="12700" cap="flat">
              <a:solidFill>
                <a:srgbClr val="958D85"/>
              </a:solidFill>
              <a:prstDash val="solid"/>
              <a:round/>
            </a:ln>
          </a:right>
          <a:top>
            <a:ln w="12700" cap="flat">
              <a:solidFill>
                <a:srgbClr val="958D85"/>
              </a:solidFill>
              <a:prstDash val="solid"/>
              <a:round/>
            </a:ln>
          </a:top>
          <a:bottom>
            <a:ln w="25400" cap="flat">
              <a:solidFill>
                <a:srgbClr val="958D85"/>
              </a:solidFill>
              <a:prstDash val="solid"/>
              <a:round/>
            </a:ln>
          </a:bottom>
          <a:insideH>
            <a:ln w="12700" cap="flat">
              <a:solidFill>
                <a:srgbClr val="958D85"/>
              </a:solidFill>
              <a:prstDash val="solid"/>
              <a:round/>
            </a:ln>
          </a:insideH>
          <a:insideV>
            <a:ln w="12700" cap="flat">
              <a:solidFill>
                <a:srgbClr val="958D85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5"/>
  </p:normalViewPr>
  <p:slideViewPr>
    <p:cSldViewPr snapToGrid="0" snapToObjects="1" showGuides="1">
      <p:cViewPr>
        <p:scale>
          <a:sx n="134" d="100"/>
          <a:sy n="134" d="100"/>
        </p:scale>
        <p:origin x="-95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341804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972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2.png" descr="image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52400"/>
            <a:ext cx="3124200" cy="31242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teltekst"/>
          <p:cNvSpPr txBox="1">
            <a:spLocks noGrp="1"/>
          </p:cNvSpPr>
          <p:nvPr>
            <p:ph type="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246C"/>
          </a:solidFill>
          <a:effectLst>
            <a:outerShdw blurRad="63500" dist="508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b">
            <a:normAutofit/>
          </a:bodyPr>
          <a:lstStyle>
            <a:lvl1pPr algn="l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Titteltekst</a:t>
            </a:r>
          </a:p>
        </p:txBody>
      </p:sp>
      <p:sp>
        <p:nvSpPr>
          <p:cNvPr id="14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533400" y="4611744"/>
            <a:ext cx="6400800" cy="95085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2.png" descr="image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52400"/>
            <a:ext cx="3124200" cy="3124200"/>
          </a:xfrm>
          <a:prstGeom prst="rect">
            <a:avLst/>
          </a:prstGeom>
          <a:ln w="12700">
            <a:miter lim="400000"/>
          </a:ln>
        </p:spPr>
      </p:pic>
      <p:sp>
        <p:nvSpPr>
          <p:cNvPr id="3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2.png" descr="image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52400"/>
            <a:ext cx="3124200" cy="312420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Rektangel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Rektangel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Titteltekst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Titteltekst</a:t>
            </a:r>
          </a:p>
        </p:txBody>
      </p:sp>
      <p:sp>
        <p:nvSpPr>
          <p:cNvPr id="41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2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ktangel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Rektangel"/>
          <p:cNvSpPr/>
          <p:nvPr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dist="61087" dir="5400000" rotWithShape="0">
              <a:srgbClr val="808080">
                <a:alpha val="45999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Titteltekst"/>
          <p:cNvSpPr txBox="1">
            <a:spLocks noGrp="1"/>
          </p:cNvSpPr>
          <p:nvPr>
            <p:ph type="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Titteltekst</a:t>
            </a:r>
          </a:p>
        </p:txBody>
      </p:sp>
      <p:sp>
        <p:nvSpPr>
          <p:cNvPr id="52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ktangel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3175">
            <a:solidFill>
              <a:srgbClr val="958D85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Rektangel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itteltekst"/>
          <p:cNvSpPr txBox="1"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Titteltekst</a:t>
            </a:r>
          </a:p>
        </p:txBody>
      </p:sp>
      <p:sp>
        <p:nvSpPr>
          <p:cNvPr id="62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86911" indent="-329711"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226127" indent="-311727"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752600" indent="-381000"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57425" indent="-428625">
              <a:defRPr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image1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787" y="6165850"/>
            <a:ext cx="1216026" cy="4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telteks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Titteltekst</a:t>
            </a:r>
          </a:p>
        </p:txBody>
      </p:sp>
      <p:sp>
        <p:nvSpPr>
          <p:cNvPr id="4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5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958D85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ktangel"/>
          <p:cNvSpPr/>
          <p:nvPr/>
        </p:nvSpPr>
        <p:spPr>
          <a:xfrm>
            <a:off x="-32721" y="3429000"/>
            <a:ext cx="9209442" cy="990600"/>
          </a:xfrm>
          <a:prstGeom prst="rect">
            <a:avLst/>
          </a:prstGeom>
          <a:solidFill>
            <a:srgbClr val="00246C"/>
          </a:solidFill>
          <a:ln w="12700">
            <a:miter lim="400000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Rotary Distrikt 2290 Regnskap 2016 - 2017"/>
          <p:cNvSpPr txBox="1"/>
          <p:nvPr/>
        </p:nvSpPr>
        <p:spPr>
          <a:xfrm>
            <a:off x="457200" y="3581400"/>
            <a:ext cx="842548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ts val="2400"/>
              </a:spcBef>
              <a:defRPr sz="38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/>
              <a:t>Rotary </a:t>
            </a:r>
            <a:r>
              <a:rPr dirty="0" err="1"/>
              <a:t>Distrikt</a:t>
            </a:r>
            <a:r>
              <a:rPr dirty="0"/>
              <a:t> 2290 Regnskap </a:t>
            </a:r>
            <a:r>
              <a:rPr dirty="0" smtClean="0"/>
              <a:t>201</a:t>
            </a:r>
            <a:r>
              <a:rPr lang="nb-NO" dirty="0" smtClean="0"/>
              <a:t>9</a:t>
            </a:r>
            <a:r>
              <a:rPr dirty="0" smtClean="0"/>
              <a:t> </a:t>
            </a:r>
            <a:r>
              <a:rPr dirty="0"/>
              <a:t>- </a:t>
            </a:r>
            <a:r>
              <a:rPr dirty="0" smtClean="0"/>
              <a:t>20</a:t>
            </a:r>
            <a:r>
              <a:rPr lang="nb-NO" dirty="0" smtClean="0"/>
              <a:t>20</a:t>
            </a:r>
            <a:endParaRPr dirty="0"/>
          </a:p>
        </p:txBody>
      </p:sp>
      <p:sp>
        <p:nvSpPr>
          <p:cNvPr id="81" name="Distriktsguvernør:  Sigurd Arbo Høeg…"/>
          <p:cNvSpPr txBox="1">
            <a:spLocks noGrp="1"/>
          </p:cNvSpPr>
          <p:nvPr>
            <p:ph type="subTitle" sz="quarter" idx="1"/>
          </p:nvPr>
        </p:nvSpPr>
        <p:spPr>
          <a:xfrm>
            <a:off x="457200" y="4572000"/>
            <a:ext cx="6400800" cy="1219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dirty="0" err="1"/>
              <a:t>Distriktsguvernør</a:t>
            </a:r>
            <a:r>
              <a:rPr dirty="0"/>
              <a:t>:  </a:t>
            </a:r>
            <a:r>
              <a:rPr lang="nb-NO" dirty="0" smtClean="0"/>
              <a:t>Sten Hernes</a:t>
            </a:r>
            <a:endParaRPr sz="20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dirty="0" err="1"/>
              <a:t>Kasserer</a:t>
            </a:r>
            <a:r>
              <a:rPr dirty="0"/>
              <a:t>:  </a:t>
            </a:r>
            <a:r>
              <a:rPr lang="nb-NO" dirty="0" smtClean="0"/>
              <a:t>Magnus Kyllingstad/Erik Gran</a:t>
            </a:r>
            <a:endParaRPr sz="20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dirty="0"/>
              <a:t>Controller:  I</a:t>
            </a:r>
            <a:r>
              <a:rPr lang="nb-NO" dirty="0" err="1"/>
              <a:t>nge</a:t>
            </a:r>
            <a:r>
              <a:rPr dirty="0"/>
              <a:t>r-Britt </a:t>
            </a:r>
            <a:r>
              <a:rPr dirty="0" err="1"/>
              <a:t>Zeiner</a:t>
            </a:r>
            <a:r>
              <a:rPr dirty="0"/>
              <a:t>  </a:t>
            </a:r>
          </a:p>
        </p:txBody>
      </p:sp>
      <p:sp>
        <p:nvSpPr>
          <p:cNvPr id="82" name="Årsmøte 3. september 2017…"/>
          <p:cNvSpPr txBox="1"/>
          <p:nvPr/>
        </p:nvSpPr>
        <p:spPr>
          <a:xfrm>
            <a:off x="334807" y="446605"/>
            <a:ext cx="3210172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defTabSz="457200">
              <a:lnSpc>
                <a:spcPct val="90000"/>
              </a:lnSpc>
              <a:defRPr sz="2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dirty="0" err="1"/>
              <a:t>Årsmøte</a:t>
            </a:r>
            <a:r>
              <a:rPr dirty="0"/>
              <a:t> </a:t>
            </a:r>
            <a:r>
              <a:rPr lang="nb-NO" dirty="0" smtClean="0"/>
              <a:t>3. oktober 2020</a:t>
            </a:r>
            <a:endParaRPr dirty="0"/>
          </a:p>
          <a:p>
            <a:pPr defTabSz="457200">
              <a:lnSpc>
                <a:spcPct val="90000"/>
              </a:lnSpc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rPr lang="nb-NO" dirty="0" smtClean="0"/>
              <a:t>Digitalt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NOTER TIL ÅRSREGNSKAPET FOR 2016-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dirty="0"/>
              <a:t>NOTER TIL ÅRSREGNSKAPET FOR </a:t>
            </a:r>
            <a:r>
              <a:rPr dirty="0" smtClean="0"/>
              <a:t>201</a:t>
            </a:r>
            <a:r>
              <a:rPr lang="nb-NO" dirty="0" smtClean="0"/>
              <a:t>9</a:t>
            </a:r>
            <a:r>
              <a:rPr dirty="0" smtClean="0"/>
              <a:t>-</a:t>
            </a:r>
            <a:r>
              <a:rPr lang="nb-NO" dirty="0" smtClean="0"/>
              <a:t>20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NOTER TIL ÅRSREGNSKAPET FOR 2016-17"/>
          <p:cNvSpPr txBox="1"/>
          <p:nvPr/>
        </p:nvSpPr>
        <p:spPr>
          <a:xfrm>
            <a:off x="315697" y="145194"/>
            <a:ext cx="4622417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NOTER TIL ÅRSREGNSKAPET FOR </a:t>
            </a:r>
            <a:r>
              <a:rPr lang="nb-NO" dirty="0" smtClean="0"/>
              <a:t>2019 </a:t>
            </a:r>
            <a:r>
              <a:rPr lang="nb-NO" dirty="0"/>
              <a:t>- </a:t>
            </a:r>
            <a:r>
              <a:rPr lang="nb-NO" dirty="0" smtClean="0"/>
              <a:t>2020</a:t>
            </a:r>
            <a:endParaRPr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186"/>
              </p:ext>
            </p:extLst>
          </p:nvPr>
        </p:nvGraphicFramePr>
        <p:xfrm>
          <a:off x="1047750" y="720643"/>
          <a:ext cx="7238556" cy="5148533"/>
        </p:xfrm>
        <a:graphic>
          <a:graphicData uri="http://schemas.openxmlformats.org/drawingml/2006/table">
            <a:tbl>
              <a:tblPr/>
              <a:tblGrid>
                <a:gridCol w="372979"/>
                <a:gridCol w="1730209"/>
                <a:gridCol w="839203"/>
                <a:gridCol w="842656"/>
                <a:gridCol w="842656"/>
                <a:gridCol w="842656"/>
                <a:gridCol w="842656"/>
                <a:gridCol w="925541"/>
              </a:tblGrid>
              <a:tr h="331593"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ROTARY DISTRIKT 2290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329">
                <a:tc>
                  <a:txBody>
                    <a:bodyPr/>
                    <a:lstStyle/>
                    <a:p>
                      <a:pPr algn="l" fontAlgn="b"/>
                      <a:endParaRPr lang="nb-NO" sz="18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33"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NOTER TIL ÅRSREGNSKAPET FOR 2019-20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Regnskapsprinsipper</a:t>
                      </a:r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Årsregnskapet</a:t>
                      </a:r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er  utarbeidet i henhold til de regnskapsprinsipper som er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nevnt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i lov om årsregnskap av 17. juli 1998 §4-1, første ledd </a:t>
                      </a:r>
                      <a:r>
                        <a:rPr lang="nb-NO" sz="11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nr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1, 2 og 3.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Det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benyttes god regnskapsskikk for ideelle organisasjoner.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Antall </a:t>
                      </a:r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ansatte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Organisasjonen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har ingen ansatte og er følgelig ikke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pliktig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 å ha tjenestepensjon etter lov om </a:t>
                      </a:r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obligatorisk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tjenestepensjon.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Ytelser </a:t>
                      </a:r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 ledende ansatte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Organisasjonen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har ikke utbetalt noen form for lønn eller annen godtgjørelse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Til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ledere i organisasjonen, kun dekning av reise- og oppholdsutgifter.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Utbetaling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 revisor har vært kr 13.374 inkl. mva.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Lån </a:t>
                      </a:r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og sikkerhetsstillelse.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Organisasjonen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har ikke gitt lån eller sikkerhetsstillelse til noen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06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medlemmer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av organisasjonen.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NOTER TIL ÅRSREGNSKAPET FOR 2016-17"/>
          <p:cNvSpPr txBox="1"/>
          <p:nvPr/>
        </p:nvSpPr>
        <p:spPr>
          <a:xfrm>
            <a:off x="315697" y="145194"/>
            <a:ext cx="4622417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NOTER TIL ÅRSREGNSKAPET FOR </a:t>
            </a:r>
            <a:r>
              <a:rPr lang="nb-NO" dirty="0" smtClean="0"/>
              <a:t>2019 </a:t>
            </a:r>
            <a:r>
              <a:rPr lang="nb-NO" dirty="0"/>
              <a:t>- </a:t>
            </a:r>
            <a:r>
              <a:rPr lang="nb-NO" dirty="0" smtClean="0"/>
              <a:t>2020</a:t>
            </a:r>
            <a:endParaRPr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981392"/>
              </p:ext>
            </p:extLst>
          </p:nvPr>
        </p:nvGraphicFramePr>
        <p:xfrm>
          <a:off x="1138274" y="1145327"/>
          <a:ext cx="7183476" cy="4962525"/>
        </p:xfrm>
        <a:graphic>
          <a:graphicData uri="http://schemas.openxmlformats.org/drawingml/2006/table">
            <a:tbl>
              <a:tblPr/>
              <a:tblGrid>
                <a:gridCol w="369964"/>
                <a:gridCol w="1716223"/>
                <a:gridCol w="835846"/>
                <a:gridCol w="835846"/>
                <a:gridCol w="835846"/>
                <a:gridCol w="835846"/>
                <a:gridCol w="835846"/>
                <a:gridCol w="918059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MVA-kompensasjon</a:t>
                      </a:r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Behandling av merverdiavgiftskompensasjon er regnskapsført etter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faktisk godkjent og mottatt kompensasjon. I regnskapet avsluttet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pr 30.06.20 er det bokført en merverdiavgiftskompensasjon på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kr 0, da vi fikk avslag på søknaden for 2017/18.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nb-NO" sz="95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Merverdiavgiftskompensasjon for årene 2018/19 og 2019/20 som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vil komme til utbetaling senere, gitt at ordningen opprettholdes og at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kompensasjonsens prosentvise størrelse av grunnlaget blir tilnærmet lik,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utgjør ca. kr 147 000. Om ordningen opprettholdes og den prosentvise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størrelsen av grunnlaget avgjøres imidlertid ved godkjennelse av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statsbudsjettet og hvor mange som er søker og er kompensasjonsberettiget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hvert år. Av forsiktighetshensyn og for å være i tråd med hvordan NORFO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ønsker at merverdikompensasjonen skal behandles regnskapesmessig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(likhet med øvrige distrikt og klubber) så er ikke denne mulige fremtidige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tilbakebetalingen av merverdiavgiftskompensasjon basert på forbrukte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kostnader pr 30.06.19 og 30.06.20 bokført i regnskapet. 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Egenkapital</a:t>
                      </a:r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Fri EK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U&amp;T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Norfo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Norfo, TRF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Ungdom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IB Egenkapital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687 228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562 565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60 000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192 969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192 969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1 695 731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Årets resultat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73 471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73 471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Bruk av midler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-70 835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-21 625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-92 460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Utdeling til klubbprosjekt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-70 000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-30 139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-100 139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UB Egenkapital 30.06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690 700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491 730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60 000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162 830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171 344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1 576 605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21750"/>
              </p:ext>
            </p:extLst>
          </p:nvPr>
        </p:nvGraphicFramePr>
        <p:xfrm>
          <a:off x="1077432" y="771554"/>
          <a:ext cx="5727405" cy="291702"/>
        </p:xfrm>
        <a:graphic>
          <a:graphicData uri="http://schemas.openxmlformats.org/drawingml/2006/table">
            <a:tbl>
              <a:tblPr/>
              <a:tblGrid>
                <a:gridCol w="4810770"/>
                <a:gridCol w="916635"/>
              </a:tblGrid>
              <a:tr h="291702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Forts. NOTER </a:t>
                      </a:r>
                      <a:r>
                        <a:rPr lang="nb-NO" sz="16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 ÅRSREGNSKAPET FOR 2019-20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dkjenning av årsregnskape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Godkjenning av årsregnskapet</a:t>
            </a:r>
          </a:p>
        </p:txBody>
      </p:sp>
      <p:sp>
        <p:nvSpPr>
          <p:cNvPr id="111" name="Spørsmål til regnskapet ?…"/>
          <p:cNvSpPr txBox="1"/>
          <p:nvPr/>
        </p:nvSpPr>
        <p:spPr>
          <a:xfrm>
            <a:off x="951052" y="1400388"/>
            <a:ext cx="7765906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dirty="0" err="1"/>
              <a:t>Spørsmål</a:t>
            </a:r>
            <a:r>
              <a:rPr dirty="0"/>
              <a:t> </a:t>
            </a:r>
            <a:r>
              <a:rPr dirty="0" err="1"/>
              <a:t>til</a:t>
            </a:r>
            <a:r>
              <a:rPr dirty="0"/>
              <a:t> </a:t>
            </a:r>
            <a:r>
              <a:rPr dirty="0" err="1"/>
              <a:t>regnskapet</a:t>
            </a:r>
            <a:r>
              <a:rPr dirty="0"/>
              <a:t> ?</a:t>
            </a:r>
          </a:p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 dirty="0"/>
          </a:p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endParaRPr dirty="0"/>
          </a:p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dirty="0" err="1"/>
              <a:t>Spørsmål</a:t>
            </a:r>
            <a:r>
              <a:rPr dirty="0"/>
              <a:t> </a:t>
            </a:r>
            <a:r>
              <a:rPr dirty="0" err="1"/>
              <a:t>til</a:t>
            </a:r>
            <a:r>
              <a:rPr dirty="0"/>
              <a:t> </a:t>
            </a:r>
            <a:r>
              <a:rPr dirty="0" err="1"/>
              <a:t>årsmøtet</a:t>
            </a:r>
            <a:r>
              <a:rPr dirty="0"/>
              <a:t>:</a:t>
            </a:r>
          </a:p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dirty="0"/>
              <a:t>Kan </a:t>
            </a:r>
            <a:r>
              <a:rPr dirty="0" err="1"/>
              <a:t>regnskap</a:t>
            </a:r>
            <a:r>
              <a:rPr dirty="0"/>
              <a:t> </a:t>
            </a:r>
            <a:r>
              <a:rPr dirty="0" err="1"/>
              <a:t>og</a:t>
            </a:r>
            <a:r>
              <a:rPr dirty="0"/>
              <a:t> </a:t>
            </a:r>
            <a:r>
              <a:rPr dirty="0" err="1"/>
              <a:t>disponering</a:t>
            </a:r>
            <a:r>
              <a:rPr dirty="0"/>
              <a:t> av </a:t>
            </a:r>
            <a:r>
              <a:rPr dirty="0" err="1"/>
              <a:t>resultatet</a:t>
            </a:r>
            <a:endParaRPr dirty="0"/>
          </a:p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dirty="0"/>
              <a:t>for Rotary </a:t>
            </a:r>
            <a:r>
              <a:rPr dirty="0" err="1"/>
              <a:t>Distrikt</a:t>
            </a:r>
            <a:r>
              <a:rPr dirty="0"/>
              <a:t> 2290 for </a:t>
            </a:r>
            <a:r>
              <a:rPr dirty="0" err="1"/>
              <a:t>perioden</a:t>
            </a:r>
            <a:endParaRPr dirty="0"/>
          </a:p>
          <a:p>
            <a:pPr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rPr dirty="0" smtClean="0"/>
              <a:t>201</a:t>
            </a:r>
            <a:r>
              <a:rPr lang="nb-NO" dirty="0" smtClean="0"/>
              <a:t>9</a:t>
            </a:r>
            <a:r>
              <a:rPr dirty="0" smtClean="0"/>
              <a:t>/20</a:t>
            </a:r>
            <a:r>
              <a:rPr lang="nb-NO" dirty="0" smtClean="0"/>
              <a:t>20</a:t>
            </a:r>
            <a:r>
              <a:rPr dirty="0" smtClean="0"/>
              <a:t> </a:t>
            </a:r>
            <a:r>
              <a:rPr dirty="0" err="1"/>
              <a:t>anses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godkjent</a:t>
            </a:r>
            <a:r>
              <a:rPr dirty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asted-image.png" descr="pasted-imag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68528" y="2138337"/>
            <a:ext cx="5021158" cy="441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6" extrusionOk="0">
                <a:moveTo>
                  <a:pt x="14039" y="0"/>
                </a:moveTo>
                <a:cubicBezTo>
                  <a:pt x="11825" y="-4"/>
                  <a:pt x="10025" y="1920"/>
                  <a:pt x="10888" y="3366"/>
                </a:cubicBezTo>
                <a:cubicBezTo>
                  <a:pt x="11107" y="3732"/>
                  <a:pt x="11112" y="3776"/>
                  <a:pt x="10979" y="4008"/>
                </a:cubicBezTo>
                <a:cubicBezTo>
                  <a:pt x="10900" y="4145"/>
                  <a:pt x="10817" y="4413"/>
                  <a:pt x="10796" y="4601"/>
                </a:cubicBezTo>
                <a:cubicBezTo>
                  <a:pt x="10764" y="4888"/>
                  <a:pt x="10781" y="4924"/>
                  <a:pt x="10894" y="4818"/>
                </a:cubicBezTo>
                <a:cubicBezTo>
                  <a:pt x="11071" y="4651"/>
                  <a:pt x="11095" y="4751"/>
                  <a:pt x="11158" y="5916"/>
                </a:cubicBezTo>
                <a:cubicBezTo>
                  <a:pt x="11189" y="6496"/>
                  <a:pt x="11171" y="6877"/>
                  <a:pt x="11112" y="6918"/>
                </a:cubicBezTo>
                <a:cubicBezTo>
                  <a:pt x="11059" y="6955"/>
                  <a:pt x="10994" y="6889"/>
                  <a:pt x="10967" y="6771"/>
                </a:cubicBezTo>
                <a:cubicBezTo>
                  <a:pt x="10924" y="6586"/>
                  <a:pt x="10877" y="6570"/>
                  <a:pt x="10622" y="6653"/>
                </a:cubicBezTo>
                <a:cubicBezTo>
                  <a:pt x="10460" y="6706"/>
                  <a:pt x="10177" y="6935"/>
                  <a:pt x="9995" y="7163"/>
                </a:cubicBezTo>
                <a:cubicBezTo>
                  <a:pt x="9511" y="7764"/>
                  <a:pt x="8955" y="8063"/>
                  <a:pt x="8591" y="7919"/>
                </a:cubicBezTo>
                <a:cubicBezTo>
                  <a:pt x="8229" y="7776"/>
                  <a:pt x="7830" y="7970"/>
                  <a:pt x="7659" y="8374"/>
                </a:cubicBezTo>
                <a:cubicBezTo>
                  <a:pt x="7509" y="8730"/>
                  <a:pt x="6710" y="9120"/>
                  <a:pt x="4004" y="10158"/>
                </a:cubicBezTo>
                <a:cubicBezTo>
                  <a:pt x="635" y="11451"/>
                  <a:pt x="0" y="11782"/>
                  <a:pt x="0" y="12239"/>
                </a:cubicBezTo>
                <a:cubicBezTo>
                  <a:pt x="0" y="12396"/>
                  <a:pt x="48" y="12529"/>
                  <a:pt x="121" y="12650"/>
                </a:cubicBezTo>
                <a:cubicBezTo>
                  <a:pt x="166" y="12670"/>
                  <a:pt x="209" y="12688"/>
                  <a:pt x="275" y="12741"/>
                </a:cubicBezTo>
                <a:cubicBezTo>
                  <a:pt x="304" y="12765"/>
                  <a:pt x="354" y="12786"/>
                  <a:pt x="394" y="12811"/>
                </a:cubicBezTo>
                <a:cubicBezTo>
                  <a:pt x="442" y="12777"/>
                  <a:pt x="508" y="12745"/>
                  <a:pt x="609" y="12724"/>
                </a:cubicBezTo>
                <a:cubicBezTo>
                  <a:pt x="692" y="12706"/>
                  <a:pt x="788" y="12728"/>
                  <a:pt x="879" y="12760"/>
                </a:cubicBezTo>
                <a:cubicBezTo>
                  <a:pt x="892" y="12738"/>
                  <a:pt x="911" y="12718"/>
                  <a:pt x="981" y="12687"/>
                </a:cubicBezTo>
                <a:cubicBezTo>
                  <a:pt x="1002" y="12677"/>
                  <a:pt x="1057" y="12685"/>
                  <a:pt x="1090" y="12681"/>
                </a:cubicBezTo>
                <a:cubicBezTo>
                  <a:pt x="1285" y="12570"/>
                  <a:pt x="1629" y="12403"/>
                  <a:pt x="2120" y="12204"/>
                </a:cubicBezTo>
                <a:cubicBezTo>
                  <a:pt x="2794" y="11931"/>
                  <a:pt x="4003" y="11408"/>
                  <a:pt x="4807" y="11041"/>
                </a:cubicBezTo>
                <a:cubicBezTo>
                  <a:pt x="7174" y="9957"/>
                  <a:pt x="7760" y="9752"/>
                  <a:pt x="8299" y="9825"/>
                </a:cubicBezTo>
                <a:cubicBezTo>
                  <a:pt x="8748" y="9885"/>
                  <a:pt x="8778" y="9871"/>
                  <a:pt x="9094" y="9480"/>
                </a:cubicBezTo>
                <a:cubicBezTo>
                  <a:pt x="9411" y="9087"/>
                  <a:pt x="9446" y="9071"/>
                  <a:pt x="10157" y="9024"/>
                </a:cubicBezTo>
                <a:cubicBezTo>
                  <a:pt x="10833" y="8980"/>
                  <a:pt x="10925" y="8997"/>
                  <a:pt x="11259" y="9255"/>
                </a:cubicBezTo>
                <a:cubicBezTo>
                  <a:pt x="11511" y="9450"/>
                  <a:pt x="11658" y="9503"/>
                  <a:pt x="11736" y="9429"/>
                </a:cubicBezTo>
                <a:cubicBezTo>
                  <a:pt x="11857" y="9315"/>
                  <a:pt x="11972" y="9390"/>
                  <a:pt x="11972" y="9581"/>
                </a:cubicBezTo>
                <a:cubicBezTo>
                  <a:pt x="11972" y="9644"/>
                  <a:pt x="11803" y="9913"/>
                  <a:pt x="11598" y="10176"/>
                </a:cubicBezTo>
                <a:cubicBezTo>
                  <a:pt x="11305" y="10551"/>
                  <a:pt x="11228" y="10735"/>
                  <a:pt x="11235" y="11033"/>
                </a:cubicBezTo>
                <a:cubicBezTo>
                  <a:pt x="11240" y="11241"/>
                  <a:pt x="11307" y="11493"/>
                  <a:pt x="11385" y="11595"/>
                </a:cubicBezTo>
                <a:cubicBezTo>
                  <a:pt x="11565" y="11831"/>
                  <a:pt x="11563" y="11833"/>
                  <a:pt x="10181" y="12041"/>
                </a:cubicBezTo>
                <a:cubicBezTo>
                  <a:pt x="8636" y="12274"/>
                  <a:pt x="8164" y="12459"/>
                  <a:pt x="7724" y="12999"/>
                </a:cubicBezTo>
                <a:cubicBezTo>
                  <a:pt x="7524" y="13245"/>
                  <a:pt x="7332" y="13592"/>
                  <a:pt x="7299" y="13769"/>
                </a:cubicBezTo>
                <a:cubicBezTo>
                  <a:pt x="7267" y="13945"/>
                  <a:pt x="7128" y="14279"/>
                  <a:pt x="6991" y="14509"/>
                </a:cubicBezTo>
                <a:cubicBezTo>
                  <a:pt x="6743" y="14924"/>
                  <a:pt x="6740" y="14950"/>
                  <a:pt x="6740" y="16813"/>
                </a:cubicBezTo>
                <a:cubicBezTo>
                  <a:pt x="6740" y="17764"/>
                  <a:pt x="6750" y="18237"/>
                  <a:pt x="6788" y="18560"/>
                </a:cubicBezTo>
                <a:cubicBezTo>
                  <a:pt x="6802" y="18618"/>
                  <a:pt x="6818" y="18631"/>
                  <a:pt x="6829" y="18697"/>
                </a:cubicBezTo>
                <a:cubicBezTo>
                  <a:pt x="6866" y="18927"/>
                  <a:pt x="6987" y="19154"/>
                  <a:pt x="7158" y="19374"/>
                </a:cubicBezTo>
                <a:cubicBezTo>
                  <a:pt x="7219" y="19428"/>
                  <a:pt x="7258" y="19442"/>
                  <a:pt x="7339" y="19527"/>
                </a:cubicBezTo>
                <a:cubicBezTo>
                  <a:pt x="7779" y="19995"/>
                  <a:pt x="8477" y="20425"/>
                  <a:pt x="9357" y="20774"/>
                </a:cubicBezTo>
                <a:cubicBezTo>
                  <a:pt x="9372" y="20780"/>
                  <a:pt x="9384" y="20787"/>
                  <a:pt x="9399" y="20793"/>
                </a:cubicBezTo>
                <a:cubicBezTo>
                  <a:pt x="9403" y="20795"/>
                  <a:pt x="9418" y="20798"/>
                  <a:pt x="9421" y="20799"/>
                </a:cubicBezTo>
                <a:cubicBezTo>
                  <a:pt x="9892" y="20980"/>
                  <a:pt x="11458" y="21369"/>
                  <a:pt x="12028" y="21447"/>
                </a:cubicBezTo>
                <a:cubicBezTo>
                  <a:pt x="12914" y="21556"/>
                  <a:pt x="14242" y="21596"/>
                  <a:pt x="15436" y="21567"/>
                </a:cubicBezTo>
                <a:cubicBezTo>
                  <a:pt x="15673" y="21561"/>
                  <a:pt x="15930" y="21557"/>
                  <a:pt x="16134" y="21548"/>
                </a:cubicBezTo>
                <a:cubicBezTo>
                  <a:pt x="16562" y="21524"/>
                  <a:pt x="16953" y="21491"/>
                  <a:pt x="17204" y="21443"/>
                </a:cubicBezTo>
                <a:cubicBezTo>
                  <a:pt x="18527" y="21190"/>
                  <a:pt x="19590" y="20831"/>
                  <a:pt x="20324" y="20392"/>
                </a:cubicBezTo>
                <a:cubicBezTo>
                  <a:pt x="20354" y="20275"/>
                  <a:pt x="20510" y="20159"/>
                  <a:pt x="20615" y="20194"/>
                </a:cubicBezTo>
                <a:cubicBezTo>
                  <a:pt x="20680" y="20148"/>
                  <a:pt x="20740" y="20099"/>
                  <a:pt x="20798" y="20051"/>
                </a:cubicBezTo>
                <a:cubicBezTo>
                  <a:pt x="20796" y="20049"/>
                  <a:pt x="20792" y="20049"/>
                  <a:pt x="20791" y="20047"/>
                </a:cubicBezTo>
                <a:cubicBezTo>
                  <a:pt x="20761" y="19991"/>
                  <a:pt x="20774" y="19917"/>
                  <a:pt x="20823" y="19882"/>
                </a:cubicBezTo>
                <a:cubicBezTo>
                  <a:pt x="20848" y="19865"/>
                  <a:pt x="20877" y="19860"/>
                  <a:pt x="20904" y="19867"/>
                </a:cubicBezTo>
                <a:cubicBezTo>
                  <a:pt x="20924" y="19872"/>
                  <a:pt x="20939" y="19888"/>
                  <a:pt x="20953" y="19905"/>
                </a:cubicBezTo>
                <a:cubicBezTo>
                  <a:pt x="21080" y="19781"/>
                  <a:pt x="21196" y="19654"/>
                  <a:pt x="21275" y="19522"/>
                </a:cubicBezTo>
                <a:cubicBezTo>
                  <a:pt x="21408" y="19300"/>
                  <a:pt x="21456" y="18955"/>
                  <a:pt x="21492" y="18029"/>
                </a:cubicBezTo>
                <a:cubicBezTo>
                  <a:pt x="21509" y="17584"/>
                  <a:pt x="21541" y="17294"/>
                  <a:pt x="21576" y="17086"/>
                </a:cubicBezTo>
                <a:cubicBezTo>
                  <a:pt x="21600" y="15401"/>
                  <a:pt x="21563" y="15086"/>
                  <a:pt x="21316" y="14816"/>
                </a:cubicBezTo>
                <a:cubicBezTo>
                  <a:pt x="21221" y="14711"/>
                  <a:pt x="21118" y="14433"/>
                  <a:pt x="21086" y="14197"/>
                </a:cubicBezTo>
                <a:cubicBezTo>
                  <a:pt x="21050" y="13929"/>
                  <a:pt x="20941" y="13687"/>
                  <a:pt x="20798" y="13553"/>
                </a:cubicBezTo>
                <a:cubicBezTo>
                  <a:pt x="20672" y="13436"/>
                  <a:pt x="20554" y="13243"/>
                  <a:pt x="20535" y="13125"/>
                </a:cubicBezTo>
                <a:cubicBezTo>
                  <a:pt x="20516" y="13007"/>
                  <a:pt x="20354" y="12831"/>
                  <a:pt x="20173" y="12731"/>
                </a:cubicBezTo>
                <a:cubicBezTo>
                  <a:pt x="19701" y="12471"/>
                  <a:pt x="18260" y="12097"/>
                  <a:pt x="17459" y="12027"/>
                </a:cubicBezTo>
                <a:cubicBezTo>
                  <a:pt x="17082" y="11995"/>
                  <a:pt x="16752" y="11932"/>
                  <a:pt x="16726" y="11884"/>
                </a:cubicBezTo>
                <a:cubicBezTo>
                  <a:pt x="16700" y="11836"/>
                  <a:pt x="16790" y="11716"/>
                  <a:pt x="16924" y="11616"/>
                </a:cubicBezTo>
                <a:cubicBezTo>
                  <a:pt x="17069" y="11508"/>
                  <a:pt x="17143" y="11369"/>
                  <a:pt x="17111" y="11277"/>
                </a:cubicBezTo>
                <a:cubicBezTo>
                  <a:pt x="17079" y="11182"/>
                  <a:pt x="17133" y="11104"/>
                  <a:pt x="17248" y="11070"/>
                </a:cubicBezTo>
                <a:cubicBezTo>
                  <a:pt x="17606" y="10963"/>
                  <a:pt x="17623" y="9833"/>
                  <a:pt x="17268" y="9705"/>
                </a:cubicBezTo>
                <a:cubicBezTo>
                  <a:pt x="17174" y="9671"/>
                  <a:pt x="16976" y="9498"/>
                  <a:pt x="16830" y="9325"/>
                </a:cubicBezTo>
                <a:lnTo>
                  <a:pt x="16564" y="9010"/>
                </a:lnTo>
                <a:lnTo>
                  <a:pt x="16907" y="8784"/>
                </a:lnTo>
                <a:cubicBezTo>
                  <a:pt x="17286" y="8529"/>
                  <a:pt x="17464" y="7953"/>
                  <a:pt x="17253" y="7665"/>
                </a:cubicBezTo>
                <a:cubicBezTo>
                  <a:pt x="17085" y="7435"/>
                  <a:pt x="16778" y="4762"/>
                  <a:pt x="16844" y="4101"/>
                </a:cubicBezTo>
                <a:cubicBezTo>
                  <a:pt x="16896" y="3577"/>
                  <a:pt x="16882" y="3522"/>
                  <a:pt x="16617" y="3258"/>
                </a:cubicBezTo>
                <a:lnTo>
                  <a:pt x="16332" y="2976"/>
                </a:lnTo>
                <a:lnTo>
                  <a:pt x="16526" y="2461"/>
                </a:lnTo>
                <a:cubicBezTo>
                  <a:pt x="16712" y="1961"/>
                  <a:pt x="16711" y="1929"/>
                  <a:pt x="16552" y="1456"/>
                </a:cubicBezTo>
                <a:cubicBezTo>
                  <a:pt x="16262" y="594"/>
                  <a:pt x="15242" y="2"/>
                  <a:pt x="14039" y="0"/>
                </a:cubicBezTo>
                <a:close/>
              </a:path>
            </a:pathLst>
          </a:custGeom>
          <a:ln w="12700">
            <a:miter lim="400000"/>
          </a:ln>
          <a:effectLst>
            <a:outerShdw blurRad="254000" dist="127000" dir="16200000" rotWithShape="0">
              <a:srgbClr val="000000">
                <a:alpha val="70000"/>
              </a:srgbClr>
            </a:outerShdw>
          </a:effectLst>
        </p:spPr>
      </p:pic>
      <p:pic>
        <p:nvPicPr>
          <p:cNvPr id="114" name="image2.png" descr="image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050" y="393700"/>
            <a:ext cx="2892551" cy="2892550"/>
          </a:xfrm>
          <a:prstGeom prst="rect">
            <a:avLst/>
          </a:prstGeom>
          <a:ln w="12700">
            <a:miter lim="400000"/>
          </a:ln>
          <a:effectLst>
            <a:outerShdw blurRad="254000" dist="127000" dir="16200000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mage2.png" descr="image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1625" y="536575"/>
            <a:ext cx="4592639" cy="4592637"/>
          </a:xfrm>
          <a:prstGeom prst="rect">
            <a:avLst/>
          </a:prstGeom>
          <a:ln w="12700">
            <a:miter lim="400000"/>
          </a:ln>
          <a:effectLst>
            <a:outerShdw blurRad="254000" dist="127000" dir="16200000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68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sultat 2016 – 2017 og disponeringen"/>
          <p:cNvSpPr txBox="1">
            <a:spLocks noGrp="1"/>
          </p:cNvSpPr>
          <p:nvPr>
            <p:ph type="title"/>
          </p:nvPr>
        </p:nvSpPr>
        <p:spPr>
          <a:xfrm>
            <a:off x="0" y="2667000"/>
            <a:ext cx="9144000" cy="16002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dirty="0" err="1"/>
              <a:t>Resultat</a:t>
            </a:r>
            <a:r>
              <a:rPr dirty="0"/>
              <a:t> </a:t>
            </a:r>
            <a:r>
              <a:rPr dirty="0" smtClean="0"/>
              <a:t>201</a:t>
            </a:r>
            <a:r>
              <a:rPr lang="nb-NO" dirty="0" smtClean="0"/>
              <a:t>9</a:t>
            </a:r>
            <a:r>
              <a:rPr dirty="0" smtClean="0"/>
              <a:t> </a:t>
            </a:r>
            <a:r>
              <a:rPr dirty="0"/>
              <a:t>– </a:t>
            </a:r>
            <a:r>
              <a:rPr dirty="0" smtClean="0"/>
              <a:t>20</a:t>
            </a:r>
            <a:r>
              <a:rPr lang="nb-NO" dirty="0" smtClean="0"/>
              <a:t>20</a:t>
            </a:r>
            <a:r>
              <a:rPr dirty="0" smtClean="0"/>
              <a:t> </a:t>
            </a:r>
            <a:r>
              <a:rPr dirty="0"/>
              <a:t>og </a:t>
            </a:r>
            <a:r>
              <a:rPr dirty="0" err="1"/>
              <a:t>disponeringen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GNSKAP FOR ROTARYÅRET 2016-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REGNSKAP FOR ROTARYÅRET </a:t>
            </a:r>
            <a:r>
              <a:rPr dirty="0" smtClean="0"/>
              <a:t>201</a:t>
            </a:r>
            <a:r>
              <a:rPr lang="nb-NO" dirty="0" smtClean="0"/>
              <a:t>9</a:t>
            </a:r>
            <a:r>
              <a:rPr dirty="0" smtClean="0"/>
              <a:t>-</a:t>
            </a:r>
            <a:r>
              <a:rPr lang="nb-NO" dirty="0" smtClean="0"/>
              <a:t>20</a:t>
            </a:r>
            <a:r>
              <a:rPr lang="nb-NO" dirty="0"/>
              <a:t/>
            </a:r>
            <a:br>
              <a:rPr lang="nb-NO" dirty="0"/>
            </a:br>
            <a:endParaRPr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745244"/>
              </p:ext>
            </p:extLst>
          </p:nvPr>
        </p:nvGraphicFramePr>
        <p:xfrm>
          <a:off x="843519" y="1176667"/>
          <a:ext cx="7010974" cy="4685416"/>
        </p:xfrm>
        <a:graphic>
          <a:graphicData uri="http://schemas.openxmlformats.org/drawingml/2006/table">
            <a:tbl>
              <a:tblPr/>
              <a:tblGrid>
                <a:gridCol w="465183"/>
                <a:gridCol w="2835402"/>
                <a:gridCol w="635012"/>
                <a:gridCol w="1096503"/>
                <a:gridCol w="989437"/>
                <a:gridCol w="989437"/>
              </a:tblGrid>
              <a:tr h="47391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ROTARY DISTRIKT 2290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0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8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Organisasjonsnr. 992 197 544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521"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REGNSKAP FOR ROTARYÅRET 2019-20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942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Konto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Tekst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Regnskap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Budsjett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Regnskap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333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2019-20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2019-20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2018-19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94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Inntekter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30.06.2020</a:t>
                      </a:r>
                      <a:endParaRPr lang="nb-NO" sz="1100" b="1" i="0" u="none" strike="noStrike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30.06.2019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94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Medlemskontingent</a:t>
                      </a:r>
                      <a:endParaRPr lang="nb-NO" sz="1100" b="0" i="0" u="none" strike="noStrike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1 000 890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1 115 100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1 105 660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94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Refusjon </a:t>
                      </a:r>
                      <a:r>
                        <a:rPr lang="nb-NO" sz="1100" b="0" i="0" u="none" strike="noStrike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RI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 102 102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102 102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112 226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94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3300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Presidentsamling</a:t>
                      </a:r>
                      <a:endParaRPr lang="nb-NO" sz="1100" b="0" i="0" u="none" strike="noStrike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  87 675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85 000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74 000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94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3310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PETS/</a:t>
                      </a:r>
                      <a:r>
                        <a:rPr lang="nb-NO" sz="1100" b="0" i="0" u="none" strike="noStrike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Distriktssamling</a:t>
                      </a:r>
                      <a:endParaRPr lang="nb-NO" sz="1100" b="0" i="0" u="none" strike="noStrike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120 000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108 650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94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0" i="0" u="none" strike="noStrike" dirty="0" err="1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Datakost</a:t>
                      </a:r>
                      <a:r>
                        <a:rPr lang="nb-NO" sz="1100" b="0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0" i="0" u="none" strike="noStrike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klubber viderefakturert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  32 250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33 000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33 000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94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Ungdomsutveksling </a:t>
                      </a:r>
                      <a:r>
                        <a:rPr lang="nb-NO" sz="1100" b="0" i="0" u="none" strike="noStrike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og Ambassadørkurs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  22 000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50 000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88 800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94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3900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MVA-kompensasjon</a:t>
                      </a:r>
                      <a:endParaRPr lang="nb-NO" sz="1100" b="0" i="0" u="none" strike="noStrike" dirty="0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73 000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    70 028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144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 smtClean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Sum </a:t>
                      </a:r>
                      <a:r>
                        <a:rPr lang="nb-NO" sz="1100" b="1" i="0" u="none" strike="noStrike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inntekter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chemeClr val="bg1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  1 244 917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1 578 202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chemeClr val="bg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/>
                        </a:rPr>
                        <a:t>    1 592 364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spd="slow">
        <p15:prstTrans prst="peelOff" invX="1"/>
      </p:transition>
    </mc:Choice>
    <mc:Choice Requires="p14">
      <p:transition spd="slow">
        <p:wipe/>
      </p:transition>
    </mc:Choice>
    <mc:Fallback xmlns:p15="http://schemas.microsoft.com/office/powerpoint/2012/main"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134390"/>
              </p:ext>
            </p:extLst>
          </p:nvPr>
        </p:nvGraphicFramePr>
        <p:xfrm>
          <a:off x="825878" y="643270"/>
          <a:ext cx="5914917" cy="5444579"/>
        </p:xfrm>
        <a:graphic>
          <a:graphicData uri="http://schemas.openxmlformats.org/drawingml/2006/table">
            <a:tbl>
              <a:tblPr/>
              <a:tblGrid>
                <a:gridCol w="398268"/>
                <a:gridCol w="2389614"/>
                <a:gridCol w="535174"/>
                <a:gridCol w="924109"/>
                <a:gridCol w="833876"/>
                <a:gridCol w="833876"/>
              </a:tblGrid>
              <a:tr h="186778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Regnskap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Budsjett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Regnskap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795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2019-20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2019-20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2018-19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30.06.2020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30.06.2019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Kostnader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4100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Rotary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Norden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145 674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150 000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142 386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4220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Norsk </a:t>
                      </a:r>
                      <a:r>
                        <a:rPr lang="nb-NO" sz="11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Rotaryforum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, medlemsavg.1872 medl.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185 350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285 000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281 250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4400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0" i="0" u="none" strike="noStrike" dirty="0" err="1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Datakost</a:t>
                      </a:r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klubber </a:t>
                      </a:r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viderefaktureres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32 625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33 000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33 000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Sum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øremerkede kostnader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363 649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468 000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456 636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6010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Avskrivning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tilhenger </a:t>
                      </a:r>
                      <a:r>
                        <a:rPr lang="nb-NO" sz="11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Shelterbox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6100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Kontorhold/materiell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50 386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40 000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47 474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6200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Revisjon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13 374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18 000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11 250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6300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Telekommunikasjon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5 000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6320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Datakostnad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4 770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5 000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4 320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6350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Porto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8 763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80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6400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Forsikring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og just. kjede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4 485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5 000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3 809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6600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Jubileumsgaver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4 000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4 000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2 000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6610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Øvrige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gaver/oppmerksomhet (kranser etc.)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5 640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6800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Klubb-besøk </a:t>
                      </a:r>
                      <a:r>
                        <a:rPr lang="nb-NO" sz="11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bilgodtgj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DG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35 596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55 000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41 570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6810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Klubb-besøk </a:t>
                      </a:r>
                      <a:r>
                        <a:rPr lang="nb-NO" sz="11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overn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/parkering DG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14 944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20 000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37 437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6820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0" i="0" u="none" strike="noStrike" dirty="0" err="1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Bilgodtgj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. andre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40 873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60 000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80 127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6821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Park/bom/andre </a:t>
                      </a:r>
                      <a:r>
                        <a:rPr lang="nb-NO" sz="11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reiseutg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nb-NO" sz="11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ørige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13 108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20 000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21 390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6850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n-NO" sz="1100" b="0" i="0" u="none" strike="noStrike" dirty="0" err="1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Div</a:t>
                      </a:r>
                      <a:r>
                        <a:rPr lang="nn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n-NO" sz="11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møteutg</a:t>
                      </a:r>
                      <a:r>
                        <a:rPr lang="nn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TRF/ </a:t>
                      </a:r>
                      <a:r>
                        <a:rPr lang="nn-NO" sz="1100" b="0" i="0" u="none" strike="noStrike" dirty="0" err="1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medlemsutv</a:t>
                      </a:r>
                      <a:r>
                        <a:rPr lang="nn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/IT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18 406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25 000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30 807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6900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Andre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driftsutgifter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4 976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20 000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18 571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6920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PR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10 000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12 419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6930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0" i="0" u="none" strike="noStrike" dirty="0" err="1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Arendalsuka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14 514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10 000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6935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Rotary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prisen Ungt Entreprenørskap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5 000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7770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Bank-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og kortgebyr, øreavrunding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4 856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5 000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5 106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778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Sum 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administrasjon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243 691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292 000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326 357 </a:t>
                      </a:r>
                    </a:p>
                  </a:txBody>
                  <a:tcPr marL="9339" marR="9339" marT="93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989134"/>
              </p:ext>
            </p:extLst>
          </p:nvPr>
        </p:nvGraphicFramePr>
        <p:xfrm>
          <a:off x="895791" y="757787"/>
          <a:ext cx="6504470" cy="5338212"/>
        </p:xfrm>
        <a:graphic>
          <a:graphicData uri="http://schemas.openxmlformats.org/drawingml/2006/table">
            <a:tbl>
              <a:tblPr/>
              <a:tblGrid>
                <a:gridCol w="437965"/>
                <a:gridCol w="2627792"/>
                <a:gridCol w="588516"/>
                <a:gridCol w="1016217"/>
                <a:gridCol w="916990"/>
                <a:gridCol w="916990"/>
              </a:tblGrid>
              <a:tr h="19698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Regnskap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Budsjett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Regnskap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529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2019-20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2019-20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2018-19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30.06.2020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30.06.2019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Ungdomsutv distriktet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86 296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110 000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130 150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RYLA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7156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Opplæring Shelterbox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6 617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Camps tilskudd klubber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24 000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24 000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24 000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7260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Tilskudd Litauenprosjekt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15 000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15 000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15 000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distriktsaktiviteter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131 913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159 000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169 150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Distrikstskonferanse DG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181 100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150 000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139 720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Presidenttreff januar DG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136 590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135 000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130 270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PrePETS/PETS/Distr.samling DGE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10 991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160 000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152 286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Distriktsrådsmøter, Guvernørskifte etc.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17 025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22 775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7550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AG-samlinger og ledersamling DGE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25 822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30 000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30 446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7551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AG-samlinger DG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6 000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7552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AG-møter med klubbene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3 143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35 000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7 274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nasjonale møter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374 671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536 000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482 771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GETS/Sonemøter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35 663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30 000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23 486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7650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Internasjonal Assembly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3 607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7 000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Convention DGE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26 841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50 000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18 800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Andre internasjonale møter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15 000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11 621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internasjonale møter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66 111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102 000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53 907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82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133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kostnader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1 180 034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1 557 000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1 488 821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677334"/>
              </p:ext>
            </p:extLst>
          </p:nvPr>
        </p:nvGraphicFramePr>
        <p:xfrm>
          <a:off x="1009349" y="625407"/>
          <a:ext cx="6993425" cy="5314647"/>
        </p:xfrm>
        <a:graphic>
          <a:graphicData uri="http://schemas.openxmlformats.org/drawingml/2006/table">
            <a:tbl>
              <a:tblPr/>
              <a:tblGrid>
                <a:gridCol w="470888"/>
                <a:gridCol w="2825329"/>
                <a:gridCol w="552957"/>
                <a:gridCol w="79800"/>
                <a:gridCol w="1092607"/>
                <a:gridCol w="985922"/>
                <a:gridCol w="985922"/>
              </a:tblGrid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Regnskap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Budsjett 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Regnskap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515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2019-20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2019-20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2018-19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30.06.2020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30.06.2019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049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Driftsresultat</a:t>
                      </a:r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64 883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21 202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103 543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8100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Finansinntekter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8 588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3000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3 277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Resultat </a:t>
                      </a:r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før bidragsmidler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73 471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24 202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106 821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8857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7790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NORFO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, mottatt bidragsmidler </a:t>
                      </a:r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U357.040+Kap.445.938</a:t>
                      </a:r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802 978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4230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Norsk Rotaryforum, egenandel ungdomsutv.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21 625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48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7151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Tilskudd til klubber med utvekslingsstudent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>
                        <a:solidFill>
                          <a:srgbClr val="EAEAEA"/>
                        </a:solidFill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60 000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486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7153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Ungdomstiltak, WAS - digitalt seminar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>
                        <a:solidFill>
                          <a:srgbClr val="EAEAEA"/>
                        </a:solidFill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10 835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77 138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8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Resultatførte bidragsmidler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>
                        <a:solidFill>
                          <a:srgbClr val="EAEAEA"/>
                        </a:solidFill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-92 460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725 840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8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>
                        <a:solidFill>
                          <a:srgbClr val="EAEAEA"/>
                        </a:solidFill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448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Resultat til disponering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>
                        <a:solidFill>
                          <a:srgbClr val="EAEAEA"/>
                        </a:solidFill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-18 989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832 660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48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>
                        <a:solidFill>
                          <a:srgbClr val="EAEAEA"/>
                        </a:solidFill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48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Disponering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>
                        <a:solidFill>
                          <a:srgbClr val="EAEAEA"/>
                        </a:solidFill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48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n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 egenkapital Ungdoms- og Tiltaksfondet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b-NO">
                        <a:solidFill>
                          <a:srgbClr val="EAEAEA"/>
                        </a:solidFill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357 040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Fra egenkapital Ungdoms- og Tiltaksfondet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-70 835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-77 138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398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Til/fra </a:t>
                      </a:r>
                      <a:r>
                        <a:rPr lang="nb-NO" sz="1100" b="0" i="0" u="none" strike="noStrike" dirty="0" err="1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egenkapital,Kap.fra</a:t>
                      </a:r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0" i="0" u="none" strike="noStrike" dirty="0" err="1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NORFO,fond</a:t>
                      </a:r>
                      <a:r>
                        <a:rPr lang="nb-NO" sz="1100" b="0" i="0" u="none" strike="noStrike" dirty="0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nb-NO" sz="1100" b="0" i="0" u="none" strike="noStrike" dirty="0" err="1" smtClean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medl.utvikling</a:t>
                      </a:r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60 000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Til/fra egenkapital, Kapital fra NORFO, fond ungdom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-21 625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192 969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Til/fra egenkapital, Kapital fra NORFO, fond  TRF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-30 139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192 969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 klubbprosjekt fra fond TRF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30 139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-  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 utbetaling klubbprosjekt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70 000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100 000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Til/fra egenkapital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3 471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6 821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96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disponert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-18 989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832 660 </a:t>
                      </a:r>
                    </a:p>
                  </a:txBody>
                  <a:tcPr marL="9122" marR="9122" marT="9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alansen 30.06.20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dirty="0" err="1"/>
              <a:t>Balansen</a:t>
            </a:r>
            <a:r>
              <a:rPr dirty="0"/>
              <a:t> </a:t>
            </a:r>
            <a:r>
              <a:rPr dirty="0" smtClean="0"/>
              <a:t>30.06.20</a:t>
            </a:r>
            <a:r>
              <a:rPr lang="nb-NO" dirty="0" smtClean="0"/>
              <a:t>20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BALANSE FOR ROTARYÅRET 2016-17 (pr 30.06.2017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BALANSE FOR ROTARYÅRET </a:t>
            </a:r>
            <a:r>
              <a:rPr dirty="0" smtClean="0"/>
              <a:t>201</a:t>
            </a:r>
            <a:r>
              <a:rPr lang="nb-NO" dirty="0" smtClean="0"/>
              <a:t>9</a:t>
            </a:r>
            <a:r>
              <a:rPr dirty="0" smtClean="0"/>
              <a:t>-</a:t>
            </a:r>
            <a:r>
              <a:rPr lang="nb-NO" dirty="0" smtClean="0"/>
              <a:t>20</a:t>
            </a:r>
            <a:endParaRPr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61904"/>
              </p:ext>
            </p:extLst>
          </p:nvPr>
        </p:nvGraphicFramePr>
        <p:xfrm>
          <a:off x="1183759" y="1198931"/>
          <a:ext cx="6492948" cy="4230770"/>
        </p:xfrm>
        <a:graphic>
          <a:graphicData uri="http://schemas.openxmlformats.org/drawingml/2006/table">
            <a:tbl>
              <a:tblPr/>
              <a:tblGrid>
                <a:gridCol w="3702841"/>
                <a:gridCol w="440543"/>
                <a:gridCol w="1174782"/>
                <a:gridCol w="1174782"/>
              </a:tblGrid>
              <a:tr h="307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8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ROTARY DISTRIKT 2290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Organisasjonsnr. 992 197 544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5611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BALANSE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sng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30.06.2020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sng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30.06.2019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EIENDELER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Anleggsmidler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1249 Tilhenger SHELTERBOX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 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 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Omløpsmidler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1500 Kundefordringer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2 300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1579 Andre fordringer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5 486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20 000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1700 Forskuddsbet. PETS november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60 000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1701 Innestående delt.avg. WAS til 2021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20 000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1702 Deltageravg.Oulu ref.oktober 2020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10 785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1920 DNB Drift 1503.04.03794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457 338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719 245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1930 DNB 1202.12.83833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1 120 138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1 111 865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omløpsmidler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1 673 747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1 853 410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EIENDELER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1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1 673 748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1 853 411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xmlns:p14="http://schemas.microsoft.com/office/powerpoint/2010/main" spd="slow" p14:dur="2000">
        <p15:prstTrans prst="peelOff" invX="1"/>
      </p:transition>
    </mc:Choice>
    <mc:Choice Requires="p14">
      <p:transition spd="slow" p14:dur="2000">
        <p:wipe/>
      </p:transition>
    </mc:Choice>
    <mc:Fallback xmlns:p15="http://schemas.microsoft.com/office/powerpoint/2012/main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985187"/>
              </p:ext>
            </p:extLst>
          </p:nvPr>
        </p:nvGraphicFramePr>
        <p:xfrm>
          <a:off x="1091609" y="186800"/>
          <a:ext cx="6027871" cy="5923374"/>
        </p:xfrm>
        <a:graphic>
          <a:graphicData uri="http://schemas.openxmlformats.org/drawingml/2006/table">
            <a:tbl>
              <a:tblPr/>
              <a:tblGrid>
                <a:gridCol w="3137121"/>
                <a:gridCol w="459892"/>
                <a:gridCol w="1215429"/>
                <a:gridCol w="1215429"/>
              </a:tblGrid>
              <a:tr h="2615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EGENKAPITAL OG GJELD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30.06.2020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sng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30.06.2019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Egenkapital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2050 Fri Egenkapital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690 699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687 228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2060 Ungdoms- og Tiltaksfond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491 730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562 565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04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2061 Kapital fra NORFO, medlemsutvikling - min. 3 år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60 000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60 000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2062 Kapital fra NORFO, TRF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162 830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192 969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2063 Kapital fra NORFO, ungdom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171 344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192 969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egenkapital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1 576 603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1 695 731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Gjeld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Avsettning forpliktelser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2100 Avsatt til Klubbprosjekt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70 000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100 000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2105 Avsatt til Rotaract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20 000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20 000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2140 Avsetning avlyst Convention DGE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4 118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avsetninger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94 118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120 000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Kortsiktig gjeld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2400 Leverandørgjeld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3 027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37 681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2990 Annen kortsiktig gjeld, Handicamp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kortsiktig gjeld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  3 027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37 681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1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gjeld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  97 145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    157 681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791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SUM EGENKAPITAL OG GJELD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EAEAEA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1 673 748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EAEAEA"/>
                          </a:solidFill>
                          <a:effectLst/>
                          <a:latin typeface="Times New Roman"/>
                        </a:rPr>
                        <a:t>      1 853 411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29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xmlns:p15="http://schemas.microsoft.com/office/powerpoint/2012/main" xmlns="" Requires="p15">
      <p:transition spd="slow">
        <p15:prstTrans prst="peelOff" invX="1"/>
      </p:transition>
    </mc:Choice>
    <mc:Choice Requires="p14">
      <p:transition spd="slow">
        <p:wipe/>
      </p:transition>
    </mc:Choice>
    <mc:Fallback xmlns:p15="http://schemas.microsoft.com/office/powerpoint/2012/main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SlateLogo">
  <a:themeElements>
    <a:clrScheme name="1_SlateLogo">
      <a:dk1>
        <a:srgbClr val="687D90"/>
      </a:dk1>
      <a:lt1>
        <a:srgbClr val="958D85"/>
      </a:lt1>
      <a:dk2>
        <a:srgbClr val="A7A7A7"/>
      </a:dk2>
      <a:lt2>
        <a:srgbClr val="535353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FF00FF"/>
      </a:folHlink>
    </a:clrScheme>
    <a:fontScheme name="1_SlateLogo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1_SlateLog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58D85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58D85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SlateLogo">
  <a:themeElements>
    <a:clrScheme name="1_SlateLog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FF00FF"/>
      </a:folHlink>
    </a:clrScheme>
    <a:fontScheme name="1_SlateLogo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1_SlateLog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58D85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58D85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1698</Words>
  <Application>Microsoft Office PowerPoint</Application>
  <PresentationFormat>Skjermfremvisning (4:3)</PresentationFormat>
  <Paragraphs>545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6" baseType="lpstr">
      <vt:lpstr>1_SlateLogo</vt:lpstr>
      <vt:lpstr>PowerPoint-presentasjon</vt:lpstr>
      <vt:lpstr>Resultat 2019 – 2020 og disponeringen</vt:lpstr>
      <vt:lpstr>REGNSKAP FOR ROTARYÅRET 2019-20 </vt:lpstr>
      <vt:lpstr>PowerPoint-presentasjon</vt:lpstr>
      <vt:lpstr>PowerPoint-presentasjon</vt:lpstr>
      <vt:lpstr>PowerPoint-presentasjon</vt:lpstr>
      <vt:lpstr>Balansen 30.06.2020</vt:lpstr>
      <vt:lpstr>BALANSE FOR ROTARYÅRET 2019-20</vt:lpstr>
      <vt:lpstr>PowerPoint-presentasjon</vt:lpstr>
      <vt:lpstr>NOTER TIL ÅRSREGNSKAPET FOR 2019-20</vt:lpstr>
      <vt:lpstr>PowerPoint-presentasjon</vt:lpstr>
      <vt:lpstr>PowerPoint-presentasjon</vt:lpstr>
      <vt:lpstr>Godkjenning av årsregnskapet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Inger Britt Zeiner</dc:creator>
  <cp:lastModifiedBy>Inger-Britt Zeiner</cp:lastModifiedBy>
  <cp:revision>36</cp:revision>
  <dcterms:modified xsi:type="dcterms:W3CDTF">2020-10-02T21:54:40Z</dcterms:modified>
</cp:coreProperties>
</file>