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441" r:id="rId3"/>
    <p:sldId id="442" r:id="rId4"/>
    <p:sldId id="307" r:id="rId5"/>
    <p:sldId id="315" r:id="rId6"/>
    <p:sldId id="267" r:id="rId7"/>
    <p:sldId id="594" r:id="rId8"/>
    <p:sldId id="268" r:id="rId9"/>
    <p:sldId id="348" r:id="rId10"/>
    <p:sldId id="438" r:id="rId11"/>
    <p:sldId id="310" r:id="rId12"/>
    <p:sldId id="678" r:id="rId13"/>
    <p:sldId id="409" r:id="rId14"/>
    <p:sldId id="395" r:id="rId15"/>
    <p:sldId id="679" r:id="rId16"/>
    <p:sldId id="437" r:id="rId17"/>
    <p:sldId id="270" r:id="rId18"/>
    <p:sldId id="440" r:id="rId19"/>
    <p:sldId id="677" r:id="rId20"/>
    <p:sldId id="638" r:id="rId21"/>
    <p:sldId id="662" r:id="rId22"/>
    <p:sldId id="671" r:id="rId23"/>
    <p:sldId id="303" r:id="rId24"/>
    <p:sldId id="584" r:id="rId25"/>
    <p:sldId id="616" r:id="rId26"/>
    <p:sldId id="672" r:id="rId27"/>
    <p:sldId id="356" r:id="rId28"/>
    <p:sldId id="333" r:id="rId29"/>
  </p:sldIdLst>
  <p:sldSz cx="12195175" cy="6859588"/>
  <p:notesSz cx="6797675" cy="9926638"/>
  <p:defaultTextStyle>
    <a:defPPr>
      <a:defRPr lang="en-US"/>
    </a:defPPr>
    <a:lvl1pPr marL="0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388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776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3164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552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940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350B"/>
    <a:srgbClr val="242807"/>
    <a:srgbClr val="E6E6E6"/>
    <a:srgbClr val="008BD0"/>
    <a:srgbClr val="26395A"/>
    <a:srgbClr val="3A4E94"/>
    <a:srgbClr val="002B51"/>
    <a:srgbClr val="344636"/>
    <a:srgbClr val="010706"/>
    <a:srgbClr val="E1AF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2998" autoAdjust="0"/>
  </p:normalViewPr>
  <p:slideViewPr>
    <p:cSldViewPr snapToGrid="0" snapToObjects="1">
      <p:cViewPr varScale="1">
        <p:scale>
          <a:sx n="69" d="100"/>
          <a:sy n="69" d="100"/>
        </p:scale>
        <p:origin x="1416" y="36"/>
      </p:cViewPr>
      <p:guideLst>
        <p:guide orient="horz" pos="2183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r>
              <a:rPr lang="en-US" sz="1000" dirty="0">
                <a:solidFill>
                  <a:schemeClr val="tx1"/>
                </a:solidFill>
              </a:rPr>
              <a:t>Value of incremental opportunities in 2030 </a:t>
            </a:r>
            <a:r>
              <a:rPr lang="en-US" sz="1000" b="0" dirty="0">
                <a:solidFill>
                  <a:schemeClr val="tx1"/>
                </a:solidFill>
              </a:rPr>
              <a:t>($ billions: 2015 values)</a:t>
            </a:r>
          </a:p>
        </c:rich>
      </c:tx>
      <c:layout>
        <c:manualLayout>
          <c:xMode val="edge"/>
          <c:yMode val="edge"/>
          <c:x val="0.231516168740758"/>
          <c:y val="1.1538460664865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22873864771189301"/>
          <c:y val="8.3653839820272594E-2"/>
          <c:w val="0.70823204306270604"/>
          <c:h val="0.862370013448667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 of incremental opportunities in 2030 ($ billions: 2015 values)</c:v>
                </c:pt>
              </c:strCache>
            </c:strRef>
          </c:tx>
          <c:spPr>
            <a:solidFill>
              <a:srgbClr val="FF6600"/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nb-N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723-467A-8C80-F53ECAB50C11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nb-N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723-467A-8C80-F53ECAB50C11}"/>
                </c:ext>
              </c:extLst>
            </c:dLbl>
            <c:dLbl>
              <c:idx val="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nb-N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7723-467A-8C80-F53ECAB50C11}"/>
                </c:ext>
              </c:extLst>
            </c:dLbl>
            <c:dLbl>
              <c:idx val="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nb-N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7723-467A-8C80-F53ECAB50C11}"/>
                </c:ext>
              </c:extLst>
            </c:dLbl>
            <c:dLbl>
              <c:idx val="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nb-N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7723-467A-8C80-F53ECAB50C11}"/>
                </c:ext>
              </c:extLst>
            </c:dLbl>
            <c:dLbl>
              <c:idx val="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nb-N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7723-467A-8C80-F53ECAB50C11}"/>
                </c:ext>
              </c:extLst>
            </c:dLbl>
            <c:dLbl>
              <c:idx val="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nb-N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7723-467A-8C80-F53ECAB50C11}"/>
                </c:ext>
              </c:extLst>
            </c:dLbl>
            <c:dLbl>
              <c:idx val="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nb-N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7723-467A-8C80-F53ECAB50C11}"/>
                </c:ext>
              </c:extLst>
            </c:dLbl>
            <c:dLbl>
              <c:idx val="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nb-N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7723-467A-8C80-F53ECAB50C11}"/>
                </c:ext>
              </c:extLst>
            </c:dLbl>
            <c:dLbl>
              <c:idx val="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nb-N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7723-467A-8C80-F53ECAB50C11}"/>
                </c:ext>
              </c:extLst>
            </c:dLbl>
            <c:dLbl>
              <c:idx val="1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nb-N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7723-467A-8C80-F53ECAB50C11}"/>
                </c:ext>
              </c:extLst>
            </c:dLbl>
            <c:dLbl>
              <c:idx val="1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nb-N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7723-467A-8C80-F53ECAB50C11}"/>
                </c:ext>
              </c:extLst>
            </c:dLbl>
            <c:dLbl>
              <c:idx val="1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nb-N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7723-467A-8C80-F53ECAB50C1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Other</c:v>
                </c:pt>
                <c:pt idx="1">
                  <c:v>Building solutions</c:v>
                </c:pt>
                <c:pt idx="2">
                  <c:v>Urban infrastructure</c:v>
                </c:pt>
                <c:pt idx="3">
                  <c:v>Forest ecosystem services</c:v>
                </c:pt>
                <c:pt idx="4">
                  <c:v>Agricultural solutions</c:v>
                </c:pt>
                <c:pt idx="5">
                  <c:v>Food loss &amp; waste</c:v>
                </c:pt>
                <c:pt idx="6">
                  <c:v>Healthy lifestyles</c:v>
                </c:pt>
                <c:pt idx="7">
                  <c:v>Circular economy manufacturing</c:v>
                </c:pt>
                <c:pt idx="8">
                  <c:v>Affortable housing</c:v>
                </c:pt>
                <c:pt idx="9">
                  <c:v>Clean energy</c:v>
                </c:pt>
                <c:pt idx="10">
                  <c:v>Energy efficiency</c:v>
                </c:pt>
                <c:pt idx="11">
                  <c:v>New healthcare solutions</c:v>
                </c:pt>
                <c:pt idx="12">
                  <c:v>Mobility systems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740</c:v>
                </c:pt>
                <c:pt idx="1">
                  <c:v>345</c:v>
                </c:pt>
                <c:pt idx="2">
                  <c:v>355</c:v>
                </c:pt>
                <c:pt idx="3">
                  <c:v>365</c:v>
                </c:pt>
                <c:pt idx="4">
                  <c:v>665</c:v>
                </c:pt>
                <c:pt idx="5">
                  <c:v>685</c:v>
                </c:pt>
                <c:pt idx="6">
                  <c:v>835</c:v>
                </c:pt>
                <c:pt idx="7">
                  <c:v>1015</c:v>
                </c:pt>
                <c:pt idx="8">
                  <c:v>1080</c:v>
                </c:pt>
                <c:pt idx="9">
                  <c:v>1200</c:v>
                </c:pt>
                <c:pt idx="10">
                  <c:v>1345</c:v>
                </c:pt>
                <c:pt idx="11">
                  <c:v>1650</c:v>
                </c:pt>
                <c:pt idx="12">
                  <c:v>2020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723-467A-8C80-F53ECAB50C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-10"/>
        <c:axId val="1087482032"/>
        <c:axId val="1087340976"/>
      </c:barChart>
      <c:catAx>
        <c:axId val="1087482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3175" cap="flat" cmpd="sng" algn="ctr">
            <a:solidFill>
              <a:srgbClr val="4D4D55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nb-NO"/>
          </a:p>
        </c:txPr>
        <c:crossAx val="1087340976"/>
        <c:crosses val="autoZero"/>
        <c:auto val="1"/>
        <c:lblAlgn val="ctr"/>
        <c:lblOffset val="100"/>
        <c:noMultiLvlLbl val="0"/>
      </c:catAx>
      <c:valAx>
        <c:axId val="1087340976"/>
        <c:scaling>
          <c:orientation val="minMax"/>
        </c:scaling>
        <c:delete val="0"/>
        <c:axPos val="b"/>
        <c:numFmt formatCode="#,##0" sourceLinked="0"/>
        <c:majorTickMark val="none"/>
        <c:minorTickMark val="none"/>
        <c:tickLblPos val="nextTo"/>
        <c:spPr>
          <a:noFill/>
          <a:ln w="3175">
            <a:solidFill>
              <a:srgbClr val="4D4D55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D4D55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nb-NO"/>
          </a:p>
        </c:txPr>
        <c:crossAx val="1087482032"/>
        <c:crosses val="autoZero"/>
        <c:crossBetween val="between"/>
      </c:valAx>
      <c:spPr>
        <a:noFill/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  <a:extLst>
      <a:ext uri="{909E8E84-426E-40DD-AFC4-6F175D3DCCD1}">
        <a14:hiddenFill xmlns:a14="http://schemas.microsoft.com/office/drawing/2010/main">
          <a:noFill/>
        </a14:hiddenFill>
      </a:ext>
      <a:ext uri="{91240B29-F687-4F45-9708-019B960494DF}">
        <a14:hiddenLine xmlns:a14="http://schemas.microsoft.com/office/drawing/2010/main">
          <a:noFill/>
        </a14:hiddenLine>
      </a:ext>
    </a:extLst>
  </c:spPr>
  <c:txPr>
    <a:bodyPr/>
    <a:lstStyle/>
    <a:p>
      <a:pPr>
        <a:defRPr sz="1000">
          <a:solidFill>
            <a:srgbClr val="4D4D55"/>
          </a:solidFill>
          <a:latin typeface="Arial" panose="020B0604020202020204" pitchFamily="34" charset="0"/>
        </a:defRPr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63A20D-B1DF-44CC-B464-1441E9E1B330}" type="doc">
      <dgm:prSet loTypeId="urn:microsoft.com/office/officeart/2005/8/layout/radial5" loCatId="relationship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nb-NO"/>
        </a:p>
      </dgm:t>
    </dgm:pt>
    <dgm:pt modelId="{9C4DF954-A7C0-4A4F-9FB9-9C7199644360}">
      <dgm:prSet phldrT="[Tekst]"/>
      <dgm:spPr>
        <a:solidFill>
          <a:srgbClr val="FFFFFF">
            <a:alpha val="69804"/>
          </a:srgbClr>
        </a:solidFill>
      </dgm:spPr>
      <dgm:t>
        <a:bodyPr/>
        <a:lstStyle/>
        <a:p>
          <a:endParaRPr lang="nb-NO" dirty="0">
            <a:solidFill>
              <a:srgbClr val="24304D"/>
            </a:solidFill>
          </a:endParaRPr>
        </a:p>
      </dgm:t>
    </dgm:pt>
    <dgm:pt modelId="{189CCE0A-7D89-4657-9B84-0171F2471CB6}" type="parTrans" cxnId="{D566D205-924B-414B-8D31-35D66A26A330}">
      <dgm:prSet/>
      <dgm:spPr/>
      <dgm:t>
        <a:bodyPr/>
        <a:lstStyle/>
        <a:p>
          <a:endParaRPr lang="nb-NO"/>
        </a:p>
      </dgm:t>
    </dgm:pt>
    <dgm:pt modelId="{96B31D43-66E0-4E2C-A72F-1FE35EF2655E}" type="sibTrans" cxnId="{D566D205-924B-414B-8D31-35D66A26A330}">
      <dgm:prSet/>
      <dgm:spPr/>
      <dgm:t>
        <a:bodyPr/>
        <a:lstStyle/>
        <a:p>
          <a:endParaRPr lang="nb-NO"/>
        </a:p>
      </dgm:t>
    </dgm:pt>
    <dgm:pt modelId="{09D3B0AF-E8DC-4758-99A3-49D600A4CB12}">
      <dgm:prSet phldrT="[Tekst]"/>
      <dgm:spPr>
        <a:solidFill>
          <a:srgbClr val="FFFFFF">
            <a:alpha val="80000"/>
          </a:srgbClr>
        </a:solidFill>
      </dgm:spPr>
      <dgm:t>
        <a:bodyPr/>
        <a:lstStyle/>
        <a:p>
          <a:r>
            <a:rPr lang="nb-NO" dirty="0">
              <a:solidFill>
                <a:srgbClr val="24304D"/>
              </a:solidFill>
            </a:rPr>
            <a:t>Rising </a:t>
          </a:r>
          <a:r>
            <a:rPr lang="nb-NO" b="1" dirty="0" err="1">
              <a:solidFill>
                <a:srgbClr val="24304D"/>
              </a:solidFill>
            </a:rPr>
            <a:t>cost</a:t>
          </a:r>
          <a:r>
            <a:rPr lang="nb-NO" b="1" dirty="0">
              <a:solidFill>
                <a:srgbClr val="24304D"/>
              </a:solidFill>
            </a:rPr>
            <a:t> </a:t>
          </a:r>
          <a:r>
            <a:rPr lang="nb-NO" b="1" dirty="0" err="1">
              <a:solidFill>
                <a:srgbClr val="24304D"/>
              </a:solidFill>
            </a:rPr>
            <a:t>of</a:t>
          </a:r>
          <a:r>
            <a:rPr lang="nb-NO" b="1" dirty="0">
              <a:solidFill>
                <a:srgbClr val="24304D"/>
              </a:solidFill>
            </a:rPr>
            <a:t> </a:t>
          </a:r>
          <a:r>
            <a:rPr lang="nb-NO" b="1" dirty="0" err="1">
              <a:solidFill>
                <a:srgbClr val="24304D"/>
              </a:solidFill>
            </a:rPr>
            <a:t>capital</a:t>
          </a:r>
          <a:endParaRPr lang="nb-NO" b="1" dirty="0">
            <a:solidFill>
              <a:srgbClr val="24304D"/>
            </a:solidFill>
          </a:endParaRPr>
        </a:p>
      </dgm:t>
    </dgm:pt>
    <dgm:pt modelId="{20B122E0-8504-472C-96FC-FBB768E814C8}" type="parTrans" cxnId="{3D7B7AAC-5882-4FC2-89EC-F48187CC9E09}">
      <dgm:prSet/>
      <dgm:spPr>
        <a:solidFill>
          <a:srgbClr val="4D6591">
            <a:alpha val="69804"/>
          </a:srgbClr>
        </a:solidFill>
      </dgm:spPr>
      <dgm:t>
        <a:bodyPr/>
        <a:lstStyle/>
        <a:p>
          <a:endParaRPr lang="nb-NO"/>
        </a:p>
      </dgm:t>
    </dgm:pt>
    <dgm:pt modelId="{A5507180-C6B2-45A9-A4FB-08B816655A95}" type="sibTrans" cxnId="{3D7B7AAC-5882-4FC2-89EC-F48187CC9E09}">
      <dgm:prSet/>
      <dgm:spPr/>
      <dgm:t>
        <a:bodyPr/>
        <a:lstStyle/>
        <a:p>
          <a:endParaRPr lang="nb-NO"/>
        </a:p>
      </dgm:t>
    </dgm:pt>
    <dgm:pt modelId="{71552613-891E-45B3-B036-179FF44C93A5}">
      <dgm:prSet phldrT="[Tekst]"/>
      <dgm:spPr>
        <a:solidFill>
          <a:srgbClr val="FFFFFF">
            <a:alpha val="80000"/>
          </a:srgbClr>
        </a:solidFill>
      </dgm:spPr>
      <dgm:t>
        <a:bodyPr/>
        <a:lstStyle/>
        <a:p>
          <a:r>
            <a:rPr lang="en-US" dirty="0">
              <a:solidFill>
                <a:srgbClr val="24304D"/>
              </a:solidFill>
            </a:rPr>
            <a:t>Increasing complexity of </a:t>
          </a:r>
          <a:r>
            <a:rPr lang="en-US" b="1" dirty="0">
              <a:solidFill>
                <a:srgbClr val="24304D"/>
              </a:solidFill>
            </a:rPr>
            <a:t>risk</a:t>
          </a:r>
          <a:endParaRPr lang="nb-NO" b="1" dirty="0">
            <a:solidFill>
              <a:srgbClr val="24304D"/>
            </a:solidFill>
          </a:endParaRPr>
        </a:p>
      </dgm:t>
    </dgm:pt>
    <dgm:pt modelId="{407F51C1-E7F9-45DA-A1F2-453B4CD45E7C}" type="parTrans" cxnId="{B846114F-D681-487D-8781-50FDA11018C0}">
      <dgm:prSet/>
      <dgm:spPr>
        <a:solidFill>
          <a:srgbClr val="4D6591">
            <a:alpha val="69804"/>
          </a:srgbClr>
        </a:solidFill>
      </dgm:spPr>
      <dgm:t>
        <a:bodyPr/>
        <a:lstStyle/>
        <a:p>
          <a:endParaRPr lang="nb-NO"/>
        </a:p>
      </dgm:t>
    </dgm:pt>
    <dgm:pt modelId="{E1461FBD-1D1C-4811-B543-C1B9AAFA3374}" type="sibTrans" cxnId="{B846114F-D681-487D-8781-50FDA11018C0}">
      <dgm:prSet/>
      <dgm:spPr/>
      <dgm:t>
        <a:bodyPr/>
        <a:lstStyle/>
        <a:p>
          <a:endParaRPr lang="nb-NO"/>
        </a:p>
      </dgm:t>
    </dgm:pt>
    <dgm:pt modelId="{F55AB113-02E7-4349-A165-5979D0123F0D}">
      <dgm:prSet/>
      <dgm:spPr>
        <a:solidFill>
          <a:srgbClr val="FFFFFF">
            <a:alpha val="80000"/>
          </a:srgbClr>
        </a:solidFill>
      </dgm:spPr>
      <dgm:t>
        <a:bodyPr/>
        <a:lstStyle/>
        <a:p>
          <a:r>
            <a:rPr lang="en-US" dirty="0">
              <a:solidFill>
                <a:srgbClr val="24304D"/>
              </a:solidFill>
            </a:rPr>
            <a:t>Fluctuating </a:t>
          </a:r>
          <a:r>
            <a:rPr lang="en-US" b="1" dirty="0">
              <a:solidFill>
                <a:srgbClr val="24304D"/>
              </a:solidFill>
            </a:rPr>
            <a:t>prices</a:t>
          </a:r>
          <a:r>
            <a:rPr lang="en-US" dirty="0">
              <a:solidFill>
                <a:srgbClr val="24304D"/>
              </a:solidFill>
            </a:rPr>
            <a:t> and availability of </a:t>
          </a:r>
          <a:r>
            <a:rPr lang="en-US" b="1" dirty="0">
              <a:solidFill>
                <a:srgbClr val="24304D"/>
              </a:solidFill>
            </a:rPr>
            <a:t>raw materials</a:t>
          </a:r>
        </a:p>
      </dgm:t>
    </dgm:pt>
    <dgm:pt modelId="{3EE05B84-98CE-454F-9FBA-A3D7AE436457}" type="parTrans" cxnId="{7D2140CF-0CBC-4D39-B1F3-1AE94779B8D1}">
      <dgm:prSet/>
      <dgm:spPr>
        <a:solidFill>
          <a:srgbClr val="4D6591">
            <a:alpha val="69804"/>
          </a:srgbClr>
        </a:solidFill>
      </dgm:spPr>
      <dgm:t>
        <a:bodyPr/>
        <a:lstStyle/>
        <a:p>
          <a:endParaRPr lang="nb-NO"/>
        </a:p>
      </dgm:t>
    </dgm:pt>
    <dgm:pt modelId="{6248FA9E-10DE-4338-BBE3-E360BE2CF337}" type="sibTrans" cxnId="{7D2140CF-0CBC-4D39-B1F3-1AE94779B8D1}">
      <dgm:prSet/>
      <dgm:spPr/>
      <dgm:t>
        <a:bodyPr/>
        <a:lstStyle/>
        <a:p>
          <a:endParaRPr lang="nb-NO"/>
        </a:p>
      </dgm:t>
    </dgm:pt>
    <dgm:pt modelId="{AC9E00F6-AAF5-45E0-92ED-9D721C4E0C7B}">
      <dgm:prSet/>
      <dgm:spPr>
        <a:solidFill>
          <a:srgbClr val="FFFFFF">
            <a:alpha val="80000"/>
          </a:srgbClr>
        </a:solidFill>
      </dgm:spPr>
      <dgm:t>
        <a:bodyPr/>
        <a:lstStyle/>
        <a:p>
          <a:r>
            <a:rPr lang="en-US" dirty="0">
              <a:solidFill>
                <a:srgbClr val="24304D"/>
              </a:solidFill>
            </a:rPr>
            <a:t>Changing </a:t>
          </a:r>
          <a:r>
            <a:rPr lang="en-US" b="1" dirty="0">
              <a:solidFill>
                <a:srgbClr val="24304D"/>
              </a:solidFill>
            </a:rPr>
            <a:t>consumer behavior</a:t>
          </a:r>
        </a:p>
      </dgm:t>
    </dgm:pt>
    <dgm:pt modelId="{02F73FE9-1BDE-4C66-AA9A-E1658245F2CF}" type="parTrans" cxnId="{6BDE1D06-2DE6-4436-964A-C4EFE42BC346}">
      <dgm:prSet/>
      <dgm:spPr>
        <a:solidFill>
          <a:srgbClr val="4D6591">
            <a:alpha val="69804"/>
          </a:srgbClr>
        </a:solidFill>
      </dgm:spPr>
      <dgm:t>
        <a:bodyPr/>
        <a:lstStyle/>
        <a:p>
          <a:endParaRPr lang="nb-NO"/>
        </a:p>
      </dgm:t>
    </dgm:pt>
    <dgm:pt modelId="{ACF2D09D-FA74-4EFC-8828-E5BEB074E08B}" type="sibTrans" cxnId="{6BDE1D06-2DE6-4436-964A-C4EFE42BC346}">
      <dgm:prSet/>
      <dgm:spPr/>
      <dgm:t>
        <a:bodyPr/>
        <a:lstStyle/>
        <a:p>
          <a:endParaRPr lang="nb-NO"/>
        </a:p>
      </dgm:t>
    </dgm:pt>
    <dgm:pt modelId="{ADB91E57-5044-48EE-8711-961D7C5A0E3C}">
      <dgm:prSet/>
      <dgm:spPr>
        <a:solidFill>
          <a:srgbClr val="FFFFFF">
            <a:alpha val="80000"/>
          </a:srgbClr>
        </a:solidFill>
      </dgm:spPr>
      <dgm:t>
        <a:bodyPr/>
        <a:lstStyle/>
        <a:p>
          <a:r>
            <a:rPr lang="en-US" dirty="0">
              <a:solidFill>
                <a:srgbClr val="24304D"/>
              </a:solidFill>
            </a:rPr>
            <a:t>Evolving </a:t>
          </a:r>
          <a:r>
            <a:rPr lang="en-US" b="1" dirty="0">
              <a:solidFill>
                <a:srgbClr val="24304D"/>
              </a:solidFill>
            </a:rPr>
            <a:t>framework conditions</a:t>
          </a:r>
        </a:p>
      </dgm:t>
    </dgm:pt>
    <dgm:pt modelId="{11D1669E-D53C-4102-95D7-1718BE50E342}" type="parTrans" cxnId="{D6055F6B-6C40-42D4-A7EF-02CAE793BC8E}">
      <dgm:prSet/>
      <dgm:spPr>
        <a:solidFill>
          <a:srgbClr val="4D6591">
            <a:alpha val="69804"/>
          </a:srgbClr>
        </a:solidFill>
      </dgm:spPr>
      <dgm:t>
        <a:bodyPr/>
        <a:lstStyle/>
        <a:p>
          <a:endParaRPr lang="nb-NO"/>
        </a:p>
      </dgm:t>
    </dgm:pt>
    <dgm:pt modelId="{CF0E2ACE-1C20-47B8-9101-6435D1D0BC81}" type="sibTrans" cxnId="{D6055F6B-6C40-42D4-A7EF-02CAE793BC8E}">
      <dgm:prSet/>
      <dgm:spPr/>
      <dgm:t>
        <a:bodyPr/>
        <a:lstStyle/>
        <a:p>
          <a:endParaRPr lang="nb-NO"/>
        </a:p>
      </dgm:t>
    </dgm:pt>
    <dgm:pt modelId="{1C998A97-17C8-4547-BA15-B582EAAD17C0}" type="pres">
      <dgm:prSet presAssocID="{8F63A20D-B1DF-44CC-B464-1441E9E1B33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F90963B-7B1C-4492-AABF-200E74171244}" type="pres">
      <dgm:prSet presAssocID="{9C4DF954-A7C0-4A4F-9FB9-9C7199644360}" presName="centerShape" presStyleLbl="node0" presStyleIdx="0" presStyleCnt="1" custScaleX="129932" custScaleY="126733"/>
      <dgm:spPr/>
    </dgm:pt>
    <dgm:pt modelId="{6E321F5B-FCFC-4C47-AE9E-8FD4377F95E7}" type="pres">
      <dgm:prSet presAssocID="{20B122E0-8504-472C-96FC-FBB768E814C8}" presName="parTrans" presStyleLbl="sibTrans2D1" presStyleIdx="0" presStyleCnt="5"/>
      <dgm:spPr/>
    </dgm:pt>
    <dgm:pt modelId="{A3C7C69C-90A2-4AD5-8CCD-295B5C6E5751}" type="pres">
      <dgm:prSet presAssocID="{20B122E0-8504-472C-96FC-FBB768E814C8}" presName="connectorText" presStyleLbl="sibTrans2D1" presStyleIdx="0" presStyleCnt="5"/>
      <dgm:spPr/>
    </dgm:pt>
    <dgm:pt modelId="{59BB5BC8-438A-4569-80AE-8D8EBBD19F52}" type="pres">
      <dgm:prSet presAssocID="{09D3B0AF-E8DC-4758-99A3-49D600A4CB12}" presName="node" presStyleLbl="node1" presStyleIdx="0" presStyleCnt="5">
        <dgm:presLayoutVars>
          <dgm:bulletEnabled val="1"/>
        </dgm:presLayoutVars>
      </dgm:prSet>
      <dgm:spPr/>
    </dgm:pt>
    <dgm:pt modelId="{E1DBD993-15E3-4EC2-87A5-8D2F546D2981}" type="pres">
      <dgm:prSet presAssocID="{407F51C1-E7F9-45DA-A1F2-453B4CD45E7C}" presName="parTrans" presStyleLbl="sibTrans2D1" presStyleIdx="1" presStyleCnt="5"/>
      <dgm:spPr/>
    </dgm:pt>
    <dgm:pt modelId="{86AD78DF-DDB4-4018-A0E1-6499F362616D}" type="pres">
      <dgm:prSet presAssocID="{407F51C1-E7F9-45DA-A1F2-453B4CD45E7C}" presName="connectorText" presStyleLbl="sibTrans2D1" presStyleIdx="1" presStyleCnt="5"/>
      <dgm:spPr/>
    </dgm:pt>
    <dgm:pt modelId="{A765A6D9-6FF8-4521-B88A-0A7A72791FAE}" type="pres">
      <dgm:prSet presAssocID="{71552613-891E-45B3-B036-179FF44C93A5}" presName="node" presStyleLbl="node1" presStyleIdx="1" presStyleCnt="5">
        <dgm:presLayoutVars>
          <dgm:bulletEnabled val="1"/>
        </dgm:presLayoutVars>
      </dgm:prSet>
      <dgm:spPr/>
    </dgm:pt>
    <dgm:pt modelId="{4BDEFF7C-0477-48E1-A18F-821BABB0D49A}" type="pres">
      <dgm:prSet presAssocID="{3EE05B84-98CE-454F-9FBA-A3D7AE436457}" presName="parTrans" presStyleLbl="sibTrans2D1" presStyleIdx="2" presStyleCnt="5"/>
      <dgm:spPr/>
    </dgm:pt>
    <dgm:pt modelId="{8D937A9A-D888-445C-A90B-468E85289271}" type="pres">
      <dgm:prSet presAssocID="{3EE05B84-98CE-454F-9FBA-A3D7AE436457}" presName="connectorText" presStyleLbl="sibTrans2D1" presStyleIdx="2" presStyleCnt="5"/>
      <dgm:spPr/>
    </dgm:pt>
    <dgm:pt modelId="{4DB59A01-4FA7-443A-87D7-6A7E9E567119}" type="pres">
      <dgm:prSet presAssocID="{F55AB113-02E7-4349-A165-5979D0123F0D}" presName="node" presStyleLbl="node1" presStyleIdx="2" presStyleCnt="5">
        <dgm:presLayoutVars>
          <dgm:bulletEnabled val="1"/>
        </dgm:presLayoutVars>
      </dgm:prSet>
      <dgm:spPr/>
    </dgm:pt>
    <dgm:pt modelId="{AC8F5856-23B3-40B6-ADB9-26B7C7999334}" type="pres">
      <dgm:prSet presAssocID="{02F73FE9-1BDE-4C66-AA9A-E1658245F2CF}" presName="parTrans" presStyleLbl="sibTrans2D1" presStyleIdx="3" presStyleCnt="5"/>
      <dgm:spPr/>
    </dgm:pt>
    <dgm:pt modelId="{3135F307-66EF-48C1-96C5-4D1E09675E97}" type="pres">
      <dgm:prSet presAssocID="{02F73FE9-1BDE-4C66-AA9A-E1658245F2CF}" presName="connectorText" presStyleLbl="sibTrans2D1" presStyleIdx="3" presStyleCnt="5"/>
      <dgm:spPr/>
    </dgm:pt>
    <dgm:pt modelId="{E5743222-7077-4258-80D4-FB76BE5D77D8}" type="pres">
      <dgm:prSet presAssocID="{AC9E00F6-AAF5-45E0-92ED-9D721C4E0C7B}" presName="node" presStyleLbl="node1" presStyleIdx="3" presStyleCnt="5">
        <dgm:presLayoutVars>
          <dgm:bulletEnabled val="1"/>
        </dgm:presLayoutVars>
      </dgm:prSet>
      <dgm:spPr/>
    </dgm:pt>
    <dgm:pt modelId="{C27667E5-C089-48E5-9C0B-EE131258ED3B}" type="pres">
      <dgm:prSet presAssocID="{11D1669E-D53C-4102-95D7-1718BE50E342}" presName="parTrans" presStyleLbl="sibTrans2D1" presStyleIdx="4" presStyleCnt="5"/>
      <dgm:spPr/>
    </dgm:pt>
    <dgm:pt modelId="{8CDF93F9-6EA3-4B97-A45A-36FFABC6AE95}" type="pres">
      <dgm:prSet presAssocID="{11D1669E-D53C-4102-95D7-1718BE50E342}" presName="connectorText" presStyleLbl="sibTrans2D1" presStyleIdx="4" presStyleCnt="5"/>
      <dgm:spPr/>
    </dgm:pt>
    <dgm:pt modelId="{22CF2B30-1444-44F6-B931-AC3B48A742BB}" type="pres">
      <dgm:prSet presAssocID="{ADB91E57-5044-48EE-8711-961D7C5A0E3C}" presName="node" presStyleLbl="node1" presStyleIdx="4" presStyleCnt="5">
        <dgm:presLayoutVars>
          <dgm:bulletEnabled val="1"/>
        </dgm:presLayoutVars>
      </dgm:prSet>
      <dgm:spPr/>
    </dgm:pt>
  </dgm:ptLst>
  <dgm:cxnLst>
    <dgm:cxn modelId="{3FB69203-2E8A-4F73-B170-1EE8E3ACD4A1}" type="presOf" srcId="{AC9E00F6-AAF5-45E0-92ED-9D721C4E0C7B}" destId="{E5743222-7077-4258-80D4-FB76BE5D77D8}" srcOrd="0" destOrd="0" presId="urn:microsoft.com/office/officeart/2005/8/layout/radial5"/>
    <dgm:cxn modelId="{D566D205-924B-414B-8D31-35D66A26A330}" srcId="{8F63A20D-B1DF-44CC-B464-1441E9E1B330}" destId="{9C4DF954-A7C0-4A4F-9FB9-9C7199644360}" srcOrd="0" destOrd="0" parTransId="{189CCE0A-7D89-4657-9B84-0171F2471CB6}" sibTransId="{96B31D43-66E0-4E2C-A72F-1FE35EF2655E}"/>
    <dgm:cxn modelId="{6BDE1D06-2DE6-4436-964A-C4EFE42BC346}" srcId="{9C4DF954-A7C0-4A4F-9FB9-9C7199644360}" destId="{AC9E00F6-AAF5-45E0-92ED-9D721C4E0C7B}" srcOrd="3" destOrd="0" parTransId="{02F73FE9-1BDE-4C66-AA9A-E1658245F2CF}" sibTransId="{ACF2D09D-FA74-4EFC-8828-E5BEB074E08B}"/>
    <dgm:cxn modelId="{0E98B03E-3C68-4644-898A-AAF47EC65AEF}" type="presOf" srcId="{407F51C1-E7F9-45DA-A1F2-453B4CD45E7C}" destId="{86AD78DF-DDB4-4018-A0E1-6499F362616D}" srcOrd="1" destOrd="0" presId="urn:microsoft.com/office/officeart/2005/8/layout/radial5"/>
    <dgm:cxn modelId="{05D62666-B3EE-46FC-B046-D8AED8BBF5AA}" type="presOf" srcId="{ADB91E57-5044-48EE-8711-961D7C5A0E3C}" destId="{22CF2B30-1444-44F6-B931-AC3B48A742BB}" srcOrd="0" destOrd="0" presId="urn:microsoft.com/office/officeart/2005/8/layout/radial5"/>
    <dgm:cxn modelId="{8B123347-5CD4-4CE9-9923-56923EE946D8}" type="presOf" srcId="{20B122E0-8504-472C-96FC-FBB768E814C8}" destId="{A3C7C69C-90A2-4AD5-8CCD-295B5C6E5751}" srcOrd="1" destOrd="0" presId="urn:microsoft.com/office/officeart/2005/8/layout/radial5"/>
    <dgm:cxn modelId="{D6055F6B-6C40-42D4-A7EF-02CAE793BC8E}" srcId="{9C4DF954-A7C0-4A4F-9FB9-9C7199644360}" destId="{ADB91E57-5044-48EE-8711-961D7C5A0E3C}" srcOrd="4" destOrd="0" parTransId="{11D1669E-D53C-4102-95D7-1718BE50E342}" sibTransId="{CF0E2ACE-1C20-47B8-9101-6435D1D0BC81}"/>
    <dgm:cxn modelId="{B846114F-D681-487D-8781-50FDA11018C0}" srcId="{9C4DF954-A7C0-4A4F-9FB9-9C7199644360}" destId="{71552613-891E-45B3-B036-179FF44C93A5}" srcOrd="1" destOrd="0" parTransId="{407F51C1-E7F9-45DA-A1F2-453B4CD45E7C}" sibTransId="{E1461FBD-1D1C-4811-B543-C1B9AAFA3374}"/>
    <dgm:cxn modelId="{E85B4171-6A57-4FA4-AFF6-8DD1D04EFFBC}" type="presOf" srcId="{3EE05B84-98CE-454F-9FBA-A3D7AE436457}" destId="{4BDEFF7C-0477-48E1-A18F-821BABB0D49A}" srcOrd="0" destOrd="0" presId="urn:microsoft.com/office/officeart/2005/8/layout/radial5"/>
    <dgm:cxn modelId="{60B3F87A-5E9A-4C2E-8A55-347694D86EAE}" type="presOf" srcId="{71552613-891E-45B3-B036-179FF44C93A5}" destId="{A765A6D9-6FF8-4521-B88A-0A7A72791FAE}" srcOrd="0" destOrd="0" presId="urn:microsoft.com/office/officeart/2005/8/layout/radial5"/>
    <dgm:cxn modelId="{04544482-C98F-4A51-8CD6-275656D3C508}" type="presOf" srcId="{11D1669E-D53C-4102-95D7-1718BE50E342}" destId="{C27667E5-C089-48E5-9C0B-EE131258ED3B}" srcOrd="0" destOrd="0" presId="urn:microsoft.com/office/officeart/2005/8/layout/radial5"/>
    <dgm:cxn modelId="{04E4CF84-10C8-47FF-91FB-3AA8DD563909}" type="presOf" srcId="{407F51C1-E7F9-45DA-A1F2-453B4CD45E7C}" destId="{E1DBD993-15E3-4EC2-87A5-8D2F546D2981}" srcOrd="0" destOrd="0" presId="urn:microsoft.com/office/officeart/2005/8/layout/radial5"/>
    <dgm:cxn modelId="{ED58FEAB-7B2F-47DF-B2BA-7D91174575C7}" type="presOf" srcId="{F55AB113-02E7-4349-A165-5979D0123F0D}" destId="{4DB59A01-4FA7-443A-87D7-6A7E9E567119}" srcOrd="0" destOrd="0" presId="urn:microsoft.com/office/officeart/2005/8/layout/radial5"/>
    <dgm:cxn modelId="{3D7B7AAC-5882-4FC2-89EC-F48187CC9E09}" srcId="{9C4DF954-A7C0-4A4F-9FB9-9C7199644360}" destId="{09D3B0AF-E8DC-4758-99A3-49D600A4CB12}" srcOrd="0" destOrd="0" parTransId="{20B122E0-8504-472C-96FC-FBB768E814C8}" sibTransId="{A5507180-C6B2-45A9-A4FB-08B816655A95}"/>
    <dgm:cxn modelId="{CD5D7DB5-2108-482F-A915-C9D98ECDCA19}" type="presOf" srcId="{9C4DF954-A7C0-4A4F-9FB9-9C7199644360}" destId="{7F90963B-7B1C-4492-AABF-200E74171244}" srcOrd="0" destOrd="0" presId="urn:microsoft.com/office/officeart/2005/8/layout/radial5"/>
    <dgm:cxn modelId="{C9A8FBC3-5877-48C0-9ED4-0258C4A24656}" type="presOf" srcId="{3EE05B84-98CE-454F-9FBA-A3D7AE436457}" destId="{8D937A9A-D888-445C-A90B-468E85289271}" srcOrd="1" destOrd="0" presId="urn:microsoft.com/office/officeart/2005/8/layout/radial5"/>
    <dgm:cxn modelId="{F1733DC5-CB11-49DB-B3B2-E1368E8B1CFC}" type="presOf" srcId="{09D3B0AF-E8DC-4758-99A3-49D600A4CB12}" destId="{59BB5BC8-438A-4569-80AE-8D8EBBD19F52}" srcOrd="0" destOrd="0" presId="urn:microsoft.com/office/officeart/2005/8/layout/radial5"/>
    <dgm:cxn modelId="{7D2140CF-0CBC-4D39-B1F3-1AE94779B8D1}" srcId="{9C4DF954-A7C0-4A4F-9FB9-9C7199644360}" destId="{F55AB113-02E7-4349-A165-5979D0123F0D}" srcOrd="2" destOrd="0" parTransId="{3EE05B84-98CE-454F-9FBA-A3D7AE436457}" sibTransId="{6248FA9E-10DE-4338-BBE3-E360BE2CF337}"/>
    <dgm:cxn modelId="{DD4692D2-3FB8-48A5-9BB2-DC4DF3A09A45}" type="presOf" srcId="{11D1669E-D53C-4102-95D7-1718BE50E342}" destId="{8CDF93F9-6EA3-4B97-A45A-36FFABC6AE95}" srcOrd="1" destOrd="0" presId="urn:microsoft.com/office/officeart/2005/8/layout/radial5"/>
    <dgm:cxn modelId="{7EFDE1EA-94DE-41D4-998E-F298BD22EF83}" type="presOf" srcId="{8F63A20D-B1DF-44CC-B464-1441E9E1B330}" destId="{1C998A97-17C8-4547-BA15-B582EAAD17C0}" srcOrd="0" destOrd="0" presId="urn:microsoft.com/office/officeart/2005/8/layout/radial5"/>
    <dgm:cxn modelId="{86125BEC-E0E6-43FA-9468-1C29BB6DE878}" type="presOf" srcId="{20B122E0-8504-472C-96FC-FBB768E814C8}" destId="{6E321F5B-FCFC-4C47-AE9E-8FD4377F95E7}" srcOrd="0" destOrd="0" presId="urn:microsoft.com/office/officeart/2005/8/layout/radial5"/>
    <dgm:cxn modelId="{988FF4F6-26EE-4138-A496-09930F7828B9}" type="presOf" srcId="{02F73FE9-1BDE-4C66-AA9A-E1658245F2CF}" destId="{3135F307-66EF-48C1-96C5-4D1E09675E97}" srcOrd="1" destOrd="0" presId="urn:microsoft.com/office/officeart/2005/8/layout/radial5"/>
    <dgm:cxn modelId="{C5F554F9-DE94-4104-A4A6-A7B858FE1487}" type="presOf" srcId="{02F73FE9-1BDE-4C66-AA9A-E1658245F2CF}" destId="{AC8F5856-23B3-40B6-ADB9-26B7C7999334}" srcOrd="0" destOrd="0" presId="urn:microsoft.com/office/officeart/2005/8/layout/radial5"/>
    <dgm:cxn modelId="{864267FE-7BE7-4443-B66B-CC28721C7150}" type="presParOf" srcId="{1C998A97-17C8-4547-BA15-B582EAAD17C0}" destId="{7F90963B-7B1C-4492-AABF-200E74171244}" srcOrd="0" destOrd="0" presId="urn:microsoft.com/office/officeart/2005/8/layout/radial5"/>
    <dgm:cxn modelId="{1A6B37B1-3814-4BBA-AA53-14E9AF7D294F}" type="presParOf" srcId="{1C998A97-17C8-4547-BA15-B582EAAD17C0}" destId="{6E321F5B-FCFC-4C47-AE9E-8FD4377F95E7}" srcOrd="1" destOrd="0" presId="urn:microsoft.com/office/officeart/2005/8/layout/radial5"/>
    <dgm:cxn modelId="{B89D9CAB-BB41-44AB-A19D-EE3688D9A56B}" type="presParOf" srcId="{6E321F5B-FCFC-4C47-AE9E-8FD4377F95E7}" destId="{A3C7C69C-90A2-4AD5-8CCD-295B5C6E5751}" srcOrd="0" destOrd="0" presId="urn:microsoft.com/office/officeart/2005/8/layout/radial5"/>
    <dgm:cxn modelId="{2610E469-FA25-4AE1-B36E-703DEA790523}" type="presParOf" srcId="{1C998A97-17C8-4547-BA15-B582EAAD17C0}" destId="{59BB5BC8-438A-4569-80AE-8D8EBBD19F52}" srcOrd="2" destOrd="0" presId="urn:microsoft.com/office/officeart/2005/8/layout/radial5"/>
    <dgm:cxn modelId="{1BB0DD94-BBF4-4C5D-9282-CC31A5D17A66}" type="presParOf" srcId="{1C998A97-17C8-4547-BA15-B582EAAD17C0}" destId="{E1DBD993-15E3-4EC2-87A5-8D2F546D2981}" srcOrd="3" destOrd="0" presId="urn:microsoft.com/office/officeart/2005/8/layout/radial5"/>
    <dgm:cxn modelId="{3A048FD5-DCC0-46DA-A2B6-329A73FBF98A}" type="presParOf" srcId="{E1DBD993-15E3-4EC2-87A5-8D2F546D2981}" destId="{86AD78DF-DDB4-4018-A0E1-6499F362616D}" srcOrd="0" destOrd="0" presId="urn:microsoft.com/office/officeart/2005/8/layout/radial5"/>
    <dgm:cxn modelId="{4ABB0FDA-C74B-4467-A52F-98E05355327C}" type="presParOf" srcId="{1C998A97-17C8-4547-BA15-B582EAAD17C0}" destId="{A765A6D9-6FF8-4521-B88A-0A7A72791FAE}" srcOrd="4" destOrd="0" presId="urn:microsoft.com/office/officeart/2005/8/layout/radial5"/>
    <dgm:cxn modelId="{7C4EF701-DEA4-44B2-9C72-BA4DD317C76D}" type="presParOf" srcId="{1C998A97-17C8-4547-BA15-B582EAAD17C0}" destId="{4BDEFF7C-0477-48E1-A18F-821BABB0D49A}" srcOrd="5" destOrd="0" presId="urn:microsoft.com/office/officeart/2005/8/layout/radial5"/>
    <dgm:cxn modelId="{333FBF7B-DAC5-42C5-BB00-1B82E2F2BE0F}" type="presParOf" srcId="{4BDEFF7C-0477-48E1-A18F-821BABB0D49A}" destId="{8D937A9A-D888-445C-A90B-468E85289271}" srcOrd="0" destOrd="0" presId="urn:microsoft.com/office/officeart/2005/8/layout/radial5"/>
    <dgm:cxn modelId="{B521051A-215D-4A6D-82C7-5D6D65D4B739}" type="presParOf" srcId="{1C998A97-17C8-4547-BA15-B582EAAD17C0}" destId="{4DB59A01-4FA7-443A-87D7-6A7E9E567119}" srcOrd="6" destOrd="0" presId="urn:microsoft.com/office/officeart/2005/8/layout/radial5"/>
    <dgm:cxn modelId="{C03B4E6B-B5AC-44DB-8D43-258CE0ABFC54}" type="presParOf" srcId="{1C998A97-17C8-4547-BA15-B582EAAD17C0}" destId="{AC8F5856-23B3-40B6-ADB9-26B7C7999334}" srcOrd="7" destOrd="0" presId="urn:microsoft.com/office/officeart/2005/8/layout/radial5"/>
    <dgm:cxn modelId="{B0BEA7DF-00D9-47EA-B290-A5619864F574}" type="presParOf" srcId="{AC8F5856-23B3-40B6-ADB9-26B7C7999334}" destId="{3135F307-66EF-48C1-96C5-4D1E09675E97}" srcOrd="0" destOrd="0" presId="urn:microsoft.com/office/officeart/2005/8/layout/radial5"/>
    <dgm:cxn modelId="{5D445E23-CE67-4F0E-A8A6-E98E4FF0D0A5}" type="presParOf" srcId="{1C998A97-17C8-4547-BA15-B582EAAD17C0}" destId="{E5743222-7077-4258-80D4-FB76BE5D77D8}" srcOrd="8" destOrd="0" presId="urn:microsoft.com/office/officeart/2005/8/layout/radial5"/>
    <dgm:cxn modelId="{FF7C17A7-FAB7-4DF3-AA6B-2208F28386CF}" type="presParOf" srcId="{1C998A97-17C8-4547-BA15-B582EAAD17C0}" destId="{C27667E5-C089-48E5-9C0B-EE131258ED3B}" srcOrd="9" destOrd="0" presId="urn:microsoft.com/office/officeart/2005/8/layout/radial5"/>
    <dgm:cxn modelId="{C37BC2A1-0449-4822-88F5-8578216D53B5}" type="presParOf" srcId="{C27667E5-C089-48E5-9C0B-EE131258ED3B}" destId="{8CDF93F9-6EA3-4B97-A45A-36FFABC6AE95}" srcOrd="0" destOrd="0" presId="urn:microsoft.com/office/officeart/2005/8/layout/radial5"/>
    <dgm:cxn modelId="{3B2C15EB-1CD6-4860-8AAD-447B030ACD9E}" type="presParOf" srcId="{1C998A97-17C8-4547-BA15-B582EAAD17C0}" destId="{22CF2B30-1444-44F6-B931-AC3B48A742BB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0963B-7B1C-4492-AABF-200E74171244}">
      <dsp:nvSpPr>
        <dsp:cNvPr id="0" name=""/>
        <dsp:cNvSpPr/>
      </dsp:nvSpPr>
      <dsp:spPr>
        <a:xfrm>
          <a:off x="3587691" y="1828920"/>
          <a:ext cx="1874646" cy="1828491"/>
        </a:xfrm>
        <a:prstGeom prst="ellipse">
          <a:avLst/>
        </a:prstGeom>
        <a:solidFill>
          <a:srgbClr val="FFFFFF">
            <a:alpha val="69804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6500" kern="1200" dirty="0">
            <a:solidFill>
              <a:srgbClr val="24304D"/>
            </a:solidFill>
          </a:endParaRPr>
        </a:p>
      </dsp:txBody>
      <dsp:txXfrm>
        <a:off x="3862227" y="2096696"/>
        <a:ext cx="1325574" cy="1292939"/>
      </dsp:txXfrm>
    </dsp:sp>
    <dsp:sp modelId="{6E321F5B-FCFC-4C47-AE9E-8FD4377F95E7}">
      <dsp:nvSpPr>
        <dsp:cNvPr id="0" name=""/>
        <dsp:cNvSpPr/>
      </dsp:nvSpPr>
      <dsp:spPr>
        <a:xfrm rot="16200000">
          <a:off x="4423682" y="1398189"/>
          <a:ext cx="202664" cy="490548"/>
        </a:xfrm>
        <a:prstGeom prst="rightArrow">
          <a:avLst>
            <a:gd name="adj1" fmla="val 60000"/>
            <a:gd name="adj2" fmla="val 50000"/>
          </a:avLst>
        </a:prstGeom>
        <a:solidFill>
          <a:srgbClr val="4D6591">
            <a:alpha val="69804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400" kern="1200"/>
        </a:p>
      </dsp:txBody>
      <dsp:txXfrm>
        <a:off x="4454082" y="1526699"/>
        <a:ext cx="141865" cy="294328"/>
      </dsp:txXfrm>
    </dsp:sp>
    <dsp:sp modelId="{59BB5BC8-438A-4569-80AE-8D8EBBD19F52}">
      <dsp:nvSpPr>
        <dsp:cNvPr id="0" name=""/>
        <dsp:cNvSpPr/>
      </dsp:nvSpPr>
      <dsp:spPr>
        <a:xfrm>
          <a:off x="3803619" y="3745"/>
          <a:ext cx="1442790" cy="1442790"/>
        </a:xfrm>
        <a:prstGeom prst="ellipse">
          <a:avLst/>
        </a:prstGeom>
        <a:solidFill>
          <a:srgbClr val="FFFFFF">
            <a:alpha val="8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24304D"/>
              </a:solidFill>
            </a:rPr>
            <a:t>Rising </a:t>
          </a:r>
          <a:r>
            <a:rPr lang="nb-NO" sz="1400" b="1" kern="1200" dirty="0" err="1">
              <a:solidFill>
                <a:srgbClr val="24304D"/>
              </a:solidFill>
            </a:rPr>
            <a:t>cost</a:t>
          </a:r>
          <a:r>
            <a:rPr lang="nb-NO" sz="1400" b="1" kern="1200" dirty="0">
              <a:solidFill>
                <a:srgbClr val="24304D"/>
              </a:solidFill>
            </a:rPr>
            <a:t> </a:t>
          </a:r>
          <a:r>
            <a:rPr lang="nb-NO" sz="1400" b="1" kern="1200" dirty="0" err="1">
              <a:solidFill>
                <a:srgbClr val="24304D"/>
              </a:solidFill>
            </a:rPr>
            <a:t>of</a:t>
          </a:r>
          <a:r>
            <a:rPr lang="nb-NO" sz="1400" b="1" kern="1200" dirty="0">
              <a:solidFill>
                <a:srgbClr val="24304D"/>
              </a:solidFill>
            </a:rPr>
            <a:t> </a:t>
          </a:r>
          <a:r>
            <a:rPr lang="nb-NO" sz="1400" b="1" kern="1200" dirty="0" err="1">
              <a:solidFill>
                <a:srgbClr val="24304D"/>
              </a:solidFill>
            </a:rPr>
            <a:t>capital</a:t>
          </a:r>
          <a:endParaRPr lang="nb-NO" sz="1400" b="1" kern="1200" dirty="0">
            <a:solidFill>
              <a:srgbClr val="24304D"/>
            </a:solidFill>
          </a:endParaRPr>
        </a:p>
      </dsp:txBody>
      <dsp:txXfrm>
        <a:off x="4014911" y="215037"/>
        <a:ext cx="1020206" cy="1020206"/>
      </dsp:txXfrm>
    </dsp:sp>
    <dsp:sp modelId="{E1DBD993-15E3-4EC2-87A5-8D2F546D2981}">
      <dsp:nvSpPr>
        <dsp:cNvPr id="0" name=""/>
        <dsp:cNvSpPr/>
      </dsp:nvSpPr>
      <dsp:spPr>
        <a:xfrm rot="20520000">
          <a:off x="5485259" y="2154755"/>
          <a:ext cx="191641" cy="490548"/>
        </a:xfrm>
        <a:prstGeom prst="rightArrow">
          <a:avLst>
            <a:gd name="adj1" fmla="val 60000"/>
            <a:gd name="adj2" fmla="val 50000"/>
          </a:avLst>
        </a:prstGeom>
        <a:solidFill>
          <a:srgbClr val="4D6591">
            <a:alpha val="69804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400" kern="1200"/>
        </a:p>
      </dsp:txBody>
      <dsp:txXfrm>
        <a:off x="5486666" y="2261748"/>
        <a:ext cx="134149" cy="294328"/>
      </dsp:txXfrm>
    </dsp:sp>
    <dsp:sp modelId="{A765A6D9-6FF8-4521-B88A-0A7A72791FAE}">
      <dsp:nvSpPr>
        <dsp:cNvPr id="0" name=""/>
        <dsp:cNvSpPr/>
      </dsp:nvSpPr>
      <dsp:spPr>
        <a:xfrm>
          <a:off x="5722876" y="1398166"/>
          <a:ext cx="1442790" cy="1442790"/>
        </a:xfrm>
        <a:prstGeom prst="ellipse">
          <a:avLst/>
        </a:prstGeom>
        <a:solidFill>
          <a:srgbClr val="FFFFFF">
            <a:alpha val="8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24304D"/>
              </a:solidFill>
            </a:rPr>
            <a:t>Increasing complexity of </a:t>
          </a:r>
          <a:r>
            <a:rPr lang="en-US" sz="1400" b="1" kern="1200" dirty="0">
              <a:solidFill>
                <a:srgbClr val="24304D"/>
              </a:solidFill>
            </a:rPr>
            <a:t>risk</a:t>
          </a:r>
          <a:endParaRPr lang="nb-NO" sz="1400" b="1" kern="1200" dirty="0">
            <a:solidFill>
              <a:srgbClr val="24304D"/>
            </a:solidFill>
          </a:endParaRPr>
        </a:p>
      </dsp:txBody>
      <dsp:txXfrm>
        <a:off x="5934168" y="1609458"/>
        <a:ext cx="1020206" cy="1020206"/>
      </dsp:txXfrm>
    </dsp:sp>
    <dsp:sp modelId="{4BDEFF7C-0477-48E1-A18F-821BABB0D49A}">
      <dsp:nvSpPr>
        <dsp:cNvPr id="0" name=""/>
        <dsp:cNvSpPr/>
      </dsp:nvSpPr>
      <dsp:spPr>
        <a:xfrm rot="3240000">
          <a:off x="5074487" y="3390811"/>
          <a:ext cx="198541" cy="490548"/>
        </a:xfrm>
        <a:prstGeom prst="rightArrow">
          <a:avLst>
            <a:gd name="adj1" fmla="val 60000"/>
            <a:gd name="adj2" fmla="val 50000"/>
          </a:avLst>
        </a:prstGeom>
        <a:solidFill>
          <a:srgbClr val="4D6591">
            <a:alpha val="69804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400" kern="1200"/>
        </a:p>
      </dsp:txBody>
      <dsp:txXfrm>
        <a:off x="5086763" y="3464828"/>
        <a:ext cx="138979" cy="294328"/>
      </dsp:txXfrm>
    </dsp:sp>
    <dsp:sp modelId="{4DB59A01-4FA7-443A-87D7-6A7E9E567119}">
      <dsp:nvSpPr>
        <dsp:cNvPr id="0" name=""/>
        <dsp:cNvSpPr/>
      </dsp:nvSpPr>
      <dsp:spPr>
        <a:xfrm>
          <a:off x="4989785" y="3654388"/>
          <a:ext cx="1442790" cy="1442790"/>
        </a:xfrm>
        <a:prstGeom prst="ellipse">
          <a:avLst/>
        </a:prstGeom>
        <a:solidFill>
          <a:srgbClr val="FFFFFF">
            <a:alpha val="8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24304D"/>
              </a:solidFill>
            </a:rPr>
            <a:t>Fluctuating </a:t>
          </a:r>
          <a:r>
            <a:rPr lang="en-US" sz="1400" b="1" kern="1200" dirty="0">
              <a:solidFill>
                <a:srgbClr val="24304D"/>
              </a:solidFill>
            </a:rPr>
            <a:t>prices</a:t>
          </a:r>
          <a:r>
            <a:rPr lang="en-US" sz="1400" kern="1200" dirty="0">
              <a:solidFill>
                <a:srgbClr val="24304D"/>
              </a:solidFill>
            </a:rPr>
            <a:t> and availability of </a:t>
          </a:r>
          <a:r>
            <a:rPr lang="en-US" sz="1400" b="1" kern="1200" dirty="0">
              <a:solidFill>
                <a:srgbClr val="24304D"/>
              </a:solidFill>
            </a:rPr>
            <a:t>raw materials</a:t>
          </a:r>
        </a:p>
      </dsp:txBody>
      <dsp:txXfrm>
        <a:off x="5201077" y="3865680"/>
        <a:ext cx="1020206" cy="1020206"/>
      </dsp:txXfrm>
    </dsp:sp>
    <dsp:sp modelId="{AC8F5856-23B3-40B6-ADB9-26B7C7999334}">
      <dsp:nvSpPr>
        <dsp:cNvPr id="0" name=""/>
        <dsp:cNvSpPr/>
      </dsp:nvSpPr>
      <dsp:spPr>
        <a:xfrm rot="7560000">
          <a:off x="3777000" y="3390811"/>
          <a:ext cx="198541" cy="490548"/>
        </a:xfrm>
        <a:prstGeom prst="rightArrow">
          <a:avLst>
            <a:gd name="adj1" fmla="val 60000"/>
            <a:gd name="adj2" fmla="val 50000"/>
          </a:avLst>
        </a:prstGeom>
        <a:solidFill>
          <a:srgbClr val="4D6591">
            <a:alpha val="69804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400" kern="1200"/>
        </a:p>
      </dsp:txBody>
      <dsp:txXfrm rot="10800000">
        <a:off x="3824286" y="3464828"/>
        <a:ext cx="138979" cy="294328"/>
      </dsp:txXfrm>
    </dsp:sp>
    <dsp:sp modelId="{E5743222-7077-4258-80D4-FB76BE5D77D8}">
      <dsp:nvSpPr>
        <dsp:cNvPr id="0" name=""/>
        <dsp:cNvSpPr/>
      </dsp:nvSpPr>
      <dsp:spPr>
        <a:xfrm>
          <a:off x="2617453" y="3654388"/>
          <a:ext cx="1442790" cy="1442790"/>
        </a:xfrm>
        <a:prstGeom prst="ellipse">
          <a:avLst/>
        </a:prstGeom>
        <a:solidFill>
          <a:srgbClr val="FFFFFF">
            <a:alpha val="8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24304D"/>
              </a:solidFill>
            </a:rPr>
            <a:t>Changing </a:t>
          </a:r>
          <a:r>
            <a:rPr lang="en-US" sz="1400" b="1" kern="1200" dirty="0">
              <a:solidFill>
                <a:srgbClr val="24304D"/>
              </a:solidFill>
            </a:rPr>
            <a:t>consumer behavior</a:t>
          </a:r>
        </a:p>
      </dsp:txBody>
      <dsp:txXfrm>
        <a:off x="2828745" y="3865680"/>
        <a:ext cx="1020206" cy="1020206"/>
      </dsp:txXfrm>
    </dsp:sp>
    <dsp:sp modelId="{C27667E5-C089-48E5-9C0B-EE131258ED3B}">
      <dsp:nvSpPr>
        <dsp:cNvPr id="0" name=""/>
        <dsp:cNvSpPr/>
      </dsp:nvSpPr>
      <dsp:spPr>
        <a:xfrm rot="11880000">
          <a:off x="3373128" y="2154755"/>
          <a:ext cx="191641" cy="490548"/>
        </a:xfrm>
        <a:prstGeom prst="rightArrow">
          <a:avLst>
            <a:gd name="adj1" fmla="val 60000"/>
            <a:gd name="adj2" fmla="val 50000"/>
          </a:avLst>
        </a:prstGeom>
        <a:solidFill>
          <a:srgbClr val="4D6591">
            <a:alpha val="69804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400" kern="1200"/>
        </a:p>
      </dsp:txBody>
      <dsp:txXfrm rot="10800000">
        <a:off x="3429213" y="2261748"/>
        <a:ext cx="134149" cy="294328"/>
      </dsp:txXfrm>
    </dsp:sp>
    <dsp:sp modelId="{22CF2B30-1444-44F6-B931-AC3B48A742BB}">
      <dsp:nvSpPr>
        <dsp:cNvPr id="0" name=""/>
        <dsp:cNvSpPr/>
      </dsp:nvSpPr>
      <dsp:spPr>
        <a:xfrm>
          <a:off x="1884362" y="1398166"/>
          <a:ext cx="1442790" cy="1442790"/>
        </a:xfrm>
        <a:prstGeom prst="ellipse">
          <a:avLst/>
        </a:prstGeom>
        <a:solidFill>
          <a:srgbClr val="FFFFFF">
            <a:alpha val="8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24304D"/>
              </a:solidFill>
            </a:rPr>
            <a:t>Evolving </a:t>
          </a:r>
          <a:r>
            <a:rPr lang="en-US" sz="1400" b="1" kern="1200" dirty="0">
              <a:solidFill>
                <a:srgbClr val="24304D"/>
              </a:solidFill>
            </a:rPr>
            <a:t>framework conditions</a:t>
          </a:r>
        </a:p>
      </dsp:txBody>
      <dsp:txXfrm>
        <a:off x="2095654" y="1609458"/>
        <a:ext cx="1020206" cy="1020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8" y="3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8CA5A-13DA-467A-A20B-39F95EC9D03A}" type="datetimeFigureOut">
              <a:rPr lang="nb-NO" smtClean="0"/>
              <a:t>31.08.2020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7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5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8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5934E-B458-426D-85CE-299ED65472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7159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0394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6468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7297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7535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995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077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7506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7867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2676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2223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b="1" baseline="0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5934E-B458-426D-85CE-299ED65472C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990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4453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3041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47463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06189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991C6-BC06-45A4-B69A-3BD41C207CD8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46238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991C6-BC06-45A4-B69A-3BD41C207CD8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62739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9243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27452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b="1" baseline="0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93185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731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2051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5418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1FD37-E70F-44F4-90EE-6859629B8C3A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047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9138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6632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3532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991C6-BC06-45A4-B69A-3BD41C207CD8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0103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5175" cy="685958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421200"/>
            <a:ext cx="12195175" cy="1410521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</p:spPr>
        <p:txBody>
          <a:bodyPr lIns="612000" tIns="108000" bIns="90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>
                <a:solidFill>
                  <a:schemeClr val="accent1"/>
                </a:solidFill>
                <a:latin typeface="+mj-lt"/>
              </a:defRPr>
            </a:lvl1pPr>
            <a:lvl2pPr marL="108000" indent="0">
              <a:spcBef>
                <a:spcPts val="2000"/>
              </a:spcBef>
              <a:buFont typeface="Arial" panose="020B0604020202020204" pitchFamily="34" charset="0"/>
              <a:buChar char="​"/>
              <a:defRPr sz="1800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Tittel</a:t>
            </a:r>
          </a:p>
          <a:p>
            <a:pPr lvl="1"/>
            <a:r>
              <a:rPr lang="nb-NO" dirty="0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189781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8261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5175" cy="658955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-2" y="1123340"/>
            <a:ext cx="12195178" cy="760959"/>
          </a:xfrm>
          <a:solidFill>
            <a:srgbClr val="FFFFFF">
              <a:alpha val="69804"/>
            </a:srgbClr>
          </a:solidFill>
        </p:spPr>
        <p:txBody>
          <a:bodyPr lIns="972000" tIns="72000" bIns="72000">
            <a:spAutoFit/>
          </a:bodyPr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37767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5175" cy="6589554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8821103" y="0"/>
            <a:ext cx="2531116" cy="1402132"/>
          </a:xfrm>
          <a:blipFill dpi="0" rotWithShape="1">
            <a:blip r:embed="rId3"/>
            <a:srcRect/>
            <a:tile tx="0" ty="0" sx="100000" sy="100000" flip="none" algn="bl"/>
          </a:blipFill>
        </p:spPr>
        <p:txBody>
          <a:bodyPr lIns="306000" tIns="774000" rIns="306000" bIns="36000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 dirty="0"/>
              <a:t>Bildetekst</a:t>
            </a:r>
          </a:p>
        </p:txBody>
      </p:sp>
      <p:sp>
        <p:nvSpPr>
          <p:cNvPr id="11" name="Tittel 1"/>
          <p:cNvSpPr>
            <a:spLocks noGrp="1"/>
          </p:cNvSpPr>
          <p:nvPr>
            <p:ph type="title" hasCustomPrompt="1"/>
          </p:nvPr>
        </p:nvSpPr>
        <p:spPr>
          <a:xfrm>
            <a:off x="9130742" y="332765"/>
            <a:ext cx="1933575" cy="338554"/>
          </a:xfrm>
          <a:noFill/>
        </p:spPr>
        <p:txBody>
          <a:bodyPr wrap="square" lIns="0" tIns="0" bIns="0">
            <a:spAutoFit/>
          </a:bodyPr>
          <a:lstStyle>
            <a:lvl1pPr algn="l">
              <a:defRPr sz="2200">
                <a:solidFill>
                  <a:schemeClr val="dk1"/>
                </a:solidFill>
                <a:latin typeface="+mn-lt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03798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5175" cy="6589554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1" name="Tittel 1"/>
          <p:cNvSpPr>
            <a:spLocks noGrp="1"/>
          </p:cNvSpPr>
          <p:nvPr>
            <p:ph type="title" hasCustomPrompt="1"/>
          </p:nvPr>
        </p:nvSpPr>
        <p:spPr>
          <a:xfrm>
            <a:off x="932517" y="4861494"/>
            <a:ext cx="8878233" cy="730182"/>
          </a:xfrm>
          <a:noFill/>
        </p:spPr>
        <p:txBody>
          <a:bodyPr wrap="square" lIns="72000" tIns="72000" bIns="72000">
            <a:spAutoFit/>
          </a:bodyPr>
          <a:lstStyle>
            <a:lvl1pPr algn="l">
              <a:defRPr sz="3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b-NO" dirty="0"/>
              <a:t>Sitat</a:t>
            </a: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35818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579600" y="1717200"/>
            <a:ext cx="4813200" cy="41148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" name="Plassholder for innhold 2"/>
          <p:cNvSpPr>
            <a:spLocks noGrp="1"/>
          </p:cNvSpPr>
          <p:nvPr>
            <p:ph idx="10"/>
          </p:nvPr>
        </p:nvSpPr>
        <p:spPr>
          <a:xfrm>
            <a:off x="6797442" y="1717200"/>
            <a:ext cx="4813200" cy="41148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663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4334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942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341187" y="261026"/>
            <a:ext cx="11512800" cy="760959"/>
          </a:xfrm>
          <a:prstGeom prst="rect">
            <a:avLst/>
          </a:prstGeom>
        </p:spPr>
        <p:txBody>
          <a:bodyPr vert="horz" lIns="72000" tIns="72000" rIns="72000" bIns="72000" rtlCol="0" anchor="t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9600" y="1718631"/>
            <a:ext cx="11031042" cy="4114098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0" name="Rektangel 9"/>
          <p:cNvSpPr/>
          <p:nvPr userDrawn="1"/>
        </p:nvSpPr>
        <p:spPr>
          <a:xfrm>
            <a:off x="-1" y="6589554"/>
            <a:ext cx="12195175" cy="270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solidFill>
                  <a:schemeClr val="bg1"/>
                </a:solidFill>
              </a:rPr>
              <a:t>www.finansnorge.no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>
          <a:xfrm>
            <a:off x="0" y="6674400"/>
            <a:ext cx="385200" cy="184666"/>
          </a:xfrm>
          <a:prstGeom prst="rect">
            <a:avLst/>
          </a:prstGeom>
        </p:spPr>
        <p:txBody>
          <a:bodyPr vert="horz" lIns="91440" tIns="0" rIns="91440" bIns="0" rtlCol="0" anchor="ctr">
            <a:spAutoFit/>
          </a:bodyPr>
          <a:lstStyle>
            <a:lvl1pPr algn="l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5E16789-BE1F-4013-B5E1-F7A037751CA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8027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3" r:id="rId5"/>
    <p:sldLayoutId id="2147483652" r:id="rId6"/>
    <p:sldLayoutId id="2147483654" r:id="rId7"/>
    <p:sldLayoutId id="2147483655" r:id="rId8"/>
  </p:sldLayoutIdLst>
  <p:hf hdr="0" ftr="0" dt="0"/>
  <p:txStyles>
    <p:titleStyle>
      <a:lvl1pPr algn="ctr" defTabSz="1088776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1088776" rtl="0" eaLnBrk="1" latinLnBrk="0" hangingPunct="1"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108877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16000" algn="l" defTabSz="108877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00" indent="-216000" algn="l" defTabSz="108877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000" indent="-216000" algn="l" defTabSz="108877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994134" indent="-272194" algn="l" defTabSz="108877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8522" indent="-272194" algn="l" defTabSz="108877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910" indent="-272194" algn="l" defTabSz="108877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7298" indent="-272194" algn="l" defTabSz="108877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8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77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16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552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94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32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71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10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hyperlink" Target="https://unsplash.com/s/photos/grass?utm_source=unsplash&amp;utm_medium=referral&amp;utm_content=creditCopyText" TargetMode="External"/><Relationship Id="rId4" Type="http://schemas.openxmlformats.org/officeDocument/2006/relationships/hyperlink" Target="https://unsplash.com/@lee0201?utm_source=unsplash&amp;utm_medium=referral&amp;utm_content=creditCopyText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29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hyperlink" Target="https://sustainabledevelopment.un.org/content/documents/24797GSDR_report_2019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.europa.eu/info/sites/info/files/business_economy_euro/banking_and_finance/documents/190618-sustainable-finance-teg-report-taxonomy_en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newableenergyworld.com/2020/01/08/analysts-say-2019-was-a-record-year-for-sustainable-debt-with-78-growth/#gref" TargetMode="Externa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eport.businesscommission.org/report" TargetMode="Externa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rookings.edu/wp-content/uploads/2016/06/serafeim.pdf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>
          <a:xfrm>
            <a:off x="0" y="421200"/>
            <a:ext cx="12195175" cy="2364629"/>
          </a:xfrm>
        </p:spPr>
        <p:txBody>
          <a:bodyPr/>
          <a:lstStyle/>
          <a:p>
            <a:pPr>
              <a:buNone/>
            </a:pPr>
            <a:r>
              <a:rPr lang="nb-NO" dirty="0"/>
              <a:t>Bærekraftig og grønt næringsliv – er det mulig?</a:t>
            </a:r>
            <a:br>
              <a:rPr lang="nb-NO" sz="1800" dirty="0"/>
            </a:br>
            <a:r>
              <a:rPr lang="nb-NO" sz="1800" dirty="0" err="1"/>
              <a:t>Rotary</a:t>
            </a:r>
            <a:r>
              <a:rPr lang="nb-NO" sz="1800" dirty="0"/>
              <a:t> digital distriktskonferanse, 5. september 2020</a:t>
            </a:r>
          </a:p>
          <a:p>
            <a:pPr lvl="1">
              <a:buNone/>
            </a:pPr>
            <a:r>
              <a:rPr lang="nb-NO" dirty="0"/>
              <a:t>Idar Kreutzer, </a:t>
            </a:r>
            <a:r>
              <a:rPr lang="nb-NO" dirty="0" err="1"/>
              <a:t>adm.dir</a:t>
            </a:r>
            <a:r>
              <a:rPr lang="nb-NO" dirty="0"/>
              <a:t> Finans Norge </a:t>
            </a:r>
          </a:p>
        </p:txBody>
      </p:sp>
    </p:spTree>
    <p:extLst>
      <p:ext uri="{BB962C8B-B14F-4D97-AF65-F5344CB8AC3E}">
        <p14:creationId xmlns:p14="http://schemas.microsoft.com/office/powerpoint/2010/main" val="2998287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38125DB5-4E0A-4286-8BFA-DC4DEAC8F7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3" b="9473"/>
          <a:stretch>
            <a:fillRect/>
          </a:stretch>
        </p:blipFill>
        <p:spPr/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5353A76E-CD5D-4F43-BC01-13540E22F5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10</a:t>
            </a:fld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23280D4-4C55-4404-B495-E38277386C27}"/>
              </a:ext>
            </a:extLst>
          </p:cNvPr>
          <p:cNvSpPr txBox="1"/>
          <p:nvPr/>
        </p:nvSpPr>
        <p:spPr>
          <a:xfrm>
            <a:off x="4932983" y="6597978"/>
            <a:ext cx="7262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err="1">
                <a:solidFill>
                  <a:schemeClr val="bg1"/>
                </a:solidFill>
              </a:rPr>
              <a:t>Foto</a:t>
            </a:r>
            <a:r>
              <a:rPr lang="en-US" sz="1050" dirty="0">
                <a:solidFill>
                  <a:schemeClr val="bg1"/>
                </a:solidFill>
              </a:rPr>
              <a:t>: </a:t>
            </a:r>
            <a:r>
              <a:rPr lang="en-US" sz="105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Chang Qing</a:t>
            </a:r>
            <a:r>
              <a:rPr lang="en-US" sz="1050" dirty="0">
                <a:solidFill>
                  <a:schemeClr val="bg1"/>
                </a:solidFill>
              </a:rPr>
              <a:t>/</a:t>
            </a:r>
            <a:r>
              <a:rPr lang="en-US" sz="1050" dirty="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nb-NO" sz="1050" dirty="0">
              <a:solidFill>
                <a:schemeClr val="bg1"/>
              </a:solidFill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AC6935F0-D4CA-4B32-952F-142F846103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67" y="463216"/>
            <a:ext cx="6961241" cy="593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55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D219B3BF-6FB4-4E52-9F7D-3DFE487EF9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6" b="10227"/>
          <a:stretch/>
        </p:blipFill>
        <p:spPr>
          <a:xfrm>
            <a:off x="196" y="11"/>
            <a:ext cx="12194802" cy="6859577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40AE3E17-AE43-469D-B0BA-8D8CA489A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" y="423328"/>
            <a:ext cx="12195178" cy="760959"/>
          </a:xfrm>
          <a:solidFill>
            <a:srgbClr val="284253">
              <a:alpha val="69804"/>
            </a:srgbClr>
          </a:solidFill>
        </p:spPr>
        <p:txBody>
          <a:bodyPr vert="horz" lIns="91461" tIns="45731" rIns="91461" bIns="45731" rtlCol="0" anchor="ctr">
            <a:noAutofit/>
          </a:bodyPr>
          <a:lstStyle/>
          <a:p>
            <a:r>
              <a:rPr lang="nb-NO" dirty="0">
                <a:solidFill>
                  <a:srgbClr val="FFFFFF"/>
                </a:solidFill>
              </a:rPr>
              <a:t>Veikart som plattform for dialog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16" y="1699780"/>
            <a:ext cx="1460732" cy="2111047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8" y="1699780"/>
            <a:ext cx="1460282" cy="2095858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34" y="1699780"/>
            <a:ext cx="1555293" cy="2109600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613" y="1699781"/>
            <a:ext cx="1461793" cy="2095858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992" y="1699780"/>
            <a:ext cx="1467673" cy="2095858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1251" y="1699780"/>
            <a:ext cx="1462330" cy="2098967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629" y="4028400"/>
            <a:ext cx="1466884" cy="2055071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6168" y="1699780"/>
            <a:ext cx="1464284" cy="209896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48" y="4028400"/>
            <a:ext cx="1462245" cy="2055072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49776" y="4028400"/>
            <a:ext cx="1458610" cy="2077309"/>
          </a:xfrm>
          <a:prstGeom prst="rect">
            <a:avLst/>
          </a:prstGeom>
          <a:ln>
            <a:noFill/>
          </a:ln>
        </p:spPr>
      </p:pic>
      <p:pic>
        <p:nvPicPr>
          <p:cNvPr id="20" name="Bild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33222" y="4028400"/>
            <a:ext cx="1456189" cy="2055070"/>
          </a:xfrm>
          <a:prstGeom prst="rect">
            <a:avLst/>
          </a:prstGeom>
        </p:spPr>
      </p:pic>
      <p:pic>
        <p:nvPicPr>
          <p:cNvPr id="21" name="Bild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14247" y="4028400"/>
            <a:ext cx="1467083" cy="2103898"/>
          </a:xfrm>
          <a:prstGeom prst="rect">
            <a:avLst/>
          </a:prstGeom>
        </p:spPr>
      </p:pic>
      <p:pic>
        <p:nvPicPr>
          <p:cNvPr id="23" name="Bilde 22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3050" y="5166455"/>
            <a:ext cx="1531890" cy="944889"/>
          </a:xfrm>
          <a:prstGeom prst="rect">
            <a:avLst/>
          </a:prstGeom>
        </p:spPr>
      </p:pic>
      <p:pic>
        <p:nvPicPr>
          <p:cNvPr id="24" name="Bilde 23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349" y="4028400"/>
            <a:ext cx="1542154" cy="1059989"/>
          </a:xfrm>
          <a:prstGeom prst="rect">
            <a:avLst/>
          </a:prstGeom>
        </p:spPr>
      </p:pic>
      <p:pic>
        <p:nvPicPr>
          <p:cNvPr id="25" name="Bilde 24"/>
          <p:cNvPicPr>
            <a:picLocks noChangeAspect="1"/>
          </p:cNvPicPr>
          <p:nvPr/>
        </p:nvPicPr>
        <p:blipFill rotWithShape="1">
          <a:blip r:embed="rId18"/>
          <a:srcRect l="8727" r="6527"/>
          <a:stretch/>
        </p:blipFill>
        <p:spPr>
          <a:xfrm>
            <a:off x="10506168" y="4568419"/>
            <a:ext cx="1464284" cy="9750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008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Marine næringer utvikles på biologiens premisser</a:t>
            </a:r>
            <a:endParaRPr lang="nb-NO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579600" y="1439666"/>
            <a:ext cx="5517988" cy="451888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nb-NO" dirty="0"/>
              <a:t>Kunnskapsbasert</a:t>
            </a:r>
          </a:p>
          <a:p>
            <a:r>
              <a:rPr lang="nb-NO" dirty="0"/>
              <a:t>Innovativt</a:t>
            </a:r>
          </a:p>
          <a:p>
            <a:r>
              <a:rPr lang="nb-NO" dirty="0"/>
              <a:t>Markedsrettet, </a:t>
            </a:r>
          </a:p>
          <a:p>
            <a:r>
              <a:rPr lang="nb-NO" dirty="0"/>
              <a:t>Eksportorientert</a:t>
            </a:r>
          </a:p>
          <a:p>
            <a:r>
              <a:rPr lang="nb-NO" dirty="0"/>
              <a:t>Stort potensial  </a:t>
            </a:r>
          </a:p>
          <a:p>
            <a:r>
              <a:rPr lang="nb-NO" dirty="0"/>
              <a:t>Miljøutfordringer</a:t>
            </a:r>
          </a:p>
          <a:p>
            <a:r>
              <a:rPr lang="nb-NO" dirty="0"/>
              <a:t>Vekst på biologiens premisser</a:t>
            </a:r>
          </a:p>
          <a:p>
            <a:r>
              <a:rPr lang="nb-NO" dirty="0"/>
              <a:t>Trappe opp forskning langs hele verdikjeden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2323" y="1439668"/>
            <a:ext cx="5418416" cy="45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11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9" b="9469"/>
          <a:stretch>
            <a:fillRect/>
          </a:stretch>
        </p:blipFill>
        <p:spPr/>
      </p:pic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0" y="916641"/>
            <a:ext cx="12195178" cy="1376513"/>
          </a:xfrm>
          <a:solidFill>
            <a:srgbClr val="FFFFFF">
              <a:alpha val="74118"/>
            </a:srgbClr>
          </a:solidFill>
        </p:spPr>
        <p:txBody>
          <a:bodyPr/>
          <a:lstStyle/>
          <a:p>
            <a:r>
              <a:rPr lang="nb-NO" dirty="0">
                <a:solidFill>
                  <a:schemeClr val="tx1"/>
                </a:solidFill>
              </a:rPr>
              <a:t>Skogen spiller en nøkkelrolle </a:t>
            </a:r>
            <a:br>
              <a:rPr lang="nb-NO" dirty="0">
                <a:solidFill>
                  <a:schemeClr val="tx1"/>
                </a:solidFill>
              </a:rPr>
            </a:br>
            <a:r>
              <a:rPr lang="nb-NO" dirty="0">
                <a:solidFill>
                  <a:schemeClr val="tx1"/>
                </a:solidFill>
              </a:rPr>
              <a:t>i </a:t>
            </a:r>
            <a:r>
              <a:rPr lang="nb-NO" dirty="0" err="1">
                <a:solidFill>
                  <a:schemeClr val="tx1"/>
                </a:solidFill>
              </a:rPr>
              <a:t>bioøkonomi</a:t>
            </a:r>
            <a:r>
              <a:rPr lang="nb-NO" dirty="0">
                <a:solidFill>
                  <a:schemeClr val="tx1"/>
                </a:solidFill>
              </a:rPr>
              <a:t> og sirkulærøkonomi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13</a:t>
            </a:fld>
            <a:endParaRPr lang="nb-NO"/>
          </a:p>
        </p:txBody>
      </p:sp>
      <p:sp>
        <p:nvSpPr>
          <p:cNvPr id="2" name="Rektangel 1"/>
          <p:cNvSpPr/>
          <p:nvPr/>
        </p:nvSpPr>
        <p:spPr>
          <a:xfrm>
            <a:off x="1661652" y="2663171"/>
            <a:ext cx="2826774" cy="1651820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b-NO" sz="2400" dirty="0">
                <a:solidFill>
                  <a:schemeClr val="tx1"/>
                </a:solidFill>
              </a:rPr>
              <a:t>Kjemisk</a:t>
            </a:r>
            <a:br>
              <a:rPr lang="nb-NO" b="1" dirty="0">
                <a:solidFill>
                  <a:schemeClr val="tx1"/>
                </a:solidFill>
              </a:rPr>
            </a:br>
            <a:endParaRPr lang="nb-NO" sz="9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Biodrivstoff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Lignin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Fiskefôr </a:t>
            </a:r>
          </a:p>
        </p:txBody>
      </p:sp>
      <p:sp>
        <p:nvSpPr>
          <p:cNvPr id="6" name="Rektangel 5"/>
          <p:cNvSpPr/>
          <p:nvPr/>
        </p:nvSpPr>
        <p:spPr>
          <a:xfrm>
            <a:off x="4684200" y="2663171"/>
            <a:ext cx="2826774" cy="1651820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b-NO" sz="2400" dirty="0">
                <a:solidFill>
                  <a:schemeClr val="tx1"/>
                </a:solidFill>
              </a:rPr>
              <a:t>Trekull</a:t>
            </a:r>
          </a:p>
          <a:p>
            <a:endParaRPr lang="nb-NO" sz="900" dirty="0">
              <a:solidFill>
                <a:schemeClr val="tx1"/>
              </a:solidFill>
            </a:endParaRPr>
          </a:p>
          <a:p>
            <a:r>
              <a:rPr lang="nb-NO" dirty="0">
                <a:solidFill>
                  <a:schemeClr val="tx1"/>
                </a:solidFill>
              </a:rPr>
              <a:t>Reduksjonsmateriale for prosessindustrien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7706748" y="2663171"/>
            <a:ext cx="2826774" cy="1651820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b-NO" sz="2400" dirty="0">
                <a:solidFill>
                  <a:schemeClr val="tx1"/>
                </a:solidFill>
              </a:rPr>
              <a:t>Byggematerialer</a:t>
            </a:r>
          </a:p>
          <a:p>
            <a:endParaRPr lang="nb-NO" sz="9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Industrialisering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Eksportpotensial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294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5" b="9365"/>
          <a:stretch>
            <a:fillRect/>
          </a:stretch>
        </p:blipFill>
        <p:spPr/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2E5570"/>
                </a:solidFill>
              </a:rPr>
              <a:t>Transportnæringen transformeres 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14</a:t>
            </a:fld>
            <a:endParaRPr lang="nb-NO"/>
          </a:p>
        </p:txBody>
      </p:sp>
      <p:sp>
        <p:nvSpPr>
          <p:cNvPr id="6" name="TekstSylinder 5"/>
          <p:cNvSpPr txBox="1"/>
          <p:nvPr/>
        </p:nvSpPr>
        <p:spPr>
          <a:xfrm>
            <a:off x="385200" y="3419600"/>
            <a:ext cx="4218883" cy="193899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tx2">
                    <a:lumMod val="75000"/>
                  </a:schemeClr>
                </a:solidFill>
              </a:rPr>
              <a:t>Klimautslipp reduseres med 45-60 prosent </a:t>
            </a:r>
            <a:br>
              <a:rPr lang="nb-NO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nb-NO" sz="2400" dirty="0">
                <a:solidFill>
                  <a:schemeClr val="tx2">
                    <a:lumMod val="75000"/>
                  </a:schemeClr>
                </a:solidFill>
              </a:rPr>
              <a:t>innen 2030</a:t>
            </a:r>
          </a:p>
          <a:p>
            <a:endParaRPr lang="nb-NO" sz="24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tx2">
                    <a:lumMod val="75000"/>
                  </a:schemeClr>
                </a:solidFill>
              </a:rPr>
              <a:t>Null utslipp 2050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" y="348257"/>
            <a:ext cx="2101327" cy="271578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7476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5" b="9365"/>
          <a:stretch>
            <a:fillRect/>
          </a:stretch>
        </p:blipFill>
        <p:spPr>
          <a:xfrm>
            <a:off x="11365274" y="5936270"/>
            <a:ext cx="732271" cy="395677"/>
          </a:xfrm>
        </p:spPr>
      </p:pic>
      <p:pic>
        <p:nvPicPr>
          <p:cNvPr id="1026" name="Picture 2" descr="water dam under white and blue skies">
            <a:extLst>
              <a:ext uri="{FF2B5EF4-FFF2-40B4-BE49-F238E27FC236}">
                <a16:creationId xmlns:a16="http://schemas.microsoft.com/office/drawing/2014/main" id="{F7DF17A7-943E-444A-858F-A8526DFEAB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3"/>
          <a:stretch/>
        </p:blipFill>
        <p:spPr bwMode="auto">
          <a:xfrm>
            <a:off x="1619" y="0"/>
            <a:ext cx="12195175" cy="659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-2" y="444461"/>
            <a:ext cx="12195178" cy="1376513"/>
          </a:xfrm>
        </p:spPr>
        <p:txBody>
          <a:bodyPr/>
          <a:lstStyle/>
          <a:p>
            <a:r>
              <a:rPr lang="nb-NO" dirty="0">
                <a:solidFill>
                  <a:srgbClr val="2E5570"/>
                </a:solidFill>
              </a:rPr>
              <a:t>Fornybarnæringen er en forutsetning for at andre næringer når sine klimamål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15</a:t>
            </a:fld>
            <a:endParaRPr lang="nb-NO"/>
          </a:p>
        </p:txBody>
      </p:sp>
      <p:pic>
        <p:nvPicPr>
          <p:cNvPr id="8" name="Bilde 19">
            <a:extLst>
              <a:ext uri="{FF2B5EF4-FFF2-40B4-BE49-F238E27FC236}">
                <a16:creationId xmlns:a16="http://schemas.microsoft.com/office/drawing/2014/main" id="{37BB4770-372D-4F6D-982A-2A42A0C45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590" y="2154598"/>
            <a:ext cx="2852177" cy="40251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C51707-70D4-4AA7-92F7-4E00C6FD7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3097" y="2193765"/>
            <a:ext cx="2852177" cy="40251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40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16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E8AA9CA-78B1-4870-9715-F0536668C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690974"/>
            <a:ext cx="5563376" cy="5477639"/>
          </a:xfrm>
          <a:prstGeom prst="rect">
            <a:avLst/>
          </a:prstGeom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25BED64A-F043-42F1-B940-399862BF7332}"/>
              </a:ext>
            </a:extLst>
          </p:cNvPr>
          <p:cNvSpPr txBox="1">
            <a:spLocks/>
          </p:cNvSpPr>
          <p:nvPr/>
        </p:nvSpPr>
        <p:spPr>
          <a:xfrm>
            <a:off x="6246601" y="1913467"/>
            <a:ext cx="5563374" cy="4255146"/>
          </a:xfrm>
          <a:prstGeom prst="roundRect">
            <a:avLst/>
          </a:prstGeom>
          <a:solidFill>
            <a:srgbClr val="B2DCF4"/>
          </a:solidFill>
        </p:spPr>
        <p:txBody>
          <a:bodyPr vert="horz" lIns="91461" tIns="45731" rIns="91461" bIns="4573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583">
              <a:spcAft>
                <a:spcPts val="600"/>
              </a:spcAft>
            </a:pPr>
            <a:r>
              <a:rPr lang="nb-NO" sz="3400" dirty="0">
                <a:solidFill>
                  <a:schemeClr val="tx2">
                    <a:lumMod val="50000"/>
                  </a:schemeClr>
                </a:solidFill>
              </a:rPr>
              <a:t>Finansnæringen i 2030 er lønnsom og bærekraftig. Vi finansierer, forvalter og forsikrer med kunnskap om klima. Slik skaper vi verdier og bidrar til grønn konkurransekraft.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442D4E56-8FBB-4CE8-BA06-26E3E6CE226E}"/>
              </a:ext>
            </a:extLst>
          </p:cNvPr>
          <p:cNvSpPr txBox="1"/>
          <p:nvPr/>
        </p:nvSpPr>
        <p:spPr>
          <a:xfrm>
            <a:off x="6502400" y="690974"/>
            <a:ext cx="4893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7200" dirty="0">
                <a:solidFill>
                  <a:schemeClr val="accent3">
                    <a:lumMod val="75000"/>
                  </a:schemeClr>
                </a:solidFill>
              </a:rPr>
              <a:t>VISJON</a:t>
            </a:r>
          </a:p>
        </p:txBody>
      </p:sp>
    </p:spTree>
    <p:extLst>
      <p:ext uri="{BB962C8B-B14F-4D97-AF65-F5344CB8AC3E}">
        <p14:creationId xmlns:p14="http://schemas.microsoft.com/office/powerpoint/2010/main" val="1715923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BD2FCC8E-5950-4C74-9B27-D9771BAAA8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3" b="8953"/>
          <a:stretch>
            <a:fillRect/>
          </a:stretch>
        </p:blipFill>
        <p:spPr>
          <a:xfrm>
            <a:off x="0" y="10633"/>
            <a:ext cx="12195175" cy="6589554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29C2DA6-3E6E-4AD0-8078-32E375F83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427200"/>
            <a:ext cx="12195178" cy="760959"/>
          </a:xfrm>
          <a:solidFill>
            <a:srgbClr val="436620">
              <a:alpha val="60000"/>
            </a:srgbClr>
          </a:solidFill>
        </p:spPr>
        <p:txBody>
          <a:bodyPr vert="horz" lIns="91461" tIns="45731" rIns="91461" bIns="45731" rtlCol="0" anchor="ctr">
            <a:noAutofit/>
          </a:bodyPr>
          <a:lstStyle/>
          <a:p>
            <a:r>
              <a:rPr lang="nb-NO" dirty="0">
                <a:solidFill>
                  <a:srgbClr val="FFFFFF"/>
                </a:solidFill>
              </a:rPr>
              <a:t>Finansnæringens veikart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1959854C-7357-448A-B0EC-08B1AAED7398}"/>
              </a:ext>
            </a:extLst>
          </p:cNvPr>
          <p:cNvSpPr txBox="1">
            <a:spLocks/>
          </p:cNvSpPr>
          <p:nvPr/>
        </p:nvSpPr>
        <p:spPr>
          <a:xfrm>
            <a:off x="1124680" y="1976867"/>
            <a:ext cx="3947049" cy="3605226"/>
          </a:xfrm>
          <a:prstGeom prst="rect">
            <a:avLst/>
          </a:prstGeom>
          <a:solidFill>
            <a:srgbClr val="436620">
              <a:alpha val="60000"/>
            </a:srgbClr>
          </a:solidFill>
        </p:spPr>
        <p:txBody>
          <a:bodyPr vert="horz" lIns="91461" tIns="45731" rIns="91461" bIns="45731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b-NO" sz="600" dirty="0">
              <a:solidFill>
                <a:schemeClr val="bg1"/>
              </a:solidFill>
            </a:endParaRPr>
          </a:p>
          <a:p>
            <a:pPr algn="ctr"/>
            <a:r>
              <a:rPr lang="nb-NO" sz="2800" dirty="0">
                <a:solidFill>
                  <a:schemeClr val="bg1"/>
                </a:solidFill>
              </a:rPr>
              <a:t>MISJON</a:t>
            </a:r>
          </a:p>
          <a:p>
            <a:pPr algn="ctr"/>
            <a:endParaRPr lang="nb-NO" sz="2800" dirty="0">
              <a:solidFill>
                <a:schemeClr val="bg1"/>
              </a:solidFill>
            </a:endParaRPr>
          </a:p>
          <a:p>
            <a:pPr marL="342969" indent="-342969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bg1"/>
                </a:solidFill>
              </a:rPr>
              <a:t>Inspirere</a:t>
            </a:r>
          </a:p>
          <a:p>
            <a:pPr marL="342969" indent="-342969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bg1"/>
              </a:solidFill>
            </a:endParaRPr>
          </a:p>
          <a:p>
            <a:pPr marL="342969" indent="-342969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bg1"/>
                </a:solidFill>
              </a:rPr>
              <a:t>Informere</a:t>
            </a:r>
          </a:p>
          <a:p>
            <a:pPr marL="342969" indent="-342969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bg1"/>
              </a:solidFill>
            </a:endParaRPr>
          </a:p>
          <a:p>
            <a:pPr marL="342969" indent="-342969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bg1"/>
                </a:solidFill>
              </a:rPr>
              <a:t>Plattform for dialog</a:t>
            </a:r>
            <a:endParaRPr lang="nb-NO" sz="2000" dirty="0">
              <a:solidFill>
                <a:schemeClr val="bg1"/>
              </a:solidFill>
            </a:endParaRP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599E0EB9-03BB-470A-B5F7-F85DF8811343}"/>
              </a:ext>
            </a:extLst>
          </p:cNvPr>
          <p:cNvSpPr txBox="1">
            <a:spLocks/>
          </p:cNvSpPr>
          <p:nvPr/>
        </p:nvSpPr>
        <p:spPr>
          <a:xfrm>
            <a:off x="6196928" y="1976867"/>
            <a:ext cx="4605752" cy="3605226"/>
          </a:xfrm>
          <a:prstGeom prst="rect">
            <a:avLst/>
          </a:prstGeom>
          <a:solidFill>
            <a:srgbClr val="436620">
              <a:alpha val="60000"/>
            </a:srgbClr>
          </a:solidFill>
        </p:spPr>
        <p:txBody>
          <a:bodyPr vert="horz" lIns="91461" tIns="45731" rIns="91461" bIns="4573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800" dirty="0">
                <a:solidFill>
                  <a:schemeClr val="bg1"/>
                </a:solidFill>
              </a:rPr>
              <a:t>ROLLE</a:t>
            </a:r>
          </a:p>
          <a:p>
            <a:endParaRPr lang="nb-NO" sz="2400" dirty="0">
              <a:solidFill>
                <a:schemeClr val="bg1"/>
              </a:solidFill>
              <a:latin typeface="+mn-lt"/>
            </a:endParaRPr>
          </a:p>
          <a:p>
            <a:pPr marL="342969" indent="-342969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bg1"/>
                </a:solidFill>
                <a:latin typeface="+mn-lt"/>
              </a:rPr>
              <a:t>Felles plattform for medlemsbedriftenes arbeid</a:t>
            </a:r>
          </a:p>
          <a:p>
            <a:pPr marL="342969" indent="-342969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bg1"/>
              </a:solidFill>
              <a:latin typeface="+mn-lt"/>
            </a:endParaRPr>
          </a:p>
          <a:p>
            <a:pPr marL="342969" indent="-342969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bg1"/>
                </a:solidFill>
                <a:latin typeface="+mn-lt"/>
              </a:rPr>
              <a:t>Bidra til samspill med andre næringer</a:t>
            </a:r>
          </a:p>
          <a:p>
            <a:pPr marL="342969" indent="-342969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bg1"/>
              </a:solidFill>
              <a:latin typeface="+mn-lt"/>
            </a:endParaRPr>
          </a:p>
          <a:p>
            <a:pPr marL="342969" indent="-342969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bg1"/>
                </a:solidFill>
                <a:latin typeface="+mn-lt"/>
              </a:rPr>
              <a:t>Synliggjøre finansnæringens bidrag</a:t>
            </a:r>
          </a:p>
        </p:txBody>
      </p:sp>
    </p:spTree>
    <p:extLst>
      <p:ext uri="{BB962C8B-B14F-4D97-AF65-F5344CB8AC3E}">
        <p14:creationId xmlns:p14="http://schemas.microsoft.com/office/powerpoint/2010/main" val="3669051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7564B918-D245-4981-A92C-9C6DF2215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ADB1B3-BD25-4B4D-8E83-EF5BF6A02D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18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E526328-53AB-4489-A3B8-7BAF22E87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468638" cy="6496578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546FB96-444F-4129-9E5A-C083B6936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637" y="0"/>
            <a:ext cx="6726538" cy="5008705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0257B780-806B-42E7-893E-37C78D800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85268"/>
            <a:ext cx="5972343" cy="4500221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1FD740E2-1826-49E4-8F39-701F94E5F6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42" r="8390" b="-642"/>
          <a:stretch/>
        </p:blipFill>
        <p:spPr>
          <a:xfrm>
            <a:off x="5214454" y="4550308"/>
            <a:ext cx="6980721" cy="1990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ABCCE7CF-284D-4154-A978-6A0E4E254344}"/>
              </a:ext>
            </a:extLst>
          </p:cNvPr>
          <p:cNvSpPr txBox="1"/>
          <p:nvPr/>
        </p:nvSpPr>
        <p:spPr>
          <a:xfrm>
            <a:off x="5468637" y="6588032"/>
            <a:ext cx="67265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50" dirty="0">
                <a:solidFill>
                  <a:schemeClr val="bg1"/>
                </a:solidFill>
              </a:rPr>
              <a:t>Utklipp fra E24, NRK, Dagens Næringsliv</a:t>
            </a:r>
          </a:p>
        </p:txBody>
      </p:sp>
      <p:sp>
        <p:nvSpPr>
          <p:cNvPr id="12" name="Tittel 4">
            <a:extLst>
              <a:ext uri="{FF2B5EF4-FFF2-40B4-BE49-F238E27FC236}">
                <a16:creationId xmlns:a16="http://schemas.microsoft.com/office/drawing/2014/main" id="{3BEFA0AF-680C-4190-BF05-FD908DE8A698}"/>
              </a:ext>
            </a:extLst>
          </p:cNvPr>
          <p:cNvSpPr txBox="1">
            <a:spLocks/>
          </p:cNvSpPr>
          <p:nvPr/>
        </p:nvSpPr>
        <p:spPr>
          <a:xfrm>
            <a:off x="0" y="899374"/>
            <a:ext cx="12195175" cy="760959"/>
          </a:xfrm>
          <a:prstGeom prst="rect">
            <a:avLst/>
          </a:prstGeom>
          <a:solidFill>
            <a:srgbClr val="E6E6E6">
              <a:alpha val="76000"/>
            </a:srgbClr>
          </a:solidFill>
        </p:spPr>
        <p:txBody>
          <a:bodyPr vert="horz" lIns="72000" tIns="72000" rIns="72000" bIns="72000" rtlCol="0" anchor="t">
            <a:spAutoFit/>
          </a:bodyPr>
          <a:lstStyle>
            <a:lvl1pPr algn="ctr" defTabSz="1088776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Norsk finansnæring blir grønnere</a:t>
            </a:r>
          </a:p>
        </p:txBody>
      </p:sp>
    </p:spTree>
    <p:extLst>
      <p:ext uri="{BB962C8B-B14F-4D97-AF65-F5344CB8AC3E}">
        <p14:creationId xmlns:p14="http://schemas.microsoft.com/office/powerpoint/2010/main" val="3764575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food, fruit&#10;&#10;Description automatically generated">
            <a:extLst>
              <a:ext uri="{FF2B5EF4-FFF2-40B4-BE49-F238E27FC236}">
                <a16:creationId xmlns:a16="http://schemas.microsoft.com/office/drawing/2014/main" id="{3204DB84-5E24-4303-A739-F48FA03BC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6984"/>
            <a:ext cx="12195175" cy="7993557"/>
          </a:xfrm>
          <a:prstGeom prst="rect">
            <a:avLst/>
          </a:prstGeo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583"/>
            <a:fld id="{F5E16789-BE1F-4013-B5E1-F7A037751CA3}" type="slidenum">
              <a:rPr lang="nb-NO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583"/>
              <a:t>19</a:t>
            </a:fld>
            <a:endParaRPr lang="nb-NO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D8EA052-744B-41A6-8EE5-FDB8C698B9CD}"/>
              </a:ext>
            </a:extLst>
          </p:cNvPr>
          <p:cNvSpPr txBox="1">
            <a:spLocks/>
          </p:cNvSpPr>
          <p:nvPr/>
        </p:nvSpPr>
        <p:spPr>
          <a:xfrm>
            <a:off x="177" y="289482"/>
            <a:ext cx="12194822" cy="92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71998" tIns="71998" rIns="71998" bIns="71998" rtlCol="0" anchor="ctr">
            <a:normAutofit/>
          </a:bodyPr>
          <a:lstStyle>
            <a:lvl1pPr algn="ctr" defTabSz="1088776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8667">
              <a:lnSpc>
                <a:spcPct val="90000"/>
              </a:lnSpc>
            </a:pPr>
            <a:r>
              <a:rPr lang="nb-NO" sz="2800" dirty="0">
                <a:solidFill>
                  <a:srgbClr val="3B6E8F"/>
                </a:solidFill>
                <a:latin typeface="Arial"/>
              </a:rPr>
              <a:t>Miljøfokus muliggjør </a:t>
            </a:r>
            <a:r>
              <a:rPr lang="nb-NO" sz="2800" dirty="0" err="1">
                <a:solidFill>
                  <a:srgbClr val="3B6E8F"/>
                </a:solidFill>
                <a:latin typeface="Arial"/>
              </a:rPr>
              <a:t>Rotarys</a:t>
            </a:r>
            <a:r>
              <a:rPr lang="nb-NO" sz="2800" dirty="0">
                <a:solidFill>
                  <a:srgbClr val="3B6E8F"/>
                </a:solidFill>
                <a:latin typeface="Arial"/>
              </a:rPr>
              <a:t> seks andre mål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88CC4ADB-928B-457D-92D0-1617A91FEA43}"/>
              </a:ext>
            </a:extLst>
          </p:cNvPr>
          <p:cNvSpPr/>
          <p:nvPr/>
        </p:nvSpPr>
        <p:spPr>
          <a:xfrm>
            <a:off x="967241" y="1770876"/>
            <a:ext cx="3599896" cy="71998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1988" tIns="45719" rIns="91437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88667"/>
            <a:r>
              <a:rPr lang="nb-NO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Fred og konflikt forebygging/-løsning</a:t>
            </a:r>
            <a:r>
              <a:rPr lang="nb-NO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4">
            <a:extLst>
              <a:ext uri="{FF2B5EF4-FFF2-40B4-BE49-F238E27FC236}">
                <a16:creationId xmlns:a16="http://schemas.microsoft.com/office/drawing/2014/main" id="{E154EB0A-3C31-4CB4-944F-0BA3544D2CC6}"/>
              </a:ext>
            </a:extLst>
          </p:cNvPr>
          <p:cNvSpPr/>
          <p:nvPr/>
        </p:nvSpPr>
        <p:spPr>
          <a:xfrm>
            <a:off x="676298" y="1515490"/>
            <a:ext cx="575983" cy="575983"/>
          </a:xfrm>
          <a:prstGeom prst="ellipse">
            <a:avLst/>
          </a:prstGeom>
          <a:solidFill>
            <a:srgbClr val="00B050">
              <a:alpha val="90000"/>
            </a:srgb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BCD1268C-07D0-498E-B90F-EB6D85A9AB8B}"/>
              </a:ext>
            </a:extLst>
          </p:cNvPr>
          <p:cNvSpPr/>
          <p:nvPr/>
        </p:nvSpPr>
        <p:spPr>
          <a:xfrm>
            <a:off x="967241" y="3022836"/>
            <a:ext cx="3599896" cy="71998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1988" tIns="45719" rIns="91437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88667"/>
            <a:r>
              <a:rPr lang="nb-NO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Sykdomsforebygging og behandling </a:t>
            </a:r>
            <a:endParaRPr lang="en-GB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5">
            <a:extLst>
              <a:ext uri="{FF2B5EF4-FFF2-40B4-BE49-F238E27FC236}">
                <a16:creationId xmlns:a16="http://schemas.microsoft.com/office/drawing/2014/main" id="{C8289553-3D80-40F6-898C-DF1AD463A343}"/>
              </a:ext>
            </a:extLst>
          </p:cNvPr>
          <p:cNvSpPr/>
          <p:nvPr/>
        </p:nvSpPr>
        <p:spPr>
          <a:xfrm>
            <a:off x="676298" y="2721565"/>
            <a:ext cx="575983" cy="575983"/>
          </a:xfrm>
          <a:prstGeom prst="ellipse">
            <a:avLst/>
          </a:prstGeom>
          <a:solidFill>
            <a:srgbClr val="00B050">
              <a:alpha val="90000"/>
            </a:srgb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FAC377C3-85EC-4A20-ADA1-F9161E3C282D}"/>
              </a:ext>
            </a:extLst>
          </p:cNvPr>
          <p:cNvSpPr/>
          <p:nvPr/>
        </p:nvSpPr>
        <p:spPr>
          <a:xfrm>
            <a:off x="967241" y="4274796"/>
            <a:ext cx="3599896" cy="71998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1988" tIns="45719" rIns="91437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88667"/>
            <a:r>
              <a:rPr lang="nb-NO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Vann og sanitærforhold </a:t>
            </a:r>
            <a:endParaRPr lang="en-GB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16">
            <a:extLst>
              <a:ext uri="{FF2B5EF4-FFF2-40B4-BE49-F238E27FC236}">
                <a16:creationId xmlns:a16="http://schemas.microsoft.com/office/drawing/2014/main" id="{C3DFCADD-E1A5-4D5D-AD46-6670B8C3878B}"/>
              </a:ext>
            </a:extLst>
          </p:cNvPr>
          <p:cNvSpPr/>
          <p:nvPr/>
        </p:nvSpPr>
        <p:spPr>
          <a:xfrm>
            <a:off x="676298" y="4010769"/>
            <a:ext cx="575983" cy="575983"/>
          </a:xfrm>
          <a:prstGeom prst="ellipse">
            <a:avLst/>
          </a:prstGeom>
          <a:solidFill>
            <a:srgbClr val="00B050">
              <a:alpha val="90000"/>
            </a:srgb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1CB3ECE4-054F-4D4A-8486-EC82E308ABE2}"/>
              </a:ext>
            </a:extLst>
          </p:cNvPr>
          <p:cNvSpPr/>
          <p:nvPr/>
        </p:nvSpPr>
        <p:spPr>
          <a:xfrm>
            <a:off x="7761667" y="1770876"/>
            <a:ext cx="3599896" cy="71998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1988" tIns="45719" rIns="91437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88667"/>
            <a:r>
              <a:rPr lang="nb-NO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Mødre- og barnehelse</a:t>
            </a:r>
            <a:endParaRPr lang="en-GB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17">
            <a:extLst>
              <a:ext uri="{FF2B5EF4-FFF2-40B4-BE49-F238E27FC236}">
                <a16:creationId xmlns:a16="http://schemas.microsoft.com/office/drawing/2014/main" id="{6F16E486-AE8A-4D26-B61B-3815CDDA946F}"/>
              </a:ext>
            </a:extLst>
          </p:cNvPr>
          <p:cNvSpPr/>
          <p:nvPr/>
        </p:nvSpPr>
        <p:spPr>
          <a:xfrm>
            <a:off x="7470724" y="1515490"/>
            <a:ext cx="575983" cy="575983"/>
          </a:xfrm>
          <a:prstGeom prst="ellipse">
            <a:avLst/>
          </a:prstGeom>
          <a:solidFill>
            <a:srgbClr val="00B050">
              <a:alpha val="90000"/>
            </a:srgb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4</a:t>
            </a:r>
          </a:p>
        </p:txBody>
      </p:sp>
      <p:sp>
        <p:nvSpPr>
          <p:cNvPr id="29" name="Rectangle 11">
            <a:extLst>
              <a:ext uri="{FF2B5EF4-FFF2-40B4-BE49-F238E27FC236}">
                <a16:creationId xmlns:a16="http://schemas.microsoft.com/office/drawing/2014/main" id="{8AF75EAC-7D22-4D08-BF33-763CA89E7F55}"/>
              </a:ext>
            </a:extLst>
          </p:cNvPr>
          <p:cNvSpPr/>
          <p:nvPr/>
        </p:nvSpPr>
        <p:spPr>
          <a:xfrm>
            <a:off x="7761667" y="3022836"/>
            <a:ext cx="3599896" cy="71998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1988" tIns="45719" rIns="91437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88667"/>
            <a:r>
              <a:rPr lang="nb-NO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Grunnutdanning og leseferdighet </a:t>
            </a:r>
            <a:endParaRPr lang="en-GB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18">
            <a:extLst>
              <a:ext uri="{FF2B5EF4-FFF2-40B4-BE49-F238E27FC236}">
                <a16:creationId xmlns:a16="http://schemas.microsoft.com/office/drawing/2014/main" id="{2240868E-3118-4F61-9DD0-AADB885123D5}"/>
              </a:ext>
            </a:extLst>
          </p:cNvPr>
          <p:cNvSpPr/>
          <p:nvPr/>
        </p:nvSpPr>
        <p:spPr>
          <a:xfrm>
            <a:off x="7470724" y="2721565"/>
            <a:ext cx="575983" cy="575983"/>
          </a:xfrm>
          <a:prstGeom prst="ellipse">
            <a:avLst/>
          </a:prstGeom>
          <a:solidFill>
            <a:srgbClr val="00B050">
              <a:alpha val="90000"/>
            </a:srgb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/>
              <a:t>5</a:t>
            </a:r>
            <a:endParaRPr lang="en-GB" sz="2800" b="1" dirty="0"/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ABD2D2FC-3765-4411-90C2-B0A39AA07CB9}"/>
              </a:ext>
            </a:extLst>
          </p:cNvPr>
          <p:cNvSpPr/>
          <p:nvPr/>
        </p:nvSpPr>
        <p:spPr>
          <a:xfrm>
            <a:off x="7761667" y="4274796"/>
            <a:ext cx="3599896" cy="71998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1988" tIns="45719" rIns="91437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88667"/>
            <a:r>
              <a:rPr lang="nb-NO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Økonomi- og samfunnsutvikling</a:t>
            </a:r>
            <a:endParaRPr lang="en-GB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19">
            <a:extLst>
              <a:ext uri="{FF2B5EF4-FFF2-40B4-BE49-F238E27FC236}">
                <a16:creationId xmlns:a16="http://schemas.microsoft.com/office/drawing/2014/main" id="{82B11D06-1119-4F0B-9BE6-0607FF2C9A1A}"/>
              </a:ext>
            </a:extLst>
          </p:cNvPr>
          <p:cNvSpPr/>
          <p:nvPr/>
        </p:nvSpPr>
        <p:spPr>
          <a:xfrm>
            <a:off x="7470724" y="4010769"/>
            <a:ext cx="575983" cy="575983"/>
          </a:xfrm>
          <a:prstGeom prst="ellipse">
            <a:avLst/>
          </a:prstGeom>
          <a:solidFill>
            <a:srgbClr val="00B050">
              <a:alpha val="90000"/>
            </a:srgb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46623424-4855-4C72-BE25-722AAD572067}"/>
              </a:ext>
            </a:extLst>
          </p:cNvPr>
          <p:cNvSpPr/>
          <p:nvPr/>
        </p:nvSpPr>
        <p:spPr>
          <a:xfrm>
            <a:off x="3397666" y="5741527"/>
            <a:ext cx="5399844" cy="71998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1988" tIns="45719" rIns="91437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667"/>
            <a:r>
              <a:rPr lang="nb-NO" sz="1999" dirty="0">
                <a:solidFill>
                  <a:prstClr val="white"/>
                </a:solidFill>
                <a:latin typeface="Arial"/>
              </a:rPr>
              <a:t>Miljøfokus</a:t>
            </a:r>
          </a:p>
        </p:txBody>
      </p:sp>
      <p:sp>
        <p:nvSpPr>
          <p:cNvPr id="36" name="Oval 20">
            <a:extLst>
              <a:ext uri="{FF2B5EF4-FFF2-40B4-BE49-F238E27FC236}">
                <a16:creationId xmlns:a16="http://schemas.microsoft.com/office/drawing/2014/main" id="{7A47AB66-24D6-46B9-B04A-64B22713B33B}"/>
              </a:ext>
            </a:extLst>
          </p:cNvPr>
          <p:cNvSpPr/>
          <p:nvPr/>
        </p:nvSpPr>
        <p:spPr>
          <a:xfrm>
            <a:off x="3092867" y="5446771"/>
            <a:ext cx="575983" cy="575983"/>
          </a:xfrm>
          <a:prstGeom prst="ellipse">
            <a:avLst/>
          </a:prstGeom>
          <a:solidFill>
            <a:srgbClr val="00B050">
              <a:alpha val="90000"/>
            </a:srgb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7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52FD7FC6-D824-48F5-838B-EDD7405799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254" t="2346" r="-28395" b="3579"/>
          <a:stretch/>
        </p:blipFill>
        <p:spPr>
          <a:xfrm>
            <a:off x="316554" y="5368319"/>
            <a:ext cx="2764734" cy="1308870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F990082E-8DBE-4E37-885F-F1EE06F269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254" t="2346" r="-28395" b="3579"/>
          <a:stretch/>
        </p:blipFill>
        <p:spPr>
          <a:xfrm>
            <a:off x="8296391" y="5360350"/>
            <a:ext cx="2764734" cy="1308870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2144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7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CFD3945-A791-40A8-A541-313B92BE0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2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482D87F-8303-452F-8F93-B9906CDA0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855" y="92765"/>
            <a:ext cx="4801464" cy="631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10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5F986-B259-4E2B-B0F0-A2B87CADC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87" y="261026"/>
            <a:ext cx="11512800" cy="760959"/>
          </a:xfrm>
        </p:spPr>
        <p:txBody>
          <a:bodyPr/>
          <a:lstStyle/>
          <a:p>
            <a:r>
              <a:rPr lang="nb-NO"/>
              <a:t>Drivere for innovasjon og nye partnerskap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5D824-5550-4A32-A899-3F5288203C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20</a:t>
            </a:fld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4858AE-9FEC-484B-904B-34B035B6825D}"/>
              </a:ext>
            </a:extLst>
          </p:cNvPr>
          <p:cNvSpPr/>
          <p:nvPr/>
        </p:nvSpPr>
        <p:spPr>
          <a:xfrm>
            <a:off x="1812757" y="2366913"/>
            <a:ext cx="1260000" cy="4114098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08000" rIns="36000" bIns="36000" rtlCol="0" anchor="t"/>
          <a:lstStyle/>
          <a:p>
            <a:pPr algn="ctr"/>
            <a:r>
              <a:rPr lang="nb-NO" sz="1200" dirty="0">
                <a:solidFill>
                  <a:schemeClr val="tx1"/>
                </a:solidFill>
              </a:rPr>
              <a:t>Menneskelige evner og velbefinnende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D75F8B-B301-4FFD-91F1-F2067C1668C5}"/>
              </a:ext>
            </a:extLst>
          </p:cNvPr>
          <p:cNvSpPr/>
          <p:nvPr/>
        </p:nvSpPr>
        <p:spPr>
          <a:xfrm>
            <a:off x="3519636" y="2366913"/>
            <a:ext cx="1260000" cy="4114098"/>
          </a:xfrm>
          <a:prstGeom prst="rect">
            <a:avLst/>
          </a:prstGeom>
          <a:solidFill>
            <a:srgbClr val="A9B4B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200" dirty="0">
                <a:solidFill>
                  <a:schemeClr val="tx1"/>
                </a:solidFill>
              </a:rPr>
              <a:t>Bærekraftig og rettferdig økonomi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41AF35-6375-429F-8EEB-1951060D9398}"/>
              </a:ext>
            </a:extLst>
          </p:cNvPr>
          <p:cNvSpPr/>
          <p:nvPr/>
        </p:nvSpPr>
        <p:spPr>
          <a:xfrm>
            <a:off x="5226515" y="2366913"/>
            <a:ext cx="1260000" cy="4114098"/>
          </a:xfrm>
          <a:prstGeom prst="rect">
            <a:avLst/>
          </a:prstGeom>
          <a:solidFill>
            <a:srgbClr val="A9B4B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200" dirty="0">
                <a:solidFill>
                  <a:schemeClr val="tx1"/>
                </a:solidFill>
              </a:rPr>
              <a:t>Tilgang til </a:t>
            </a:r>
            <a:r>
              <a:rPr lang="nb-NO" sz="1200" dirty="0" err="1">
                <a:solidFill>
                  <a:schemeClr val="tx1"/>
                </a:solidFill>
              </a:rPr>
              <a:t>dekarbonisert</a:t>
            </a:r>
            <a:r>
              <a:rPr lang="nb-NO" sz="1200" dirty="0">
                <a:solidFill>
                  <a:schemeClr val="tx1"/>
                </a:solidFill>
              </a:rPr>
              <a:t> energi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198B76-3D09-44A1-974F-2F1051D9DDB3}"/>
              </a:ext>
            </a:extLst>
          </p:cNvPr>
          <p:cNvSpPr/>
          <p:nvPr/>
        </p:nvSpPr>
        <p:spPr>
          <a:xfrm>
            <a:off x="6933394" y="2366913"/>
            <a:ext cx="1260000" cy="4114098"/>
          </a:xfrm>
          <a:prstGeom prst="rect">
            <a:avLst/>
          </a:prstGeom>
          <a:solidFill>
            <a:srgbClr val="A9B4B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200" dirty="0" err="1">
                <a:solidFill>
                  <a:schemeClr val="tx1"/>
                </a:solidFill>
              </a:rPr>
              <a:t>Matsystemer</a:t>
            </a:r>
            <a:r>
              <a:rPr lang="nb-NO" sz="1200" dirty="0">
                <a:solidFill>
                  <a:schemeClr val="tx1"/>
                </a:solidFill>
              </a:rPr>
              <a:t> og næringskilder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8F1CEA-A49E-44C6-8944-476E3FF531F1}"/>
              </a:ext>
            </a:extLst>
          </p:cNvPr>
          <p:cNvSpPr/>
          <p:nvPr/>
        </p:nvSpPr>
        <p:spPr>
          <a:xfrm>
            <a:off x="8640273" y="2366913"/>
            <a:ext cx="1260000" cy="4114098"/>
          </a:xfrm>
          <a:prstGeom prst="rect">
            <a:avLst/>
          </a:prstGeom>
          <a:solidFill>
            <a:srgbClr val="A9B4B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200" dirty="0">
                <a:solidFill>
                  <a:schemeClr val="tx1"/>
                </a:solidFill>
              </a:rPr>
              <a:t>Byutvikling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0570E0-31F0-424C-ACBD-A1C7FD8121A9}"/>
              </a:ext>
            </a:extLst>
          </p:cNvPr>
          <p:cNvSpPr/>
          <p:nvPr/>
        </p:nvSpPr>
        <p:spPr>
          <a:xfrm>
            <a:off x="10347150" y="2366913"/>
            <a:ext cx="1260000" cy="4114098"/>
          </a:xfrm>
          <a:prstGeom prst="rect">
            <a:avLst/>
          </a:prstGeom>
          <a:solidFill>
            <a:srgbClr val="93A58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08000" rIns="36000" bIns="36000" rtlCol="0" anchor="t"/>
          <a:lstStyle/>
          <a:p>
            <a:pPr algn="ctr"/>
            <a:r>
              <a:rPr lang="nb-NO" sz="1200" dirty="0">
                <a:solidFill>
                  <a:schemeClr val="tx1"/>
                </a:solidFill>
              </a:rPr>
              <a:t>Globale miljøvaner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8516AA-2040-42D4-9068-1C23900AE6F8}"/>
              </a:ext>
            </a:extLst>
          </p:cNvPr>
          <p:cNvCxnSpPr>
            <a:cxnSpLocks/>
          </p:cNvCxnSpPr>
          <p:nvPr/>
        </p:nvCxnSpPr>
        <p:spPr>
          <a:xfrm>
            <a:off x="554562" y="3131012"/>
            <a:ext cx="1105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17627B6-8A67-4AA9-9241-5EF2BE01FD64}"/>
              </a:ext>
            </a:extLst>
          </p:cNvPr>
          <p:cNvSpPr txBox="1"/>
          <p:nvPr/>
        </p:nvSpPr>
        <p:spPr>
          <a:xfrm>
            <a:off x="486301" y="2698374"/>
            <a:ext cx="16202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/>
              <a:t>Drivere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867BC5-9818-4EEE-839A-6A9F372D275E}"/>
              </a:ext>
            </a:extLst>
          </p:cNvPr>
          <p:cNvSpPr/>
          <p:nvPr/>
        </p:nvSpPr>
        <p:spPr>
          <a:xfrm>
            <a:off x="554562" y="3320738"/>
            <a:ext cx="11178646" cy="720000"/>
          </a:xfrm>
          <a:prstGeom prst="rect">
            <a:avLst/>
          </a:prstGeom>
          <a:solidFill>
            <a:srgbClr val="AFA9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/>
          <a:lstStyle/>
          <a:p>
            <a:r>
              <a:rPr lang="nb-NO" sz="1200" dirty="0">
                <a:solidFill>
                  <a:schemeClr val="tx1"/>
                </a:solidFill>
              </a:rPr>
              <a:t>Styresett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817111-8C79-4626-9E20-6D15C3A0D33D}"/>
              </a:ext>
            </a:extLst>
          </p:cNvPr>
          <p:cNvSpPr/>
          <p:nvPr/>
        </p:nvSpPr>
        <p:spPr>
          <a:xfrm>
            <a:off x="554562" y="4134162"/>
            <a:ext cx="11178646" cy="720000"/>
          </a:xfrm>
          <a:prstGeom prst="rect">
            <a:avLst/>
          </a:prstGeom>
          <a:solidFill>
            <a:srgbClr val="D69C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1015200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sz="1200">
                <a:solidFill>
                  <a:schemeClr val="tx1"/>
                </a:solidFill>
              </a:rPr>
              <a:t>Økonomi og finans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69DCB1-E977-470B-A0A5-7A4473B7E1A2}"/>
              </a:ext>
            </a:extLst>
          </p:cNvPr>
          <p:cNvSpPr/>
          <p:nvPr/>
        </p:nvSpPr>
        <p:spPr>
          <a:xfrm>
            <a:off x="554562" y="4947586"/>
            <a:ext cx="11178646" cy="720000"/>
          </a:xfrm>
          <a:prstGeom prst="rect">
            <a:avLst/>
          </a:prstGeom>
          <a:solidFill>
            <a:srgbClr val="97BB8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1000800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sz="1200">
                <a:solidFill>
                  <a:schemeClr val="tx1"/>
                </a:solidFill>
              </a:rPr>
              <a:t>Individuell og samlet handling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9796A8-EE36-4D63-A489-81840F59E006}"/>
              </a:ext>
            </a:extLst>
          </p:cNvPr>
          <p:cNvSpPr/>
          <p:nvPr/>
        </p:nvSpPr>
        <p:spPr>
          <a:xfrm>
            <a:off x="554562" y="5761011"/>
            <a:ext cx="11178646" cy="720000"/>
          </a:xfrm>
          <a:prstGeom prst="rect">
            <a:avLst/>
          </a:prstGeom>
          <a:solidFill>
            <a:srgbClr val="70B7E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1000800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sz="1200">
                <a:solidFill>
                  <a:schemeClr val="tx1"/>
                </a:solidFill>
              </a:rPr>
              <a:t>Vitenskap og teknologi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BB56B8-1ACE-436C-9E5C-D7B10DDD32D6}"/>
              </a:ext>
            </a:extLst>
          </p:cNvPr>
          <p:cNvCxnSpPr>
            <a:cxnSpLocks/>
          </p:cNvCxnSpPr>
          <p:nvPr/>
        </p:nvCxnSpPr>
        <p:spPr>
          <a:xfrm>
            <a:off x="1812757" y="2191904"/>
            <a:ext cx="97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4FB8F42-3882-44F4-93B2-81282DD46EA6}"/>
              </a:ext>
            </a:extLst>
          </p:cNvPr>
          <p:cNvSpPr txBox="1"/>
          <p:nvPr/>
        </p:nvSpPr>
        <p:spPr>
          <a:xfrm>
            <a:off x="1812757" y="1759266"/>
            <a:ext cx="9791999" cy="415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/>
              <a:t>Inngangspunkter for transformasjon</a:t>
            </a: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C695221C-0EFB-43B6-B30D-1949BB04E479}"/>
              </a:ext>
            </a:extLst>
          </p:cNvPr>
          <p:cNvSpPr/>
          <p:nvPr/>
        </p:nvSpPr>
        <p:spPr>
          <a:xfrm rot="5400000">
            <a:off x="3036841" y="3487373"/>
            <a:ext cx="288000" cy="216000"/>
          </a:xfrm>
          <a:prstGeom prst="triangle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DD20774D-AB07-4791-BFD7-6C020461C217}"/>
              </a:ext>
            </a:extLst>
          </p:cNvPr>
          <p:cNvSpPr/>
          <p:nvPr/>
        </p:nvSpPr>
        <p:spPr>
          <a:xfrm rot="5400000">
            <a:off x="3036841" y="4300797"/>
            <a:ext cx="288000" cy="216000"/>
          </a:xfrm>
          <a:prstGeom prst="triangle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C083AF78-B628-44D9-9162-781C7F84A709}"/>
              </a:ext>
            </a:extLst>
          </p:cNvPr>
          <p:cNvSpPr/>
          <p:nvPr/>
        </p:nvSpPr>
        <p:spPr>
          <a:xfrm rot="5400000">
            <a:off x="3036841" y="5114221"/>
            <a:ext cx="288000" cy="216000"/>
          </a:xfrm>
          <a:prstGeom prst="triangle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9D2396DE-5CF1-4981-97DD-AA025964EE17}"/>
              </a:ext>
            </a:extLst>
          </p:cNvPr>
          <p:cNvSpPr/>
          <p:nvPr/>
        </p:nvSpPr>
        <p:spPr>
          <a:xfrm rot="5400000">
            <a:off x="3036841" y="5927646"/>
            <a:ext cx="288000" cy="216000"/>
          </a:xfrm>
          <a:prstGeom prst="triangle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B43EE91C-12F8-4B6E-A50F-A6DEE826DDE8}"/>
              </a:ext>
            </a:extLst>
          </p:cNvPr>
          <p:cNvSpPr/>
          <p:nvPr/>
        </p:nvSpPr>
        <p:spPr>
          <a:xfrm rot="5400000">
            <a:off x="4742365" y="3487373"/>
            <a:ext cx="288000" cy="216000"/>
          </a:xfrm>
          <a:prstGeom prst="triangle">
            <a:avLst/>
          </a:prstGeom>
          <a:solidFill>
            <a:srgbClr val="91AC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C62A2D3-285A-4298-93C2-4E33A06670C7}"/>
              </a:ext>
            </a:extLst>
          </p:cNvPr>
          <p:cNvSpPr/>
          <p:nvPr/>
        </p:nvSpPr>
        <p:spPr>
          <a:xfrm rot="5400000">
            <a:off x="4742365" y="4300797"/>
            <a:ext cx="288000" cy="216000"/>
          </a:xfrm>
          <a:prstGeom prst="triangle">
            <a:avLst/>
          </a:prstGeom>
          <a:solidFill>
            <a:srgbClr val="91AC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6B4DC266-A0B9-4752-A5C8-F4B39BB0BA00}"/>
              </a:ext>
            </a:extLst>
          </p:cNvPr>
          <p:cNvSpPr/>
          <p:nvPr/>
        </p:nvSpPr>
        <p:spPr>
          <a:xfrm rot="5400000">
            <a:off x="4742365" y="5114221"/>
            <a:ext cx="288000" cy="216000"/>
          </a:xfrm>
          <a:prstGeom prst="triangle">
            <a:avLst/>
          </a:prstGeom>
          <a:solidFill>
            <a:srgbClr val="91AC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418EC9DE-5BD4-444E-9F80-1E5D88F5DA42}"/>
              </a:ext>
            </a:extLst>
          </p:cNvPr>
          <p:cNvSpPr/>
          <p:nvPr/>
        </p:nvSpPr>
        <p:spPr>
          <a:xfrm rot="5400000">
            <a:off x="4742365" y="5927646"/>
            <a:ext cx="288000" cy="216000"/>
          </a:xfrm>
          <a:prstGeom prst="triangle">
            <a:avLst/>
          </a:prstGeom>
          <a:solidFill>
            <a:srgbClr val="91AC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70D19783-6266-4EBE-9870-4DA22C7ED4D6}"/>
              </a:ext>
            </a:extLst>
          </p:cNvPr>
          <p:cNvSpPr/>
          <p:nvPr/>
        </p:nvSpPr>
        <p:spPr>
          <a:xfrm rot="5400000">
            <a:off x="6449244" y="3487373"/>
            <a:ext cx="288000" cy="216000"/>
          </a:xfrm>
          <a:prstGeom prst="triangle">
            <a:avLst/>
          </a:prstGeom>
          <a:solidFill>
            <a:srgbClr val="A9B4B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D5F7EAFD-AEE6-43DC-B1BA-4A5FABF4B2A8}"/>
              </a:ext>
            </a:extLst>
          </p:cNvPr>
          <p:cNvSpPr/>
          <p:nvPr/>
        </p:nvSpPr>
        <p:spPr>
          <a:xfrm rot="5400000">
            <a:off x="6449244" y="4300797"/>
            <a:ext cx="288000" cy="216000"/>
          </a:xfrm>
          <a:prstGeom prst="triangle">
            <a:avLst/>
          </a:prstGeom>
          <a:solidFill>
            <a:srgbClr val="A9B4B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027CC22A-AA02-4D1D-9B07-A751BBB50DF8}"/>
              </a:ext>
            </a:extLst>
          </p:cNvPr>
          <p:cNvSpPr/>
          <p:nvPr/>
        </p:nvSpPr>
        <p:spPr>
          <a:xfrm rot="5400000">
            <a:off x="6449244" y="5114221"/>
            <a:ext cx="288000" cy="216000"/>
          </a:xfrm>
          <a:prstGeom prst="triangle">
            <a:avLst/>
          </a:prstGeom>
          <a:solidFill>
            <a:srgbClr val="A9B4B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59625473-D758-4184-9604-97BCD5447086}"/>
              </a:ext>
            </a:extLst>
          </p:cNvPr>
          <p:cNvSpPr/>
          <p:nvPr/>
        </p:nvSpPr>
        <p:spPr>
          <a:xfrm rot="5400000">
            <a:off x="6449244" y="5927646"/>
            <a:ext cx="288000" cy="216000"/>
          </a:xfrm>
          <a:prstGeom prst="triangle">
            <a:avLst/>
          </a:prstGeom>
          <a:solidFill>
            <a:srgbClr val="A9B4B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80C98D1A-47FD-435C-AFED-D78E06D93F50}"/>
              </a:ext>
            </a:extLst>
          </p:cNvPr>
          <p:cNvSpPr/>
          <p:nvPr/>
        </p:nvSpPr>
        <p:spPr>
          <a:xfrm rot="5400000">
            <a:off x="8156123" y="3487373"/>
            <a:ext cx="288000" cy="216000"/>
          </a:xfrm>
          <a:prstGeom prst="triangle">
            <a:avLst/>
          </a:prstGeom>
          <a:solidFill>
            <a:srgbClr val="91AC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1BD09672-3971-4EE1-89F2-DCD7D90847EC}"/>
              </a:ext>
            </a:extLst>
          </p:cNvPr>
          <p:cNvSpPr/>
          <p:nvPr/>
        </p:nvSpPr>
        <p:spPr>
          <a:xfrm rot="5400000">
            <a:off x="8156123" y="4300797"/>
            <a:ext cx="288000" cy="216000"/>
          </a:xfrm>
          <a:prstGeom prst="triangle">
            <a:avLst/>
          </a:prstGeom>
          <a:solidFill>
            <a:srgbClr val="91AC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05D52815-B1F3-4187-BAB7-C8B3D1439321}"/>
              </a:ext>
            </a:extLst>
          </p:cNvPr>
          <p:cNvSpPr/>
          <p:nvPr/>
        </p:nvSpPr>
        <p:spPr>
          <a:xfrm rot="5400000">
            <a:off x="8156123" y="5114221"/>
            <a:ext cx="288000" cy="216000"/>
          </a:xfrm>
          <a:prstGeom prst="triangle">
            <a:avLst/>
          </a:prstGeom>
          <a:solidFill>
            <a:srgbClr val="91AC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D344924-0ED7-4A8B-908E-13219FC5EC2D}"/>
              </a:ext>
            </a:extLst>
          </p:cNvPr>
          <p:cNvSpPr/>
          <p:nvPr/>
        </p:nvSpPr>
        <p:spPr>
          <a:xfrm rot="5400000">
            <a:off x="8156123" y="5927646"/>
            <a:ext cx="288000" cy="216000"/>
          </a:xfrm>
          <a:prstGeom prst="triangle">
            <a:avLst/>
          </a:prstGeom>
          <a:solidFill>
            <a:srgbClr val="91AC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8560CA1F-C749-4390-B095-8E06893E0EB1}"/>
              </a:ext>
            </a:extLst>
          </p:cNvPr>
          <p:cNvSpPr/>
          <p:nvPr/>
        </p:nvSpPr>
        <p:spPr>
          <a:xfrm rot="5400000">
            <a:off x="9866586" y="3487373"/>
            <a:ext cx="288000" cy="216000"/>
          </a:xfrm>
          <a:prstGeom prst="triangle">
            <a:avLst/>
          </a:prstGeom>
          <a:solidFill>
            <a:srgbClr val="91AC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16430337-3A18-45D1-937C-70D6C72E6FE1}"/>
              </a:ext>
            </a:extLst>
          </p:cNvPr>
          <p:cNvSpPr/>
          <p:nvPr/>
        </p:nvSpPr>
        <p:spPr>
          <a:xfrm rot="5400000">
            <a:off x="9866586" y="4300797"/>
            <a:ext cx="288000" cy="216000"/>
          </a:xfrm>
          <a:prstGeom prst="triangle">
            <a:avLst/>
          </a:prstGeom>
          <a:solidFill>
            <a:srgbClr val="91AC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2D351BAD-79F5-42DF-9C07-0195FAE67DE4}"/>
              </a:ext>
            </a:extLst>
          </p:cNvPr>
          <p:cNvSpPr/>
          <p:nvPr/>
        </p:nvSpPr>
        <p:spPr>
          <a:xfrm rot="5400000">
            <a:off x="9866586" y="5114221"/>
            <a:ext cx="288000" cy="216000"/>
          </a:xfrm>
          <a:prstGeom prst="triangle">
            <a:avLst/>
          </a:prstGeom>
          <a:solidFill>
            <a:srgbClr val="91AC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9A3220F2-FC3F-4004-8318-3670BD53507B}"/>
              </a:ext>
            </a:extLst>
          </p:cNvPr>
          <p:cNvSpPr/>
          <p:nvPr/>
        </p:nvSpPr>
        <p:spPr>
          <a:xfrm rot="5400000">
            <a:off x="9866586" y="5927646"/>
            <a:ext cx="288000" cy="216000"/>
          </a:xfrm>
          <a:prstGeom prst="triangle">
            <a:avLst/>
          </a:prstGeom>
          <a:solidFill>
            <a:srgbClr val="91AC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6013055B-1833-4A2C-91FC-8593C6ABDE9F}"/>
              </a:ext>
            </a:extLst>
          </p:cNvPr>
          <p:cNvSpPr/>
          <p:nvPr/>
        </p:nvSpPr>
        <p:spPr>
          <a:xfrm rot="16200000">
            <a:off x="3267622" y="3658103"/>
            <a:ext cx="288000" cy="216000"/>
          </a:xfrm>
          <a:prstGeom prst="triangle">
            <a:avLst/>
          </a:prstGeom>
          <a:solidFill>
            <a:srgbClr val="91AC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6F00D036-7222-4808-8526-B2892C11D46E}"/>
              </a:ext>
            </a:extLst>
          </p:cNvPr>
          <p:cNvSpPr/>
          <p:nvPr/>
        </p:nvSpPr>
        <p:spPr>
          <a:xfrm rot="16200000">
            <a:off x="3267622" y="4471527"/>
            <a:ext cx="288000" cy="216000"/>
          </a:xfrm>
          <a:prstGeom prst="triangle">
            <a:avLst/>
          </a:prstGeom>
          <a:solidFill>
            <a:srgbClr val="91AC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27BFEDE0-95D6-4C30-8272-94E182BDA6F1}"/>
              </a:ext>
            </a:extLst>
          </p:cNvPr>
          <p:cNvSpPr/>
          <p:nvPr/>
        </p:nvSpPr>
        <p:spPr>
          <a:xfrm rot="16200000">
            <a:off x="3267622" y="5284951"/>
            <a:ext cx="288000" cy="216000"/>
          </a:xfrm>
          <a:prstGeom prst="triangle">
            <a:avLst/>
          </a:prstGeom>
          <a:solidFill>
            <a:srgbClr val="91AC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1F20B4DA-4AC2-4AAB-813E-B1F2E4BEAF1C}"/>
              </a:ext>
            </a:extLst>
          </p:cNvPr>
          <p:cNvSpPr/>
          <p:nvPr/>
        </p:nvSpPr>
        <p:spPr>
          <a:xfrm rot="16200000">
            <a:off x="3267622" y="6098376"/>
            <a:ext cx="288000" cy="216000"/>
          </a:xfrm>
          <a:prstGeom prst="triangle">
            <a:avLst/>
          </a:prstGeom>
          <a:solidFill>
            <a:srgbClr val="91AC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BD053774-AC69-4829-B41B-5FFBF822F6DA}"/>
              </a:ext>
            </a:extLst>
          </p:cNvPr>
          <p:cNvSpPr/>
          <p:nvPr/>
        </p:nvSpPr>
        <p:spPr>
          <a:xfrm rot="16200000">
            <a:off x="4975148" y="3658103"/>
            <a:ext cx="288000" cy="216000"/>
          </a:xfrm>
          <a:prstGeom prst="triangle">
            <a:avLst/>
          </a:prstGeom>
          <a:solidFill>
            <a:srgbClr val="A9B4B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D78B0F11-4139-439D-B5AA-EFA33E34C17B}"/>
              </a:ext>
            </a:extLst>
          </p:cNvPr>
          <p:cNvSpPr/>
          <p:nvPr/>
        </p:nvSpPr>
        <p:spPr>
          <a:xfrm rot="16200000">
            <a:off x="4975148" y="4471527"/>
            <a:ext cx="288000" cy="216000"/>
          </a:xfrm>
          <a:prstGeom prst="triangle">
            <a:avLst/>
          </a:prstGeom>
          <a:solidFill>
            <a:srgbClr val="A9B4B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9CE9C574-E427-439A-A955-8F6DEA98BE33}"/>
              </a:ext>
            </a:extLst>
          </p:cNvPr>
          <p:cNvSpPr/>
          <p:nvPr/>
        </p:nvSpPr>
        <p:spPr>
          <a:xfrm rot="16200000">
            <a:off x="4975148" y="5284951"/>
            <a:ext cx="288000" cy="216000"/>
          </a:xfrm>
          <a:prstGeom prst="triangle">
            <a:avLst/>
          </a:prstGeom>
          <a:solidFill>
            <a:srgbClr val="A9B4B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759D6322-0B82-4577-8E4B-69137D4FD933}"/>
              </a:ext>
            </a:extLst>
          </p:cNvPr>
          <p:cNvSpPr/>
          <p:nvPr/>
        </p:nvSpPr>
        <p:spPr>
          <a:xfrm rot="16200000">
            <a:off x="4975148" y="6098376"/>
            <a:ext cx="288000" cy="216000"/>
          </a:xfrm>
          <a:prstGeom prst="triangle">
            <a:avLst/>
          </a:prstGeom>
          <a:solidFill>
            <a:srgbClr val="A9B4B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2B60D0BE-F933-4089-BC55-681669DE515A}"/>
              </a:ext>
            </a:extLst>
          </p:cNvPr>
          <p:cNvSpPr/>
          <p:nvPr/>
        </p:nvSpPr>
        <p:spPr>
          <a:xfrm rot="16200000">
            <a:off x="6682027" y="3658103"/>
            <a:ext cx="288000" cy="216000"/>
          </a:xfrm>
          <a:prstGeom prst="triangle">
            <a:avLst/>
          </a:prstGeom>
          <a:solidFill>
            <a:srgbClr val="A9B4B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DFBAF1F2-BA0B-4FD3-821B-2A83AE24E9BD}"/>
              </a:ext>
            </a:extLst>
          </p:cNvPr>
          <p:cNvSpPr/>
          <p:nvPr/>
        </p:nvSpPr>
        <p:spPr>
          <a:xfrm rot="16200000">
            <a:off x="6682027" y="4471527"/>
            <a:ext cx="288000" cy="216000"/>
          </a:xfrm>
          <a:prstGeom prst="triangle">
            <a:avLst/>
          </a:prstGeom>
          <a:solidFill>
            <a:srgbClr val="91AC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42237951-49FC-48D7-8506-501E704940E0}"/>
              </a:ext>
            </a:extLst>
          </p:cNvPr>
          <p:cNvSpPr/>
          <p:nvPr/>
        </p:nvSpPr>
        <p:spPr>
          <a:xfrm rot="16200000">
            <a:off x="6682027" y="5284951"/>
            <a:ext cx="288000" cy="216000"/>
          </a:xfrm>
          <a:prstGeom prst="triangle">
            <a:avLst/>
          </a:prstGeom>
          <a:solidFill>
            <a:srgbClr val="91AC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2CB4B51E-BD09-45C0-9D59-73046DDED734}"/>
              </a:ext>
            </a:extLst>
          </p:cNvPr>
          <p:cNvSpPr/>
          <p:nvPr/>
        </p:nvSpPr>
        <p:spPr>
          <a:xfrm rot="16200000">
            <a:off x="6682027" y="6098376"/>
            <a:ext cx="288000" cy="216000"/>
          </a:xfrm>
          <a:prstGeom prst="triangle">
            <a:avLst/>
          </a:prstGeom>
          <a:solidFill>
            <a:srgbClr val="91AC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34ECE642-3D9B-4A4C-8A7C-33FC9F31FD41}"/>
              </a:ext>
            </a:extLst>
          </p:cNvPr>
          <p:cNvSpPr/>
          <p:nvPr/>
        </p:nvSpPr>
        <p:spPr>
          <a:xfrm rot="16200000">
            <a:off x="8389541" y="3658103"/>
            <a:ext cx="288000" cy="216000"/>
          </a:xfrm>
          <a:prstGeom prst="triangle">
            <a:avLst/>
          </a:prstGeom>
          <a:solidFill>
            <a:srgbClr val="91AC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AF99B11F-CF84-47DC-BE2D-F2F2DFEE7F1F}"/>
              </a:ext>
            </a:extLst>
          </p:cNvPr>
          <p:cNvSpPr/>
          <p:nvPr/>
        </p:nvSpPr>
        <p:spPr>
          <a:xfrm rot="16200000">
            <a:off x="8389541" y="4471527"/>
            <a:ext cx="288000" cy="216000"/>
          </a:xfrm>
          <a:prstGeom prst="triangle">
            <a:avLst/>
          </a:prstGeom>
          <a:solidFill>
            <a:srgbClr val="91AC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14EAE2FF-B08C-44F6-8BBC-E6326D9F3CC3}"/>
              </a:ext>
            </a:extLst>
          </p:cNvPr>
          <p:cNvSpPr/>
          <p:nvPr/>
        </p:nvSpPr>
        <p:spPr>
          <a:xfrm rot="16200000">
            <a:off x="8389541" y="5284951"/>
            <a:ext cx="288000" cy="216000"/>
          </a:xfrm>
          <a:prstGeom prst="triangle">
            <a:avLst/>
          </a:prstGeom>
          <a:solidFill>
            <a:srgbClr val="91AC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F347A3E5-EAC4-4A10-8E52-41529CE43D4E}"/>
              </a:ext>
            </a:extLst>
          </p:cNvPr>
          <p:cNvSpPr/>
          <p:nvPr/>
        </p:nvSpPr>
        <p:spPr>
          <a:xfrm rot="16200000">
            <a:off x="8389541" y="6098376"/>
            <a:ext cx="288000" cy="216000"/>
          </a:xfrm>
          <a:prstGeom prst="triangle">
            <a:avLst/>
          </a:prstGeom>
          <a:solidFill>
            <a:srgbClr val="91AC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1EBE79DB-0EB5-49C1-96A8-46FF6706A058}"/>
              </a:ext>
            </a:extLst>
          </p:cNvPr>
          <p:cNvSpPr/>
          <p:nvPr/>
        </p:nvSpPr>
        <p:spPr>
          <a:xfrm rot="16200000">
            <a:off x="10091109" y="3658103"/>
            <a:ext cx="288000" cy="216000"/>
          </a:xfrm>
          <a:prstGeom prst="triangle">
            <a:avLst/>
          </a:prstGeom>
          <a:solidFill>
            <a:srgbClr val="93A58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2748F31B-4191-476D-9525-76C432202ADF}"/>
              </a:ext>
            </a:extLst>
          </p:cNvPr>
          <p:cNvSpPr/>
          <p:nvPr/>
        </p:nvSpPr>
        <p:spPr>
          <a:xfrm rot="16200000">
            <a:off x="10091109" y="4471527"/>
            <a:ext cx="288000" cy="216000"/>
          </a:xfrm>
          <a:prstGeom prst="triangle">
            <a:avLst/>
          </a:prstGeom>
          <a:solidFill>
            <a:srgbClr val="93A58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id="{E97E1C07-C51F-4CB8-9A9C-235A4561A453}"/>
              </a:ext>
            </a:extLst>
          </p:cNvPr>
          <p:cNvSpPr/>
          <p:nvPr/>
        </p:nvSpPr>
        <p:spPr>
          <a:xfrm rot="16200000">
            <a:off x="10091109" y="5284951"/>
            <a:ext cx="288000" cy="216000"/>
          </a:xfrm>
          <a:prstGeom prst="triangle">
            <a:avLst/>
          </a:prstGeom>
          <a:solidFill>
            <a:srgbClr val="93A58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A828DE81-EDA5-4784-804B-5E4A8DC40363}"/>
              </a:ext>
            </a:extLst>
          </p:cNvPr>
          <p:cNvSpPr/>
          <p:nvPr/>
        </p:nvSpPr>
        <p:spPr>
          <a:xfrm rot="16200000">
            <a:off x="10091109" y="6098376"/>
            <a:ext cx="288000" cy="216000"/>
          </a:xfrm>
          <a:prstGeom prst="triangle">
            <a:avLst/>
          </a:prstGeom>
          <a:solidFill>
            <a:srgbClr val="93A58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08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>
              <a:solidFill>
                <a:schemeClr val="tx1"/>
              </a:solidFill>
            </a:endParaRPr>
          </a:p>
        </p:txBody>
      </p:sp>
      <p:pic>
        <p:nvPicPr>
          <p:cNvPr id="75" name="Picture 74" descr="A close up of a logo&#10;&#10;Description automatically generated">
            <a:extLst>
              <a:ext uri="{FF2B5EF4-FFF2-40B4-BE49-F238E27FC236}">
                <a16:creationId xmlns:a16="http://schemas.microsoft.com/office/drawing/2014/main" id="{C8444995-DE81-47B1-B024-E08FF5CD2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66" y="3471038"/>
            <a:ext cx="264160" cy="264160"/>
          </a:xfrm>
          <a:prstGeom prst="rect">
            <a:avLst/>
          </a:prstGeom>
        </p:spPr>
      </p:pic>
      <p:pic>
        <p:nvPicPr>
          <p:cNvPr id="81" name="Picture 80" descr="A close up of a building&#10;&#10;Description automatically generated">
            <a:extLst>
              <a:ext uri="{FF2B5EF4-FFF2-40B4-BE49-F238E27FC236}">
                <a16:creationId xmlns:a16="http://schemas.microsoft.com/office/drawing/2014/main" id="{F60307A1-2E25-4852-A7D9-B3D7555BE0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00" y="4223950"/>
            <a:ext cx="296626" cy="184847"/>
          </a:xfrm>
          <a:prstGeom prst="rect">
            <a:avLst/>
          </a:prstGeom>
        </p:spPr>
      </p:pic>
      <p:pic>
        <p:nvPicPr>
          <p:cNvPr id="83" name="Picture 82" descr="A close up of a logo&#10;&#10;Description automatically generated">
            <a:extLst>
              <a:ext uri="{FF2B5EF4-FFF2-40B4-BE49-F238E27FC236}">
                <a16:creationId xmlns:a16="http://schemas.microsoft.com/office/drawing/2014/main" id="{D7B50C38-C8B6-484A-9562-EAD68EBC0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33" y="4951063"/>
            <a:ext cx="297793" cy="297793"/>
          </a:xfrm>
          <a:prstGeom prst="rect">
            <a:avLst/>
          </a:prstGeom>
        </p:spPr>
      </p:pic>
      <p:pic>
        <p:nvPicPr>
          <p:cNvPr id="85" name="Picture 84" descr="A close up of a logo&#10;&#10;Description automatically generated">
            <a:extLst>
              <a:ext uri="{FF2B5EF4-FFF2-40B4-BE49-F238E27FC236}">
                <a16:creationId xmlns:a16="http://schemas.microsoft.com/office/drawing/2014/main" id="{6E88A50F-BB41-43B1-A321-FF5FD33E7D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75" y="5785795"/>
            <a:ext cx="282051" cy="282051"/>
          </a:xfrm>
          <a:prstGeom prst="rect">
            <a:avLst/>
          </a:prstGeom>
        </p:spPr>
      </p:pic>
      <p:sp>
        <p:nvSpPr>
          <p:cNvPr id="88" name="TekstSylinder 3">
            <a:extLst>
              <a:ext uri="{FF2B5EF4-FFF2-40B4-BE49-F238E27FC236}">
                <a16:creationId xmlns:a16="http://schemas.microsoft.com/office/drawing/2014/main" id="{9AEBBDC0-B633-4FE2-9B10-9E8A6573FBCA}"/>
              </a:ext>
            </a:extLst>
          </p:cNvPr>
          <p:cNvSpPr txBox="1"/>
          <p:nvPr/>
        </p:nvSpPr>
        <p:spPr>
          <a:xfrm>
            <a:off x="8463106" y="6583751"/>
            <a:ext cx="3728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200" dirty="0">
                <a:solidFill>
                  <a:schemeClr val="bg1"/>
                </a:solidFill>
              </a:rPr>
              <a:t>Kilde: </a:t>
            </a:r>
            <a:r>
              <a:rPr lang="nb-NO" sz="12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 </a:t>
            </a:r>
            <a:r>
              <a:rPr lang="nb-NO" sz="1200" dirty="0" err="1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Sustainable</a:t>
            </a:r>
            <a:r>
              <a:rPr lang="nb-NO" sz="12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Development Report 2019</a:t>
            </a:r>
            <a:endParaRPr lang="nb-N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14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>
            <a:extLst>
              <a:ext uri="{FF2B5EF4-FFF2-40B4-BE49-F238E27FC236}">
                <a16:creationId xmlns:a16="http://schemas.microsoft.com/office/drawing/2014/main" id="{9F37A8CB-6433-4831-9F09-C6466063F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8275" y="472317"/>
            <a:ext cx="12195175" cy="576293"/>
          </a:xfrm>
          <a:noFill/>
        </p:spPr>
        <p:txBody>
          <a:bodyPr lIns="72000"/>
          <a:lstStyle/>
          <a:p>
            <a:r>
              <a:rPr lang="nb-NO" sz="2800" dirty="0"/>
              <a:t>2020: The post-COVID19 </a:t>
            </a:r>
            <a:r>
              <a:rPr lang="nb-NO" sz="2800" dirty="0" err="1"/>
              <a:t>economic</a:t>
            </a:r>
            <a:r>
              <a:rPr lang="nb-NO" sz="2800" dirty="0"/>
              <a:t> </a:t>
            </a:r>
            <a:r>
              <a:rPr lang="nb-NO" sz="2800" dirty="0" err="1"/>
              <a:t>recovery</a:t>
            </a:r>
            <a:r>
              <a:rPr lang="nb-NO" sz="2800" dirty="0"/>
              <a:t> </a:t>
            </a:r>
            <a:r>
              <a:rPr lang="nb-NO" sz="2800" dirty="0" err="1"/>
              <a:t>might</a:t>
            </a:r>
            <a:r>
              <a:rPr lang="nb-NO" sz="2800" dirty="0"/>
              <a:t> </a:t>
            </a:r>
            <a:r>
              <a:rPr lang="nb-NO" sz="2800" dirty="0" err="1"/>
              <a:t>become</a:t>
            </a:r>
            <a:r>
              <a:rPr lang="nb-NO" sz="2800" dirty="0"/>
              <a:t> green(er)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21</a:t>
            </a:fld>
            <a:endParaRPr lang="nb-NO" dirty="0"/>
          </a:p>
        </p:txBody>
      </p:sp>
      <p:pic>
        <p:nvPicPr>
          <p:cNvPr id="3" name="Picture 4" descr="Vær med å påvirke EUs milliardutlysning under European Green Deal ...">
            <a:extLst>
              <a:ext uri="{FF2B5EF4-FFF2-40B4-BE49-F238E27FC236}">
                <a16:creationId xmlns:a16="http://schemas.microsoft.com/office/drawing/2014/main" id="{BCD466EA-8080-4A4B-9A78-9B5E65DCC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60124"/>
            <a:ext cx="6155862" cy="403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reen thrust to economic recovery - The Hindu BusinessLine">
            <a:extLst>
              <a:ext uri="{FF2B5EF4-FFF2-40B4-BE49-F238E27FC236}">
                <a16:creationId xmlns:a16="http://schemas.microsoft.com/office/drawing/2014/main" id="{1E851FDB-EF37-4AB5-B46E-F4367C21B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435" y="1660123"/>
            <a:ext cx="6322740" cy="403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689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22</a:t>
            </a:fld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D7B9EF-32EC-4FE4-B141-A8E18B76E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050" name="Picture 2" descr="Launching the Just Transition Mechanism - for a green transition ...">
            <a:extLst>
              <a:ext uri="{FF2B5EF4-FFF2-40B4-BE49-F238E27FC236}">
                <a16:creationId xmlns:a16="http://schemas.microsoft.com/office/drawing/2014/main" id="{8E149AC8-D3E5-4160-83D3-91F8BF837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" y="0"/>
            <a:ext cx="12195178" cy="664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80D98A79-8D90-434B-87BE-03156DA3510F}"/>
              </a:ext>
            </a:extLst>
          </p:cNvPr>
          <p:cNvSpPr txBox="1">
            <a:spLocks/>
          </p:cNvSpPr>
          <p:nvPr/>
        </p:nvSpPr>
        <p:spPr>
          <a:xfrm>
            <a:off x="6753" y="327245"/>
            <a:ext cx="12195178" cy="1253402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vert="horz" lIns="72000" tIns="72000" rIns="72000" bIns="72000" rtlCol="0" anchor="ctr">
            <a:spAutoFit/>
          </a:bodyPr>
          <a:lstStyle>
            <a:lvl1pPr algn="ctr" defTabSz="1088776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600" dirty="0"/>
              <a:t>EU Just </a:t>
            </a:r>
            <a:r>
              <a:rPr lang="nb-NO" sz="3600" dirty="0" err="1"/>
              <a:t>Transition</a:t>
            </a:r>
            <a:r>
              <a:rPr lang="nb-NO" sz="3600" dirty="0"/>
              <a:t> Platform skal hjelpe å omstille regioner som i dag er avhengige av utslippsintensiv industri</a:t>
            </a:r>
          </a:p>
        </p:txBody>
      </p:sp>
    </p:spTree>
    <p:extLst>
      <p:ext uri="{BB962C8B-B14F-4D97-AF65-F5344CB8AC3E}">
        <p14:creationId xmlns:p14="http://schemas.microsoft.com/office/powerpoint/2010/main" val="3410081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CEB80A-089A-4A03-805C-F83B8987C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106" y="1341438"/>
            <a:ext cx="11035536" cy="5076825"/>
          </a:xfrm>
          <a:solidFill>
            <a:schemeClr val="bg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360000" rIns="5400000" anchor="ctr">
            <a:normAutofit/>
          </a:bodyPr>
          <a:lstStyle/>
          <a:p>
            <a:pPr marL="0" lvl="0" indent="0">
              <a:buNone/>
            </a:pPr>
            <a:endParaRPr lang="nb-NO" sz="2000" dirty="0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79C56BB9-703C-466E-8A63-453CF624114B}"/>
              </a:ext>
            </a:extLst>
          </p:cNvPr>
          <p:cNvSpPr txBox="1">
            <a:spLocks/>
          </p:cNvSpPr>
          <p:nvPr/>
        </p:nvSpPr>
        <p:spPr>
          <a:xfrm>
            <a:off x="579599" y="261026"/>
            <a:ext cx="11031043" cy="57629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square" lIns="72000" tIns="72000" rIns="72000" bIns="72000" rtlCol="0" anchor="t">
            <a:spAutoFit/>
          </a:bodyPr>
          <a:lstStyle>
            <a:lvl1pPr algn="ctr" defTabSz="1088776" rtl="0" eaLnBrk="1" latinLnBrk="0" hangingPunct="1">
              <a:spcBef>
                <a:spcPct val="0"/>
              </a:spcBef>
              <a:buNone/>
              <a:defRPr lang="nb-NO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2800" dirty="0"/>
              <a:t>EUs handlingsplan for bærekraftig finans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EAC160-E71E-4831-80CE-030975D19492}"/>
              </a:ext>
            </a:extLst>
          </p:cNvPr>
          <p:cNvSpPr/>
          <p:nvPr/>
        </p:nvSpPr>
        <p:spPr>
          <a:xfrm>
            <a:off x="713138" y="1715476"/>
            <a:ext cx="360000" cy="361245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E3C048-63CF-4B27-BC3A-C998D9323704}"/>
              </a:ext>
            </a:extLst>
          </p:cNvPr>
          <p:cNvSpPr/>
          <p:nvPr/>
        </p:nvSpPr>
        <p:spPr>
          <a:xfrm>
            <a:off x="713138" y="2898426"/>
            <a:ext cx="360000" cy="361245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C2051C2-1684-4E32-8A31-2679FA7A7BD5}"/>
              </a:ext>
            </a:extLst>
          </p:cNvPr>
          <p:cNvSpPr/>
          <p:nvPr/>
        </p:nvSpPr>
        <p:spPr>
          <a:xfrm>
            <a:off x="713138" y="4081376"/>
            <a:ext cx="360000" cy="361245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71B74F3-7F94-4623-B011-D5804E99AB54}"/>
              </a:ext>
            </a:extLst>
          </p:cNvPr>
          <p:cNvSpPr/>
          <p:nvPr/>
        </p:nvSpPr>
        <p:spPr>
          <a:xfrm>
            <a:off x="713138" y="5264326"/>
            <a:ext cx="360000" cy="361245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4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CF6822-D346-4DAD-8E83-41F6F8D60CAD}"/>
              </a:ext>
            </a:extLst>
          </p:cNvPr>
          <p:cNvGrpSpPr/>
          <p:nvPr/>
        </p:nvGrpSpPr>
        <p:grpSpPr>
          <a:xfrm>
            <a:off x="6186858" y="1715476"/>
            <a:ext cx="5230449" cy="4256736"/>
            <a:chOff x="6449009" y="1673965"/>
            <a:chExt cx="4837672" cy="3822617"/>
          </a:xfrm>
          <a:effectLst>
            <a:outerShdw blurRad="50800" dist="38100" dir="8100000" algn="tr" rotWithShape="0">
              <a:prstClr val="black">
                <a:alpha val="7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F77E69F-F85E-40C7-8FA3-1CF32D1CA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9009" y="1673965"/>
              <a:ext cx="4837672" cy="233627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7BF7BC8-2752-4550-9F26-1E28BDD93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9009" y="4005983"/>
              <a:ext cx="4837672" cy="149059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2FFAF71-CAF9-43D4-99CC-870EB63EB973}"/>
              </a:ext>
            </a:extLst>
          </p:cNvPr>
          <p:cNvSpPr txBox="1"/>
          <p:nvPr/>
        </p:nvSpPr>
        <p:spPr>
          <a:xfrm>
            <a:off x="1211170" y="1715476"/>
            <a:ext cx="4707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Etablering av et </a:t>
            </a:r>
            <a:r>
              <a:rPr lang="nb-NO" sz="2000" b="1" dirty="0"/>
              <a:t>klassifiseringssystem (taksonomi) </a:t>
            </a:r>
            <a:r>
              <a:rPr lang="nb-NO" sz="2000" dirty="0"/>
              <a:t>for bærekraftige aktiviteter</a:t>
            </a:r>
          </a:p>
          <a:p>
            <a:endParaRPr lang="nb-NO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CED782-0DEA-419F-BE25-7123A14FF58E}"/>
              </a:ext>
            </a:extLst>
          </p:cNvPr>
          <p:cNvSpPr txBox="1"/>
          <p:nvPr/>
        </p:nvSpPr>
        <p:spPr>
          <a:xfrm>
            <a:off x="1211170" y="2898426"/>
            <a:ext cx="4707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2000" dirty="0"/>
              <a:t>Etablering av </a:t>
            </a:r>
            <a:r>
              <a:rPr lang="nb-NO" sz="2000" b="1" dirty="0"/>
              <a:t>grønne merkeordninger </a:t>
            </a:r>
          </a:p>
          <a:p>
            <a:endParaRPr lang="nb-NO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D574E2-FFE8-4BDA-ACC8-064A91C9DBEF}"/>
              </a:ext>
            </a:extLst>
          </p:cNvPr>
          <p:cNvSpPr txBox="1"/>
          <p:nvPr/>
        </p:nvSpPr>
        <p:spPr>
          <a:xfrm>
            <a:off x="1211170" y="4081376"/>
            <a:ext cx="4707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2000" dirty="0"/>
              <a:t>Integrering av bærekraft i </a:t>
            </a:r>
            <a:r>
              <a:rPr lang="nb-NO" sz="2000" b="1" dirty="0"/>
              <a:t>finansiell rådgivning og kredittvurderinger</a:t>
            </a:r>
          </a:p>
          <a:p>
            <a:endParaRPr lang="nb-NO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BC5C27-DA1F-4412-9246-08B7FB794AFF}"/>
              </a:ext>
            </a:extLst>
          </p:cNvPr>
          <p:cNvSpPr txBox="1"/>
          <p:nvPr/>
        </p:nvSpPr>
        <p:spPr>
          <a:xfrm>
            <a:off x="1211170" y="5264326"/>
            <a:ext cx="4707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2000" b="1" dirty="0"/>
              <a:t>Rapporteringskrav </a:t>
            </a:r>
            <a:r>
              <a:rPr lang="nb-NO" sz="2000" dirty="0"/>
              <a:t>og </a:t>
            </a:r>
            <a:r>
              <a:rPr lang="nb-NO" sz="2000" b="1" dirty="0"/>
              <a:t>økt transparens </a:t>
            </a:r>
            <a:r>
              <a:rPr lang="nb-NO" sz="2000" dirty="0"/>
              <a:t>på ESG-området</a:t>
            </a:r>
          </a:p>
          <a:p>
            <a:endParaRPr lang="nb-NO" sz="2000" dirty="0"/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22C9FF1A-6C21-4AC0-8202-6544E8D216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674400"/>
            <a:ext cx="385200" cy="184666"/>
          </a:xfrm>
        </p:spPr>
        <p:txBody>
          <a:bodyPr/>
          <a:lstStyle/>
          <a:p>
            <a:fld id="{F5E16789-BE1F-4013-B5E1-F7A037751CA3}" type="slidenum">
              <a:rPr lang="nb-NO" smtClean="0"/>
              <a:pPr/>
              <a:t>23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21017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4EEF10A3-F8A2-4158-923F-AD0F5D7BC7D4}"/>
              </a:ext>
            </a:extLst>
          </p:cNvPr>
          <p:cNvSpPr txBox="1">
            <a:spLocks/>
          </p:cNvSpPr>
          <p:nvPr/>
        </p:nvSpPr>
        <p:spPr>
          <a:xfrm>
            <a:off x="575106" y="1341438"/>
            <a:ext cx="11035536" cy="507682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360000" tIns="72000" rIns="5400000" bIns="72000" rtlCol="0" anchor="ctr">
            <a:normAutofit/>
          </a:bodyPr>
          <a:lstStyle>
            <a:lvl1pPr marL="216000" indent="-216000" algn="l" defTabSz="1088776" rtl="0" eaLnBrk="1" latinLnBrk="0" hangingPunct="1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nb-NO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108877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lang="nb-NO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16000" algn="l" defTabSz="108877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nb-NO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00" indent="-216000" algn="l" defTabSz="108877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lang="nb-NO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00" indent="-216000" algn="l" defTabSz="108877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lang="nb-NO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4134" indent="-272194" algn="l" defTabSz="108877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522" indent="-272194" algn="l" defTabSz="108877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910" indent="-272194" algn="l" defTabSz="108877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298" indent="-272194" algn="l" defTabSz="108877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1200"/>
              </a:spcAft>
            </a:pPr>
            <a:endParaRPr lang="nb-NO" sz="20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AC7DD68-6796-4648-A124-10B4B1C5F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599" y="1510772"/>
            <a:ext cx="6866619" cy="4907491"/>
          </a:xfrm>
        </p:spPr>
        <p:txBody>
          <a:bodyPr>
            <a:normAutofit/>
          </a:bodyPr>
          <a:lstStyle/>
          <a:p>
            <a:pPr marL="252000" indent="-252000">
              <a:spcAft>
                <a:spcPts val="600"/>
              </a:spcAft>
            </a:pPr>
            <a:r>
              <a:rPr lang="nb-NO" sz="2000" dirty="0"/>
              <a:t>Politisk enighet 16.12.2019 - gjeldende fra 21.12.2021</a:t>
            </a:r>
          </a:p>
          <a:p>
            <a:pPr marL="252000" indent="-252000">
              <a:spcAft>
                <a:spcPts val="600"/>
              </a:spcAft>
            </a:pPr>
            <a:r>
              <a:rPr lang="nb-NO" sz="2000" b="1" dirty="0"/>
              <a:t>Klassifikasjonssystem </a:t>
            </a:r>
            <a:r>
              <a:rPr lang="nb-NO" sz="2000" dirty="0"/>
              <a:t>med kriterier for å identifisere hvilke økonomiske aktiviteter som kan vurderes som bærekraftige</a:t>
            </a:r>
          </a:p>
          <a:p>
            <a:pPr marL="252000" indent="-252000">
              <a:spcAft>
                <a:spcPts val="600"/>
              </a:spcAft>
            </a:pPr>
            <a:r>
              <a:rPr lang="nb-NO" sz="2000" dirty="0"/>
              <a:t>Gjelder i prinsippet </a:t>
            </a:r>
            <a:r>
              <a:rPr lang="nb-NO" sz="2000" b="1" dirty="0"/>
              <a:t>alle finansielle produkter</a:t>
            </a:r>
          </a:p>
          <a:p>
            <a:pPr marL="252000" indent="-252000">
              <a:spcAft>
                <a:spcPts val="600"/>
              </a:spcAft>
            </a:pPr>
            <a:r>
              <a:rPr lang="nb-NO" sz="2000" b="1" dirty="0"/>
              <a:t>Store børsnoterte selskap (&gt;500 ansatte) </a:t>
            </a:r>
          </a:p>
          <a:p>
            <a:pPr marL="774900" lvl="2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‒"/>
            </a:pPr>
            <a:r>
              <a:rPr lang="nb-NO" sz="2000" dirty="0"/>
              <a:t>Må rapportere hvor mye av bedriftens omsetning og investeringer som er bærekraftige </a:t>
            </a:r>
            <a:r>
              <a:rPr lang="nb-NO" sz="2000" dirty="0" err="1"/>
              <a:t>ihht</a:t>
            </a:r>
            <a:r>
              <a:rPr lang="nb-NO" sz="2000" dirty="0"/>
              <a:t>. taksonomien </a:t>
            </a:r>
          </a:p>
          <a:p>
            <a:pPr marL="252000" indent="-252000">
              <a:spcAft>
                <a:spcPts val="600"/>
              </a:spcAft>
            </a:pPr>
            <a:r>
              <a:rPr lang="nb-NO" sz="2000" dirty="0"/>
              <a:t>Tekniske standardene skal ferdigstilles innen 31.12.2020</a:t>
            </a:r>
          </a:p>
          <a:p>
            <a:pPr marL="774900" lvl="2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‒"/>
            </a:pPr>
            <a:r>
              <a:rPr lang="nb-NO" sz="2000" dirty="0"/>
              <a:t>Vil baseres på den tekniske arbeidsgruppen (TEG) sine rapporter 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1A2429E-227B-48CF-9321-6A873472B4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0F58C-FD1E-4A8C-B97C-4BF809CA6AE4}" type="slidenum">
              <a:rPr lang="nb-NO" smtClean="0"/>
              <a:pPr/>
              <a:t>24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8BCA72A0-8845-4922-863A-B97011E99B3C}"/>
              </a:ext>
            </a:extLst>
          </p:cNvPr>
          <p:cNvSpPr txBox="1">
            <a:spLocks/>
          </p:cNvSpPr>
          <p:nvPr/>
        </p:nvSpPr>
        <p:spPr>
          <a:xfrm>
            <a:off x="579599" y="261026"/>
            <a:ext cx="11031043" cy="100718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square" lIns="72000" tIns="72000" rIns="72000" bIns="72000" rtlCol="0" anchor="t">
            <a:spAutoFit/>
          </a:bodyPr>
          <a:lstStyle>
            <a:lvl1pPr algn="ctr" defTabSz="1088776" rtl="0" eaLnBrk="1" latinLnBrk="0" hangingPunct="1">
              <a:spcBef>
                <a:spcPct val="0"/>
              </a:spcBef>
              <a:buNone/>
              <a:defRPr lang="nb-NO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2800" dirty="0"/>
              <a:t>EUs taksonomi for bærekraftige aktiviteter gir en definisjon på hva som er grønt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D7A2A4-C2B3-4C5D-96A7-B651C30FF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219" y="1510773"/>
            <a:ext cx="4000007" cy="46427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TekstSylinder 3">
            <a:extLst>
              <a:ext uri="{FF2B5EF4-FFF2-40B4-BE49-F238E27FC236}">
                <a16:creationId xmlns:a16="http://schemas.microsoft.com/office/drawing/2014/main" id="{C90B6686-480A-4630-A23C-1B18260C799A}"/>
              </a:ext>
            </a:extLst>
          </p:cNvPr>
          <p:cNvSpPr txBox="1"/>
          <p:nvPr/>
        </p:nvSpPr>
        <p:spPr>
          <a:xfrm>
            <a:off x="9336603" y="6605525"/>
            <a:ext cx="2848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200" dirty="0">
                <a:solidFill>
                  <a:schemeClr val="bg1"/>
                </a:solidFill>
              </a:rPr>
              <a:t>Kilde: </a:t>
            </a:r>
            <a:r>
              <a:rPr lang="nb-NO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TEG </a:t>
            </a:r>
            <a:r>
              <a:rPr lang="nb-NO" sz="1200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Taxonomy</a:t>
            </a:r>
            <a:r>
              <a:rPr lang="nb-NO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Technical Report</a:t>
            </a:r>
            <a:endParaRPr lang="nb-N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3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911F0-E9F8-4A2B-B112-A217AEC679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2" t="15449" r="11021" b="3"/>
          <a:stretch/>
        </p:blipFill>
        <p:spPr>
          <a:xfrm>
            <a:off x="-1" y="1"/>
            <a:ext cx="12195175" cy="6583750"/>
          </a:xfrm>
          <a:prstGeom prst="rect">
            <a:avLst/>
          </a:prstGeom>
        </p:spPr>
      </p:pic>
      <p:sp>
        <p:nvSpPr>
          <p:cNvPr id="6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25</a:t>
            </a:fld>
            <a:endParaRPr lang="nb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7D4833-C012-4BAA-AAA9-F9E1B9EE285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1470705" y="1520456"/>
            <a:ext cx="9223896" cy="484161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kstSylinder 3">
            <a:extLst>
              <a:ext uri="{FF2B5EF4-FFF2-40B4-BE49-F238E27FC236}">
                <a16:creationId xmlns:a16="http://schemas.microsoft.com/office/drawing/2014/main" id="{58EE5B80-753A-4A43-8CE3-8DE414151FFE}"/>
              </a:ext>
            </a:extLst>
          </p:cNvPr>
          <p:cNvSpPr txBox="1"/>
          <p:nvPr/>
        </p:nvSpPr>
        <p:spPr>
          <a:xfrm>
            <a:off x="9846498" y="6583751"/>
            <a:ext cx="2345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200" dirty="0">
                <a:solidFill>
                  <a:schemeClr val="bg1"/>
                </a:solidFill>
              </a:rPr>
              <a:t>Kilde: </a:t>
            </a:r>
            <a:r>
              <a:rPr lang="nb-NO" sz="1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Renewable Energy World</a:t>
            </a:r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C4ACEA0D-B526-4D76-8096-DADEB09F2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4079"/>
            <a:ext cx="12195178" cy="760959"/>
          </a:xfrm>
          <a:solidFill>
            <a:schemeClr val="bg1">
              <a:alpha val="79000"/>
            </a:schemeClr>
          </a:solidFill>
        </p:spPr>
        <p:txBody>
          <a:bodyPr/>
          <a:lstStyle/>
          <a:p>
            <a:r>
              <a:rPr lang="nb-NO" dirty="0"/>
              <a:t>Bærekraftige lån og obligasjoner vokser raskt</a:t>
            </a:r>
          </a:p>
        </p:txBody>
      </p:sp>
    </p:spTree>
    <p:extLst>
      <p:ext uri="{BB962C8B-B14F-4D97-AF65-F5344CB8AC3E}">
        <p14:creationId xmlns:p14="http://schemas.microsoft.com/office/powerpoint/2010/main" val="1548011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60A646-176C-48E0-9040-ED1B8DE3C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67" r="2973"/>
          <a:stretch/>
        </p:blipFill>
        <p:spPr>
          <a:xfrm>
            <a:off x="-2" y="0"/>
            <a:ext cx="12215438" cy="6588000"/>
          </a:xfrm>
          <a:prstGeom prst="rect">
            <a:avLst/>
          </a:prstGeom>
        </p:spPr>
      </p:pic>
      <p:sp>
        <p:nvSpPr>
          <p:cNvPr id="6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26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C4ACEA0D-B526-4D76-8096-DADEB09F2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2514"/>
            <a:ext cx="12195178" cy="1376513"/>
          </a:xfrm>
          <a:solidFill>
            <a:schemeClr val="bg1">
              <a:alpha val="79000"/>
            </a:schemeClr>
          </a:solidFill>
        </p:spPr>
        <p:txBody>
          <a:bodyPr/>
          <a:lstStyle/>
          <a:p>
            <a:r>
              <a:rPr lang="nb-NO" dirty="0"/>
              <a:t>Koronakrisen har vist oss at vi kan – hvis alle trekker i samme retning, men tøffe prioriteringer gjenstår</a:t>
            </a:r>
          </a:p>
        </p:txBody>
      </p:sp>
    </p:spTree>
    <p:extLst>
      <p:ext uri="{BB962C8B-B14F-4D97-AF65-F5344CB8AC3E}">
        <p14:creationId xmlns:p14="http://schemas.microsoft.com/office/powerpoint/2010/main" val="239340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0" b="13910"/>
          <a:stretch>
            <a:fillRect/>
          </a:stretch>
        </p:blipFill>
        <p:spPr/>
      </p:pic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6097588" y="1399833"/>
            <a:ext cx="5184494" cy="2607619"/>
          </a:xfrm>
          <a:solidFill>
            <a:srgbClr val="FFFFFF">
              <a:alpha val="69804"/>
            </a:srgbClr>
          </a:solidFill>
        </p:spPr>
        <p:txBody>
          <a:bodyPr/>
          <a:lstStyle/>
          <a:p>
            <a:pPr algn="r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more we invest  with foresight; </a:t>
            </a:r>
            <a:b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less we regret </a:t>
            </a:r>
            <a:b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hindsight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27</a:t>
            </a:fld>
            <a:endParaRPr lang="nb-NO" dirty="0"/>
          </a:p>
        </p:txBody>
      </p:sp>
      <p:sp>
        <p:nvSpPr>
          <p:cNvPr id="8" name="Tittel 4"/>
          <p:cNvSpPr txBox="1">
            <a:spLocks/>
          </p:cNvSpPr>
          <p:nvPr/>
        </p:nvSpPr>
        <p:spPr>
          <a:xfrm>
            <a:off x="6097586" y="4204908"/>
            <a:ext cx="5184495" cy="94562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square" lIns="72000" tIns="72000" rIns="72000" bIns="72000" rtlCol="0" anchor="t">
            <a:spAutoFit/>
          </a:bodyPr>
          <a:lstStyle>
            <a:lvl1pPr algn="l" defTabSz="1088776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Mark Carney</a:t>
            </a:r>
          </a:p>
          <a:p>
            <a:pPr algn="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Governor, Bank of England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6016904" y="522657"/>
            <a:ext cx="172819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0544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28</a:t>
            </a:fld>
            <a:endParaRPr lang="nb-NO" dirty="0"/>
          </a:p>
        </p:txBody>
      </p:sp>
      <p:pic>
        <p:nvPicPr>
          <p:cNvPr id="3" name="Picture 2" descr="O:\FNO-maler\FinansNorge\logoer og symboler i utskriftsformat\FinansNorge_utskrift\FinansNorge_s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4026" y="2670681"/>
            <a:ext cx="4107123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952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3E2CCAC-35A4-4180-BF8C-71773A7C94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3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3354432-E7D9-4384-BCF4-2345CFE4A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35" y="0"/>
            <a:ext cx="4972740" cy="330892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627E5777-6331-4D92-BA61-E6BD47F77F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72740" cy="331516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197D28F5-6FAA-45A9-B7F7-FE6F77DA93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"/>
          <a:stretch/>
        </p:blipFill>
        <p:spPr>
          <a:xfrm>
            <a:off x="7222436" y="3553955"/>
            <a:ext cx="4972740" cy="3023283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453FC810-B0CA-4ECD-A15A-6B4B575768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>
            <a:off x="0" y="3578826"/>
            <a:ext cx="4972740" cy="3023284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FF8C2EE6-F543-4D4B-B62B-34A01EE83FBA}"/>
              </a:ext>
            </a:extLst>
          </p:cNvPr>
          <p:cNvSpPr txBox="1"/>
          <p:nvPr/>
        </p:nvSpPr>
        <p:spPr>
          <a:xfrm>
            <a:off x="8749611" y="6597456"/>
            <a:ext cx="3445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50" dirty="0">
                <a:solidFill>
                  <a:schemeClr val="bg1"/>
                </a:solidFill>
              </a:rPr>
              <a:t>Foto: Adobe Stock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B4099A12-0C13-409E-8281-2F989D5CF75A}"/>
              </a:ext>
            </a:extLst>
          </p:cNvPr>
          <p:cNvSpPr txBox="1"/>
          <p:nvPr/>
        </p:nvSpPr>
        <p:spPr>
          <a:xfrm>
            <a:off x="4972739" y="2277876"/>
            <a:ext cx="22496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Business is a part of the problem… </a:t>
            </a:r>
          </a:p>
        </p:txBody>
      </p:sp>
    </p:spTree>
    <p:extLst>
      <p:ext uri="{BB962C8B-B14F-4D97-AF65-F5344CB8AC3E}">
        <p14:creationId xmlns:p14="http://schemas.microsoft.com/office/powerpoint/2010/main" val="735477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O:\FNO-bilder\Bildebank til presentasjoner\NYE ILLUSTRASJONSBILDER\Bilder Bærekraft\2014-01-25 23.03.43.jpg"/>
          <p:cNvPicPr>
            <a:picLocks noChangeAspect="1" noChangeArrowheads="1"/>
          </p:cNvPicPr>
          <p:nvPr/>
        </p:nvPicPr>
        <p:blipFill rotWithShape="1">
          <a:blip r:embed="rId3" cstate="print"/>
          <a:srcRect t="13955"/>
          <a:stretch/>
        </p:blipFill>
        <p:spPr bwMode="auto">
          <a:xfrm>
            <a:off x="-2" y="0"/>
            <a:ext cx="12195175" cy="6595904"/>
          </a:xfrm>
          <a:prstGeom prst="rect">
            <a:avLst/>
          </a:prstGeom>
          <a:noFill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324079"/>
            <a:ext cx="12195178" cy="76095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Tragedy of the Horizon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4</a:t>
            </a:fld>
            <a:endParaRPr lang="nb-NO" dirty="0"/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3665467" y="2108887"/>
            <a:ext cx="5296016" cy="2292627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>
            <a:noAutofit/>
          </a:bodyPr>
          <a:lstStyle/>
          <a:p>
            <a:pPr defTabSz="1219444">
              <a:spcBef>
                <a:spcPct val="0"/>
              </a:spcBef>
              <a:defRPr/>
            </a:pPr>
            <a:endParaRPr lang="en-US" sz="18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defTabSz="1219444">
              <a:spcBef>
                <a:spcPct val="0"/>
              </a:spcBef>
              <a:defRPr/>
            </a:pPr>
            <a:r>
              <a:rPr lang="en-US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Once climate change becomes a defining issue for financial stability, it may already be too late.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7" name="Rektangel 6"/>
          <p:cNvSpPr/>
          <p:nvPr/>
        </p:nvSpPr>
        <p:spPr>
          <a:xfrm>
            <a:off x="3244513" y="1409117"/>
            <a:ext cx="841897" cy="2462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5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3665467" y="4856718"/>
            <a:ext cx="5296016" cy="553968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anchor="ctr">
            <a:noAutofit/>
          </a:bodyPr>
          <a:lstStyle>
            <a:defPPr>
              <a:defRPr lang="en-US"/>
            </a:defPPr>
            <a:lvl1pPr defTabSz="1219444">
              <a:spcBef>
                <a:spcPct val="0"/>
              </a:spcBef>
              <a:defRPr sz="36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nb-NO" sz="2200" dirty="0"/>
              <a:t>Mark </a:t>
            </a:r>
            <a:r>
              <a:rPr lang="nb-NO" sz="2200" dirty="0" err="1"/>
              <a:t>Carney</a:t>
            </a:r>
            <a:endParaRPr lang="nb-NO" sz="2200" dirty="0"/>
          </a:p>
          <a:p>
            <a:pPr algn="r"/>
            <a:r>
              <a:rPr lang="nb-NO" sz="1800" dirty="0"/>
              <a:t>Governor, Bank </a:t>
            </a:r>
            <a:r>
              <a:rPr lang="nb-NO" sz="1800" dirty="0" err="1"/>
              <a:t>of</a:t>
            </a:r>
            <a:r>
              <a:rPr lang="nb-NO" sz="1800" dirty="0"/>
              <a:t> England</a:t>
            </a:r>
          </a:p>
        </p:txBody>
      </p:sp>
      <p:sp>
        <p:nvSpPr>
          <p:cNvPr id="15" name="TekstSylinder 14"/>
          <p:cNvSpPr txBox="1"/>
          <p:nvPr/>
        </p:nvSpPr>
        <p:spPr>
          <a:xfrm>
            <a:off x="8542127" y="6564937"/>
            <a:ext cx="3653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Kilde: Mark </a:t>
            </a:r>
            <a:r>
              <a:rPr lang="nb-NO" sz="1400" dirty="0" err="1">
                <a:solidFill>
                  <a:schemeClr val="bg1"/>
                </a:solidFill>
              </a:rPr>
              <a:t>Carney</a:t>
            </a:r>
            <a:r>
              <a:rPr lang="nb-NO" sz="1400" dirty="0">
                <a:solidFill>
                  <a:schemeClr val="bg1"/>
                </a:solidFill>
              </a:rPr>
              <a:t>, Lloyds </a:t>
            </a:r>
            <a:r>
              <a:rPr lang="nb-NO" sz="1400" dirty="0" err="1">
                <a:solidFill>
                  <a:schemeClr val="bg1"/>
                </a:solidFill>
              </a:rPr>
              <a:t>of</a:t>
            </a:r>
            <a:r>
              <a:rPr lang="nb-NO" sz="1400" dirty="0">
                <a:solidFill>
                  <a:schemeClr val="bg1"/>
                </a:solidFill>
              </a:rPr>
              <a:t> London, 2015</a:t>
            </a:r>
          </a:p>
        </p:txBody>
      </p:sp>
      <p:sp>
        <p:nvSpPr>
          <p:cNvPr id="3" name="Rektangel 2"/>
          <p:cNvSpPr/>
          <p:nvPr/>
        </p:nvSpPr>
        <p:spPr>
          <a:xfrm>
            <a:off x="5308979" y="6619808"/>
            <a:ext cx="1542197" cy="239258"/>
          </a:xfrm>
          <a:prstGeom prst="rect">
            <a:avLst/>
          </a:prstGeom>
          <a:solidFill>
            <a:srgbClr val="3B6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51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2" b="4892"/>
          <a:stretch>
            <a:fillRect/>
          </a:stretch>
        </p:blipFill>
        <p:spPr/>
      </p:pic>
      <p:sp>
        <p:nvSpPr>
          <p:cNvPr id="2" name="Rektangel 1"/>
          <p:cNvSpPr/>
          <p:nvPr/>
        </p:nvSpPr>
        <p:spPr>
          <a:xfrm>
            <a:off x="-145774" y="0"/>
            <a:ext cx="12340949" cy="6595841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62084627"/>
              </p:ext>
            </p:extLst>
          </p:nvPr>
        </p:nvGraphicFramePr>
        <p:xfrm>
          <a:off x="1499685" y="1282787"/>
          <a:ext cx="9050029" cy="5100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ektangel 7"/>
          <p:cNvSpPr/>
          <p:nvPr/>
        </p:nvSpPr>
        <p:spPr>
          <a:xfrm>
            <a:off x="4914750" y="3760991"/>
            <a:ext cx="2279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nb-NO" sz="2800" dirty="0">
                <a:solidFill>
                  <a:srgbClr val="24304D"/>
                </a:solidFill>
              </a:rPr>
              <a:t>BUSINESS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DEB60432-59F8-4DD0-9AF7-CD5F5DD72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4079"/>
            <a:ext cx="12195178" cy="760959"/>
          </a:xfrm>
          <a:solidFill>
            <a:schemeClr val="bg1">
              <a:alpha val="79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Business is also a part of the solution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305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9599" y="261026"/>
            <a:ext cx="11031043" cy="1007181"/>
          </a:xfrm>
        </p:spPr>
        <p:txBody>
          <a:bodyPr/>
          <a:lstStyle/>
          <a:p>
            <a:pPr algn="l"/>
            <a:r>
              <a:rPr lang="nb-NO" sz="2800" dirty="0"/>
              <a:t>FN, NGO-er og næringslivet samarbeidet om utformingen av de 17 bærekraftsmålene, som representerer store forretningsmuligheter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6</a:t>
            </a:fld>
            <a:endParaRPr lang="nb-NO"/>
          </a:p>
        </p:txBody>
      </p:sp>
      <p:graphicFrame>
        <p:nvGraphicFramePr>
          <p:cNvPr id="5" name="Chart 9">
            <a:extLst>
              <a:ext uri="{FF2B5EF4-FFF2-40B4-BE49-F238E27FC236}">
                <a16:creationId xmlns:a16="http://schemas.microsoft.com/office/drawing/2014/main" id="{D8956274-7C00-430B-BCC4-5DB488033DF4}"/>
              </a:ext>
            </a:extLst>
          </p:cNvPr>
          <p:cNvGraphicFramePr/>
          <p:nvPr/>
        </p:nvGraphicFramePr>
        <p:xfrm>
          <a:off x="5228553" y="2206267"/>
          <a:ext cx="6787598" cy="3535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000336C-FA5C-4E14-8D86-53FAACD36AE1}"/>
              </a:ext>
            </a:extLst>
          </p:cNvPr>
          <p:cNvSpPr txBox="1"/>
          <p:nvPr/>
        </p:nvSpPr>
        <p:spPr>
          <a:xfrm>
            <a:off x="8787829" y="3794382"/>
            <a:ext cx="2856315" cy="1514773"/>
          </a:xfrm>
          <a:prstGeom prst="wedgeEllipseCallout">
            <a:avLst>
              <a:gd name="adj1" fmla="val -57618"/>
              <a:gd name="adj2" fmla="val 40902"/>
            </a:avLst>
          </a:prstGeom>
          <a:solidFill>
            <a:schemeClr val="bg2"/>
          </a:solidFill>
          <a:ln w="15875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sz="1400" i="1" dirty="0">
                <a:cs typeface="Arial"/>
              </a:rPr>
              <a:t>For </a:t>
            </a:r>
            <a:r>
              <a:rPr lang="en-GB" sz="1400" i="1" dirty="0" err="1">
                <a:cs typeface="Arial"/>
              </a:rPr>
              <a:t>investorer</a:t>
            </a:r>
            <a:r>
              <a:rPr lang="en-GB" sz="1400" i="1" dirty="0">
                <a:cs typeface="Arial"/>
              </a:rPr>
              <a:t> </a:t>
            </a:r>
            <a:r>
              <a:rPr lang="en-GB" sz="1400" i="1" dirty="0" err="1">
                <a:cs typeface="Arial"/>
              </a:rPr>
              <a:t>og</a:t>
            </a:r>
            <a:r>
              <a:rPr lang="en-GB" sz="1400" i="1" dirty="0">
                <a:cs typeface="Arial"/>
              </a:rPr>
              <a:t> </a:t>
            </a:r>
            <a:r>
              <a:rPr lang="en-GB" sz="1400" i="1" dirty="0" err="1">
                <a:cs typeface="Arial"/>
              </a:rPr>
              <a:t>kapitalforvaltere</a:t>
            </a:r>
            <a:r>
              <a:rPr lang="en-GB" sz="1400" i="1" dirty="0">
                <a:cs typeface="Arial"/>
              </a:rPr>
              <a:t> </a:t>
            </a:r>
            <a:r>
              <a:rPr lang="en-GB" sz="1400" i="1" dirty="0" err="1">
                <a:cs typeface="Arial"/>
              </a:rPr>
              <a:t>representerer</a:t>
            </a:r>
            <a:r>
              <a:rPr lang="en-GB" sz="1400" i="1" dirty="0">
                <a:cs typeface="Arial"/>
              </a:rPr>
              <a:t> </a:t>
            </a:r>
            <a:r>
              <a:rPr lang="en-GB" sz="1400" i="1" dirty="0" err="1">
                <a:cs typeface="Arial"/>
              </a:rPr>
              <a:t>disse</a:t>
            </a:r>
            <a:r>
              <a:rPr lang="en-GB" sz="1400" i="1" dirty="0">
                <a:cs typeface="Arial"/>
              </a:rPr>
              <a:t> </a:t>
            </a:r>
            <a:r>
              <a:rPr lang="en-GB" sz="1400" i="1" dirty="0" err="1">
                <a:cs typeface="Arial"/>
              </a:rPr>
              <a:t>forretningsmulighetene</a:t>
            </a:r>
            <a:r>
              <a:rPr lang="en-GB" sz="1400" i="1" dirty="0">
                <a:cs typeface="Arial"/>
              </a:rPr>
              <a:t> </a:t>
            </a:r>
            <a:r>
              <a:rPr lang="en-GB" sz="1400" i="1" dirty="0" err="1">
                <a:cs typeface="Arial"/>
              </a:rPr>
              <a:t>investeringsmuligheter</a:t>
            </a:r>
            <a:r>
              <a:rPr lang="en-GB" sz="1400" i="1" dirty="0">
                <a:cs typeface="Arial"/>
              </a:rPr>
              <a:t>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B9A2EB1-064F-49E9-808A-6E0659781943}"/>
              </a:ext>
            </a:extLst>
          </p:cNvPr>
          <p:cNvSpPr txBox="1">
            <a:spLocks/>
          </p:cNvSpPr>
          <p:nvPr/>
        </p:nvSpPr>
        <p:spPr>
          <a:xfrm>
            <a:off x="5087083" y="1598057"/>
            <a:ext cx="4575835" cy="332476"/>
          </a:xfrm>
          <a:prstGeom prst="rect">
            <a:avLst/>
          </a:prstGeom>
        </p:spPr>
        <p:txBody>
          <a:bodyPr/>
          <a:lstStyle>
            <a:lvl1pPr marL="180975" indent="-18097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447675" indent="-2667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2pPr>
            <a:lvl3pPr marL="628650" indent="-18097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3pPr>
            <a:lvl4pPr marL="896938" indent="-268288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4pPr>
            <a:lvl5pPr marL="1163638" indent="-2667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chemeClr val="tx1"/>
                </a:solidFill>
              </a:rPr>
              <a:t>Estimerte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forretningsmuligheter</a:t>
            </a:r>
            <a:r>
              <a:rPr lang="en-US" b="1" dirty="0">
                <a:solidFill>
                  <a:schemeClr val="tx1"/>
                </a:solidFill>
              </a:rPr>
              <a:t> per </a:t>
            </a:r>
            <a:r>
              <a:rPr lang="en-US" b="1" dirty="0" err="1">
                <a:solidFill>
                  <a:schemeClr val="tx1"/>
                </a:solidFill>
              </a:rPr>
              <a:t>tema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56C5F43-00FC-43C8-9941-94FD7CD5EC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63" y="2245594"/>
            <a:ext cx="4095648" cy="3280133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D94325B-20A3-4F43-BD50-4A51F4043FBE}"/>
              </a:ext>
            </a:extLst>
          </p:cNvPr>
          <p:cNvSpPr txBox="1">
            <a:spLocks/>
          </p:cNvSpPr>
          <p:nvPr/>
        </p:nvSpPr>
        <p:spPr>
          <a:xfrm>
            <a:off x="494728" y="1598057"/>
            <a:ext cx="4575835" cy="332476"/>
          </a:xfrm>
          <a:prstGeom prst="rect">
            <a:avLst/>
          </a:prstGeom>
        </p:spPr>
        <p:txBody>
          <a:bodyPr/>
          <a:lstStyle>
            <a:lvl1pPr marL="180975" indent="-18097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447675" indent="-2667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2pPr>
            <a:lvl3pPr marL="628650" indent="-18097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3pPr>
            <a:lvl4pPr marL="896938" indent="-268288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4pPr>
            <a:lvl5pPr marL="1163638" indent="-2667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FNs </a:t>
            </a:r>
            <a:r>
              <a:rPr lang="en-US" b="1" dirty="0" err="1">
                <a:solidFill>
                  <a:schemeClr val="tx1"/>
                </a:solidFill>
              </a:rPr>
              <a:t>bærekraftsmål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F1EB956-8239-492E-833D-0BDA20F94111}"/>
              </a:ext>
            </a:extLst>
          </p:cNvPr>
          <p:cNvCxnSpPr>
            <a:cxnSpLocks/>
          </p:cNvCxnSpPr>
          <p:nvPr/>
        </p:nvCxnSpPr>
        <p:spPr>
          <a:xfrm>
            <a:off x="579599" y="1935870"/>
            <a:ext cx="4096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8E3637-C573-4297-BD21-3E84D731491C}"/>
              </a:ext>
            </a:extLst>
          </p:cNvPr>
          <p:cNvCxnSpPr>
            <a:cxnSpLocks/>
          </p:cNvCxnSpPr>
          <p:nvPr/>
        </p:nvCxnSpPr>
        <p:spPr>
          <a:xfrm>
            <a:off x="5177183" y="1935870"/>
            <a:ext cx="637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kstSylinder 3">
            <a:extLst>
              <a:ext uri="{FF2B5EF4-FFF2-40B4-BE49-F238E27FC236}">
                <a16:creationId xmlns:a16="http://schemas.microsoft.com/office/drawing/2014/main" id="{5614A669-2711-4937-ADE5-E9544F96BA79}"/>
              </a:ext>
            </a:extLst>
          </p:cNvPr>
          <p:cNvSpPr txBox="1"/>
          <p:nvPr/>
        </p:nvSpPr>
        <p:spPr>
          <a:xfrm>
            <a:off x="9603150" y="6605525"/>
            <a:ext cx="2581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200" dirty="0">
                <a:solidFill>
                  <a:schemeClr val="bg1"/>
                </a:solidFill>
              </a:rPr>
              <a:t>Kilde: </a:t>
            </a:r>
            <a:r>
              <a:rPr lang="nb-NO" sz="1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Better Business Better World</a:t>
            </a:r>
            <a:endParaRPr lang="nb-N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85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345A6DD3-1014-4AF5-ACF1-E346BE22DA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630" t="24479" r="1329" b="24479"/>
          <a:stretch/>
        </p:blipFill>
        <p:spPr>
          <a:xfrm>
            <a:off x="198783" y="0"/>
            <a:ext cx="11834191" cy="6589554"/>
          </a:xfrm>
          <a:prstGeom prst="rect">
            <a:avLst/>
          </a:prstGeom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ED8F8237-3D2B-453A-8484-03C29FF699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7</a:t>
            </a:fld>
            <a:endParaRPr lang="nb-NO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88A08916-844C-4A64-BFAA-DDEDC6773B2B}"/>
              </a:ext>
            </a:extLst>
          </p:cNvPr>
          <p:cNvGrpSpPr/>
          <p:nvPr/>
        </p:nvGrpSpPr>
        <p:grpSpPr>
          <a:xfrm>
            <a:off x="4462213" y="3695254"/>
            <a:ext cx="4585252" cy="2646879"/>
            <a:chOff x="3049587" y="3892726"/>
            <a:chExt cx="6263810" cy="2966340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3AD7BE5C-03F5-4B5F-96B1-E4CE1C32AC1D}"/>
                </a:ext>
              </a:extLst>
            </p:cNvPr>
            <p:cNvSpPr/>
            <p:nvPr/>
          </p:nvSpPr>
          <p:spPr>
            <a:xfrm>
              <a:off x="3049587" y="3892726"/>
              <a:ext cx="6096000" cy="296634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2C478C9B-5ACB-4E90-BF12-9D8A45C1EE6C}"/>
                </a:ext>
              </a:extLst>
            </p:cNvPr>
            <p:cNvSpPr/>
            <p:nvPr/>
          </p:nvSpPr>
          <p:spPr>
            <a:xfrm>
              <a:off x="3732371" y="4045123"/>
              <a:ext cx="473043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/>
                <a:t>Business cannot succeed in</a:t>
              </a:r>
              <a:br>
                <a:rPr lang="en-US" sz="3200" dirty="0"/>
              </a:br>
              <a:r>
                <a:rPr lang="en-US" sz="3200" dirty="0"/>
                <a:t>societies that fail. </a:t>
              </a:r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A27486FD-398E-469A-BB26-1EA934DE356A}"/>
                </a:ext>
              </a:extLst>
            </p:cNvPr>
            <p:cNvSpPr/>
            <p:nvPr/>
          </p:nvSpPr>
          <p:spPr>
            <a:xfrm>
              <a:off x="3217397" y="5890843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1800" dirty="0"/>
                <a:t>World Business Council for Sustainable Development</a:t>
              </a:r>
              <a:endParaRPr lang="nb-NO" sz="1600" dirty="0"/>
            </a:p>
          </p:txBody>
        </p:sp>
      </p:grp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62CA3C4B-2BB0-4F6F-BC8C-5A3AAC1FCD45}"/>
              </a:ext>
            </a:extLst>
          </p:cNvPr>
          <p:cNvSpPr txBox="1"/>
          <p:nvPr/>
        </p:nvSpPr>
        <p:spPr>
          <a:xfrm>
            <a:off x="4387686" y="3208107"/>
            <a:ext cx="172819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600" dirty="0">
                <a:solidFill>
                  <a:srgbClr val="87A8D7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3208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ssholder for bilde 7">
            <a:extLst>
              <a:ext uri="{FF2B5EF4-FFF2-40B4-BE49-F238E27FC236}">
                <a16:creationId xmlns:a16="http://schemas.microsoft.com/office/drawing/2014/main" id="{22E0D0EA-7667-45FB-9016-195D04D090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3" b="9473"/>
          <a:stretch>
            <a:fillRect/>
          </a:stretch>
        </p:blipFill>
        <p:spPr>
          <a:xfrm>
            <a:off x="0" y="0"/>
            <a:ext cx="12195175" cy="6589554"/>
          </a:xfrm>
          <a:prstGeom prst="rect">
            <a:avLst/>
          </a:prstGeom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9600" y="1968021"/>
            <a:ext cx="11031042" cy="4114098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8</a:t>
            </a:fld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BCA8B1-5BF7-42DD-80E4-B37914E28F7C}"/>
              </a:ext>
            </a:extLst>
          </p:cNvPr>
          <p:cNvSpPr/>
          <p:nvPr/>
        </p:nvSpPr>
        <p:spPr>
          <a:xfrm>
            <a:off x="1621280" y="1164054"/>
            <a:ext cx="8952614" cy="537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6FBD4546-3FF9-4A7C-8EB3-E21488BEC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978" y="1522484"/>
            <a:ext cx="7810698" cy="472062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3A12C5-8185-42EE-835E-8B68DE401985}"/>
              </a:ext>
            </a:extLst>
          </p:cNvPr>
          <p:cNvCxnSpPr>
            <a:cxnSpLocks/>
          </p:cNvCxnSpPr>
          <p:nvPr/>
        </p:nvCxnSpPr>
        <p:spPr>
          <a:xfrm>
            <a:off x="6262569" y="1461609"/>
            <a:ext cx="425302" cy="0"/>
          </a:xfrm>
          <a:prstGeom prst="line">
            <a:avLst/>
          </a:prstGeom>
          <a:ln w="31750">
            <a:solidFill>
              <a:srgbClr val="BF2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850300-4160-4977-B2B5-702E57A27B7A}"/>
              </a:ext>
            </a:extLst>
          </p:cNvPr>
          <p:cNvCxnSpPr>
            <a:cxnSpLocks/>
          </p:cNvCxnSpPr>
          <p:nvPr/>
        </p:nvCxnSpPr>
        <p:spPr>
          <a:xfrm>
            <a:off x="6262569" y="1695519"/>
            <a:ext cx="425302" cy="0"/>
          </a:xfrm>
          <a:prstGeom prst="line">
            <a:avLst/>
          </a:prstGeom>
          <a:ln w="31750">
            <a:solidFill>
              <a:srgbClr val="386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FB30B03-E3C7-4601-A3FA-7B53900428CE}"/>
              </a:ext>
            </a:extLst>
          </p:cNvPr>
          <p:cNvSpPr txBox="1"/>
          <p:nvPr/>
        </p:nvSpPr>
        <p:spPr>
          <a:xfrm>
            <a:off x="6911155" y="1259751"/>
            <a:ext cx="350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High commitment to sustainability portfolio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B5741E-F999-47E4-BE57-1E5EB732D78A}"/>
              </a:ext>
            </a:extLst>
          </p:cNvPr>
          <p:cNvSpPr txBox="1"/>
          <p:nvPr/>
        </p:nvSpPr>
        <p:spPr>
          <a:xfrm>
            <a:off x="6911155" y="1562167"/>
            <a:ext cx="3708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Low commitment to sustainability portfolio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03241E-0C74-4532-8EEE-6A1ECAE8A44F}"/>
              </a:ext>
            </a:extLst>
          </p:cNvPr>
          <p:cNvSpPr/>
          <p:nvPr/>
        </p:nvSpPr>
        <p:spPr>
          <a:xfrm>
            <a:off x="2100943" y="1281523"/>
            <a:ext cx="3938342" cy="524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kstSylinder 3">
            <a:extLst>
              <a:ext uri="{FF2B5EF4-FFF2-40B4-BE49-F238E27FC236}">
                <a16:creationId xmlns:a16="http://schemas.microsoft.com/office/drawing/2014/main" id="{C44D600F-606A-474D-8980-CB0E6EF2A8F6}"/>
              </a:ext>
            </a:extLst>
          </p:cNvPr>
          <p:cNvSpPr txBox="1"/>
          <p:nvPr/>
        </p:nvSpPr>
        <p:spPr>
          <a:xfrm>
            <a:off x="9852064" y="6605525"/>
            <a:ext cx="2332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200" dirty="0">
                <a:solidFill>
                  <a:schemeClr val="bg1"/>
                </a:solidFill>
              </a:rPr>
              <a:t>Kilde: </a:t>
            </a:r>
            <a:r>
              <a:rPr lang="nb-NO" sz="1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Harvard Business School</a:t>
            </a:r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16" name="Tittel 1">
            <a:extLst>
              <a:ext uri="{FF2B5EF4-FFF2-40B4-BE49-F238E27FC236}">
                <a16:creationId xmlns:a16="http://schemas.microsoft.com/office/drawing/2014/main" id="{812AA105-74E9-42B0-ACE3-294DB9B22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4079"/>
            <a:ext cx="12195178" cy="760959"/>
          </a:xfrm>
          <a:solidFill>
            <a:schemeClr val="bg1">
              <a:alpha val="79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fokusere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bærekraft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 for business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226642-BA74-43AA-AA47-4A86BA342041}"/>
              </a:ext>
            </a:extLst>
          </p:cNvPr>
          <p:cNvSpPr/>
          <p:nvPr/>
        </p:nvSpPr>
        <p:spPr>
          <a:xfrm>
            <a:off x="10573894" y="4890656"/>
            <a:ext cx="1610861" cy="4067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2661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shutterstock_62213497-world-expo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379" y="74"/>
            <a:ext cx="12231553" cy="7101162"/>
          </a:xfrm>
          <a:prstGeom prst="rect">
            <a:avLst/>
          </a:prstGeom>
        </p:spPr>
      </p:pic>
      <p:sp>
        <p:nvSpPr>
          <p:cNvPr id="9" name="Tittel 8"/>
          <p:cNvSpPr>
            <a:spLocks noGrp="1"/>
          </p:cNvSpPr>
          <p:nvPr>
            <p:ph type="title"/>
          </p:nvPr>
        </p:nvSpPr>
        <p:spPr>
          <a:xfrm>
            <a:off x="-36379" y="2002570"/>
            <a:ext cx="12231557" cy="822515"/>
          </a:xfrm>
        </p:spPr>
        <p:txBody>
          <a:bodyPr/>
          <a:lstStyle/>
          <a:p>
            <a:r>
              <a:rPr lang="nb-NO" sz="4400" dirty="0">
                <a:solidFill>
                  <a:schemeClr val="tx2">
                    <a:lumMod val="75000"/>
                  </a:schemeClr>
                </a:solidFill>
              </a:rPr>
              <a:t>Klima    •   Verdiskaping   •   Arbeidsplasser</a:t>
            </a:r>
          </a:p>
        </p:txBody>
      </p:sp>
    </p:spTree>
    <p:extLst>
      <p:ext uri="{BB962C8B-B14F-4D97-AF65-F5344CB8AC3E}">
        <p14:creationId xmlns:p14="http://schemas.microsoft.com/office/powerpoint/2010/main" val="3123574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3B6E8F"/>
      </a:dk2>
      <a:lt2>
        <a:srgbClr val="D8D9DA"/>
      </a:lt2>
      <a:accent1>
        <a:srgbClr val="3B6E8F"/>
      </a:accent1>
      <a:accent2>
        <a:srgbClr val="6F2671"/>
      </a:accent2>
      <a:accent3>
        <a:srgbClr val="A0CF67"/>
      </a:accent3>
      <a:accent4>
        <a:srgbClr val="80A1B6"/>
      </a:accent4>
      <a:accent5>
        <a:srgbClr val="B51E3A"/>
      </a:accent5>
      <a:accent6>
        <a:srgbClr val="D8D9DA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inans Norge powerpoint-mal juni 2016 (8)" id="{C64C91B4-D39C-4F78-999A-CA45672FC886}" vid="{8BBB12DF-A250-409A-B4CF-CCA9BAE4AA1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Finans Norge powerpoint-mal juni 2016 (8)</Template>
  <TotalTime>10021</TotalTime>
  <Words>698</Words>
  <Application>Microsoft Office PowerPoint</Application>
  <PresentationFormat>Custom</PresentationFormat>
  <Paragraphs>201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Office-tema</vt:lpstr>
      <vt:lpstr>PowerPoint Presentation</vt:lpstr>
      <vt:lpstr>PowerPoint Presentation</vt:lpstr>
      <vt:lpstr>PowerPoint Presentation</vt:lpstr>
      <vt:lpstr>The Tragedy of the Horizon</vt:lpstr>
      <vt:lpstr>… Business is also a part of the solution</vt:lpstr>
      <vt:lpstr>FN, NGO-er og næringslivet samarbeidet om utformingen av de 17 bærekraftsmålene, som representerer store forretningsmuligheter</vt:lpstr>
      <vt:lpstr>PowerPoint Presentation</vt:lpstr>
      <vt:lpstr>Å fokusere på bærekraft er bra for business</vt:lpstr>
      <vt:lpstr>Klima    •   Verdiskaping   •   Arbeidsplasser</vt:lpstr>
      <vt:lpstr>PowerPoint Presentation</vt:lpstr>
      <vt:lpstr>Veikart som plattform for dialog</vt:lpstr>
      <vt:lpstr>Marine næringer utvikles på biologiens premisser</vt:lpstr>
      <vt:lpstr>Skogen spiller en nøkkelrolle  i bioøkonomi og sirkulærøkonomi</vt:lpstr>
      <vt:lpstr>Transportnæringen transformeres </vt:lpstr>
      <vt:lpstr>Fornybarnæringen er en forutsetning for at andre næringer når sine klimamål</vt:lpstr>
      <vt:lpstr>PowerPoint Presentation</vt:lpstr>
      <vt:lpstr>Finansnæringens veikart</vt:lpstr>
      <vt:lpstr>PowerPoint Presentation</vt:lpstr>
      <vt:lpstr>PowerPoint Presentation</vt:lpstr>
      <vt:lpstr>Drivere for innovasjon og nye partnerskap</vt:lpstr>
      <vt:lpstr>2020: The post-COVID19 economic recovery might become green(er)</vt:lpstr>
      <vt:lpstr>PowerPoint Presentation</vt:lpstr>
      <vt:lpstr>PowerPoint Presentation</vt:lpstr>
      <vt:lpstr>PowerPoint Presentation</vt:lpstr>
      <vt:lpstr>Bærekraftige lån og obligasjoner vokser raskt</vt:lpstr>
      <vt:lpstr>Koronakrisen har vist oss at vi kan – hvis alle trekker i samme retning, men tøffe prioriteringer gjenstår</vt:lpstr>
      <vt:lpstr>The more we invest  with foresight;  the less we regret  in hindsight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Mette Lindbæk</dc:creator>
  <cp:lastModifiedBy>Kristian Ruth</cp:lastModifiedBy>
  <cp:revision>264</cp:revision>
  <cp:lastPrinted>2020-08-31T08:18:56Z</cp:lastPrinted>
  <dcterms:created xsi:type="dcterms:W3CDTF">2016-09-09T10:45:39Z</dcterms:created>
  <dcterms:modified xsi:type="dcterms:W3CDTF">2020-09-01T07:33:36Z</dcterms:modified>
</cp:coreProperties>
</file>