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6"/>
  </p:notesMasterIdLst>
  <p:handoutMasterIdLst>
    <p:handoutMasterId r:id="rId27"/>
  </p:handoutMasterIdLst>
  <p:sldIdLst>
    <p:sldId id="361" r:id="rId4"/>
    <p:sldId id="370" r:id="rId5"/>
    <p:sldId id="393" r:id="rId6"/>
    <p:sldId id="357" r:id="rId7"/>
    <p:sldId id="367" r:id="rId8"/>
    <p:sldId id="401" r:id="rId9"/>
    <p:sldId id="385" r:id="rId10"/>
    <p:sldId id="389" r:id="rId11"/>
    <p:sldId id="387" r:id="rId12"/>
    <p:sldId id="399" r:id="rId13"/>
    <p:sldId id="386" r:id="rId14"/>
    <p:sldId id="388" r:id="rId15"/>
    <p:sldId id="394" r:id="rId16"/>
    <p:sldId id="404" r:id="rId17"/>
    <p:sldId id="392" r:id="rId18"/>
    <p:sldId id="403" r:id="rId19"/>
    <p:sldId id="405" r:id="rId20"/>
    <p:sldId id="402" r:id="rId21"/>
    <p:sldId id="398" r:id="rId22"/>
    <p:sldId id="400" r:id="rId23"/>
    <p:sldId id="368" r:id="rId24"/>
    <p:sldId id="382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171"/>
    <a:srgbClr val="D91B5C"/>
    <a:srgbClr val="00AEEF"/>
    <a:srgbClr val="FFFF9F"/>
    <a:srgbClr val="58585A"/>
    <a:srgbClr val="005DAA"/>
    <a:srgbClr val="FF7600"/>
    <a:srgbClr val="87217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984" y="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66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6480" y="-10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CC2E1D5-6037-4F23-B18C-D34DB08395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6308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5" y="4715831"/>
            <a:ext cx="4984346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882E24A-339C-4EB9-B2E8-4BD150AFE75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47719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A70C117-70CA-4180-A584-36041E2B62B3}" type="slidenum">
              <a:rPr lang="en-US" altLang="nb-NO"/>
              <a:pPr>
                <a:spcBef>
                  <a:spcPct val="0"/>
                </a:spcBef>
              </a:pPr>
              <a:t>1</a:t>
            </a:fld>
            <a:endParaRPr lang="en-US" altLang="nb-NO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52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6912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2062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206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206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6107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8094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66039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8675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24898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4526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B19E343-C1A5-4806-AAF8-E4A39B541DEC}" type="slidenum">
              <a:rPr lang="en-US" altLang="nb-NO"/>
              <a:pPr>
                <a:spcBef>
                  <a:spcPct val="0"/>
                </a:spcBef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59693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80819D5-470F-4866-B6BC-A94C49AF8D77}" type="slidenum">
              <a:rPr lang="en-US" altLang="nb-NO"/>
              <a:pPr>
                <a:spcBef>
                  <a:spcPct val="0"/>
                </a:spcBef>
              </a:pPr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68796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1BEDAF8-8CB8-472D-85BC-77A4A7D771B2}" type="slidenum">
              <a:rPr lang="en-US" altLang="nb-NO"/>
              <a:pPr>
                <a:spcBef>
                  <a:spcPct val="0"/>
                </a:spcBef>
              </a:pPr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25032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5B011D1-78AD-4BB0-BE79-497773989302}" type="slidenum">
              <a:rPr lang="en-US" altLang="nb-NO"/>
              <a:pPr>
                <a:spcBef>
                  <a:spcPct val="0"/>
                </a:spcBef>
              </a:pPr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6078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809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0C8D01B-740C-404E-9629-A8EFEEC83C30}" type="slidenum">
              <a:rPr lang="en-US" altLang="nb-NO"/>
              <a:pPr>
                <a:spcBef>
                  <a:spcPct val="0"/>
                </a:spcBef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8100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5431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479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543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809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A2E613-0ED1-447B-A3AD-07C2E8D25FDB}" type="slidenum">
              <a:rPr lang="en-US" altLang="nb-NO"/>
              <a:pPr>
                <a:spcBef>
                  <a:spcPct val="0"/>
                </a:spcBef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206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7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10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79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2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65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9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1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35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97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3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84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16272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5637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0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87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6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3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4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0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81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8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163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04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70" r:id="rId14"/>
    <p:sldLayoutId id="214748387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/>
            <a:r>
              <a:rPr lang="en-US" altLang="nb-NO" sz="900" dirty="0">
                <a:solidFill>
                  <a:srgbClr val="BCBDC0"/>
                </a:solidFill>
                <a:latin typeface="Arial Narrow" pitchFamily="34" charset="0"/>
              </a:rPr>
              <a:t> </a:t>
            </a:r>
            <a:endParaRPr lang="en-US" altLang="nb-NO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lemsnett.rotary.n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mysiteshop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2290.rotary.n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RotaryDistrict229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rotary.n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otary.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co2290@rotary.n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co.com/log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07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 dirty="0" err="1">
                <a:solidFill>
                  <a:schemeClr val="bg1"/>
                </a:solidFill>
                <a:latin typeface="Arial Narrow Bold" charset="0"/>
              </a:rPr>
              <a:t>Rotarys</a:t>
            </a:r>
            <a:r>
              <a:rPr lang="en-US" altLang="nb-NO" sz="4400" dirty="0">
                <a:solidFill>
                  <a:schemeClr val="bg1"/>
                </a:solidFill>
                <a:latin typeface="Arial Narrow Bold" charset="0"/>
              </a:rPr>
              <a:t> </a:t>
            </a:r>
            <a:r>
              <a:rPr lang="en-US" altLang="nb-NO" sz="4400" dirty="0" err="1">
                <a:solidFill>
                  <a:schemeClr val="bg1"/>
                </a:solidFill>
                <a:latin typeface="Arial Narrow Bold" charset="0"/>
              </a:rPr>
              <a:t>digitale</a:t>
            </a:r>
            <a:r>
              <a:rPr lang="en-US" altLang="nb-NO" sz="4400" dirty="0">
                <a:solidFill>
                  <a:schemeClr val="bg1"/>
                </a:solidFill>
                <a:latin typeface="Arial Narrow Bold" charset="0"/>
              </a:rPr>
              <a:t> </a:t>
            </a:r>
            <a:r>
              <a:rPr lang="en-US" altLang="nb-NO" sz="4400" dirty="0" err="1">
                <a:solidFill>
                  <a:schemeClr val="bg1"/>
                </a:solidFill>
                <a:latin typeface="Arial Narrow Bold" charset="0"/>
              </a:rPr>
              <a:t>hverdag</a:t>
            </a:r>
            <a:endParaRPr lang="en-US" altLang="nb-NO" sz="4400" dirty="0">
              <a:solidFill>
                <a:schemeClr val="bg1"/>
              </a:solidFill>
              <a:latin typeface="Arial Narrow Bold" charset="0"/>
            </a:endParaRPr>
          </a:p>
          <a:p>
            <a:pPr eaLnBrk="1" hangingPunct="1"/>
            <a:endParaRPr lang="en-US" altLang="nb-NO" sz="2000" dirty="0">
              <a:solidFill>
                <a:srgbClr val="01B4E7"/>
              </a:solidFill>
              <a:latin typeface="Georgia" pitchFamily="18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DICO  Tor Endre V. Bakken</a:t>
            </a:r>
            <a:b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</a:br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PETS, </a:t>
            </a:r>
            <a:r>
              <a:rPr lang="en-US" altLang="nb-NO" sz="2000" dirty="0" err="1">
                <a:solidFill>
                  <a:srgbClr val="01B4E7"/>
                </a:solidFill>
                <a:latin typeface="Georgia" pitchFamily="18" charset="0"/>
              </a:rPr>
              <a:t>Arendal</a:t>
            </a:r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 10. mars 2018</a:t>
            </a:r>
          </a:p>
          <a:p>
            <a:pPr eaLnBrk="1" hangingPunct="1"/>
            <a:endParaRPr lang="en-US" altLang="nb-NO" sz="2000" dirty="0">
              <a:solidFill>
                <a:srgbClr val="01B4E7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Medlemsnett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Det er svært viktig at dataene som er registrert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i </a:t>
            </a:r>
            <a:r>
              <a:rPr lang="nb-NO" sz="1700" dirty="0">
                <a:ea typeface="+mn-ea"/>
              </a:rPr>
              <a:t>medlemsnett er korrekte. Det er fordi disse dataene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brukes </a:t>
            </a:r>
            <a:r>
              <a:rPr lang="nb-NO" sz="1700" dirty="0">
                <a:ea typeface="+mn-ea"/>
              </a:rPr>
              <a:t>som grunnlag for e-post distribusjon,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SAR </a:t>
            </a:r>
            <a:r>
              <a:rPr lang="nb-NO" sz="1700" dirty="0">
                <a:ea typeface="+mn-ea"/>
              </a:rPr>
              <a:t>rapport, tilganger, osv...</a:t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  <a:hlinkClick r:id="rId3"/>
              </a:rPr>
              <a:t>http://medlemsnett.rotary.no/</a:t>
            </a: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sp>
        <p:nvSpPr>
          <p:cNvPr id="4" name="Kort 7"/>
          <p:cNvSpPr/>
          <p:nvPr/>
        </p:nvSpPr>
        <p:spPr>
          <a:xfrm>
            <a:off x="6705600" y="1676400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718244" y="2104734"/>
            <a:ext cx="148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Medlemsnett</a:t>
            </a:r>
          </a:p>
        </p:txBody>
      </p:sp>
    </p:spTree>
    <p:extLst>
      <p:ext uri="{BB962C8B-B14F-4D97-AF65-F5344CB8AC3E}">
        <p14:creationId xmlns:p14="http://schemas.microsoft.com/office/powerpoint/2010/main" val="649315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ea typeface="+mn-ea"/>
              </a:rPr>
              <a:t>E-post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løsning</a:t>
            </a: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Alle klubbene har en egen e-post adresse som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må </a:t>
            </a:r>
            <a:r>
              <a:rPr lang="nb-NO" sz="1700" dirty="0">
                <a:ea typeface="+mn-ea"/>
              </a:rPr>
              <a:t>sjekkes regelmessig.</a:t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E-post som kommer til klubbens e-post videresendes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til sekretærenes </a:t>
            </a:r>
            <a:r>
              <a:rPr lang="nb-NO" sz="1700" dirty="0">
                <a:ea typeface="+mn-ea"/>
              </a:rPr>
              <a:t>e-post som standard. Videresendingen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kan </a:t>
            </a:r>
            <a:r>
              <a:rPr lang="nb-NO" sz="1700" dirty="0">
                <a:ea typeface="+mn-ea"/>
              </a:rPr>
              <a:t>endres ved behov.</a:t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  <a:hlinkClick r:id="rId3"/>
              </a:rPr>
              <a:t>https://webmail.mysiteshop.com/</a:t>
            </a: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sp>
        <p:nvSpPr>
          <p:cNvPr id="4" name="Kort 12"/>
          <p:cNvSpPr/>
          <p:nvPr/>
        </p:nvSpPr>
        <p:spPr>
          <a:xfrm>
            <a:off x="6814038" y="1600200"/>
            <a:ext cx="1520149" cy="1236785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813971" y="2027603"/>
            <a:ext cx="1532860" cy="37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E-post løsning</a:t>
            </a:r>
          </a:p>
        </p:txBody>
      </p:sp>
    </p:spTree>
    <p:extLst>
      <p:ext uri="{BB962C8B-B14F-4D97-AF65-F5344CB8AC3E}">
        <p14:creationId xmlns:p14="http://schemas.microsoft.com/office/powerpoint/2010/main" val="1850765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ea typeface="+mn-ea"/>
              </a:rPr>
              <a:t>CMS -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hjemmesider</a:t>
            </a: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Alle klubbene i distriktet har egen hjemmeside som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klubben </a:t>
            </a:r>
            <a:r>
              <a:rPr lang="nb-NO" sz="1700" dirty="0">
                <a:ea typeface="+mn-ea"/>
              </a:rPr>
              <a:t>selv </a:t>
            </a:r>
            <a:r>
              <a:rPr lang="nb-NO" sz="1700" dirty="0" err="1" smtClean="0">
                <a:ea typeface="+mn-ea"/>
              </a:rPr>
              <a:t>administrerer.Det</a:t>
            </a:r>
            <a:r>
              <a:rPr lang="nb-NO" sz="1700" dirty="0" smtClean="0">
                <a:ea typeface="+mn-ea"/>
              </a:rPr>
              <a:t> </a:t>
            </a:r>
            <a:r>
              <a:rPr lang="nb-NO" sz="1700" dirty="0">
                <a:ea typeface="+mn-ea"/>
              </a:rPr>
              <a:t>gjøres mye </a:t>
            </a:r>
            <a:r>
              <a:rPr lang="nb-NO" sz="1700" dirty="0" err="1">
                <a:ea typeface="+mn-ea"/>
              </a:rPr>
              <a:t>gjodt</a:t>
            </a:r>
            <a:r>
              <a:rPr lang="nb-NO" sz="1700" dirty="0">
                <a:ea typeface="+mn-ea"/>
              </a:rPr>
              <a:t> arbeid.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/>
              <a:t>Det er viktig av klubbene har en CICO som tar hånd </a:t>
            </a:r>
            <a:r>
              <a:rPr lang="nb-NO" sz="1700" dirty="0" smtClean="0"/>
              <a:t/>
            </a:r>
            <a:br>
              <a:rPr lang="nb-NO" sz="1700" dirty="0" smtClean="0"/>
            </a:br>
            <a:r>
              <a:rPr lang="nb-NO" sz="1700" dirty="0" smtClean="0"/>
              <a:t>om </a:t>
            </a:r>
            <a:r>
              <a:rPr lang="nb-NO" sz="1700" dirty="0"/>
              <a:t>utforming og oppdatering av hjemmesidene</a:t>
            </a:r>
            <a:r>
              <a:rPr lang="nb-NO" sz="1700" dirty="0" smtClean="0"/>
              <a:t>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 smtClean="0"/>
              <a:t>For å få redigeringstilgang må man ha en av følgende roller i klubben: </a:t>
            </a:r>
            <a:br>
              <a:rPr lang="nb-NO" sz="1700" dirty="0" smtClean="0"/>
            </a:br>
            <a:r>
              <a:rPr lang="nb-NO" sz="1700" dirty="0" smtClean="0"/>
              <a:t>Sekretær, CICO eller Web editor.</a:t>
            </a: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sp>
        <p:nvSpPr>
          <p:cNvPr id="4" name="Kort 13"/>
          <p:cNvSpPr/>
          <p:nvPr/>
        </p:nvSpPr>
        <p:spPr>
          <a:xfrm>
            <a:off x="6781800" y="1676400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748272" y="197720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CMS (hjemmesider)</a:t>
            </a:r>
          </a:p>
        </p:txBody>
      </p:sp>
    </p:spTree>
    <p:extLst>
      <p:ext uri="{BB962C8B-B14F-4D97-AF65-F5344CB8AC3E}">
        <p14:creationId xmlns:p14="http://schemas.microsoft.com/office/powerpoint/2010/main" val="2294496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Distriktets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hjemmesider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og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Facebook</a:t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err="1">
                <a:ea typeface="+mn-ea"/>
              </a:rPr>
              <a:t>Distriktets</a:t>
            </a:r>
            <a:r>
              <a:rPr lang="nb-NO" sz="1700" dirty="0"/>
              <a:t> hjemmeside - </a:t>
            </a:r>
            <a:r>
              <a:rPr lang="nb-NO" sz="1700" dirty="0">
                <a:hlinkClick r:id="rId3"/>
              </a:rPr>
              <a:t>http://d2290.rotary.no/</a:t>
            </a:r>
            <a:r>
              <a:rPr lang="nb-NO" sz="1700" dirty="0"/>
              <a:t/>
            </a:r>
            <a:br>
              <a:rPr lang="nb-NO" sz="1700" dirty="0"/>
            </a:br>
            <a:r>
              <a:rPr lang="nb-NO" sz="1700" dirty="0"/>
              <a:t/>
            </a:r>
            <a:br>
              <a:rPr lang="nb-NO" sz="1700" dirty="0"/>
            </a:br>
            <a:r>
              <a:rPr lang="nb-NO" sz="1700" dirty="0"/>
              <a:t>Vi tar en gjennomgang på hva som finnes på hjemmesiden til distriktet…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7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/>
              <a:t>Distriktets </a:t>
            </a:r>
            <a:r>
              <a:rPr lang="nb-NO" sz="1700" dirty="0" err="1"/>
              <a:t>facebook</a:t>
            </a:r>
            <a:r>
              <a:rPr lang="nb-NO" sz="1700" dirty="0"/>
              <a:t> - </a:t>
            </a:r>
            <a:r>
              <a:rPr lang="nb-NO" sz="1700" dirty="0">
                <a:hlinkClick r:id="rId4"/>
              </a:rPr>
              <a:t>https://www.facebook.com/RotaryDistrict2290</a:t>
            </a: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nb-NO" sz="1700" dirty="0"/>
              <a:t/>
            </a:r>
            <a:br>
              <a:rPr lang="nb-NO" sz="1700" dirty="0"/>
            </a:b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410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Distriktets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ea typeface="+mn-ea"/>
              </a:rPr>
              <a:t>hjemmesider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nb-NO" sz="1700" dirty="0"/>
              <a:t/>
            </a:r>
            <a:br>
              <a:rPr lang="nb-NO" sz="1700" dirty="0"/>
            </a:b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" y="1629508"/>
            <a:ext cx="7682279" cy="4114800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034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Behov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for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hjelp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:</a:t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800600" cy="330254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702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Distriktets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ea typeface="+mn-ea"/>
              </a:rPr>
              <a:t>hjemmesider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nb-NO" sz="1700" dirty="0"/>
              <a:t/>
            </a:r>
            <a:br>
              <a:rPr lang="nb-NO" sz="1700" dirty="0"/>
            </a:b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00000"/>
            <a:ext cx="7848600" cy="4222006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218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Distriktets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ea typeface="+mn-ea"/>
              </a:rPr>
              <a:t>hjemmesider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nb-NO" sz="1700" dirty="0"/>
              <a:t/>
            </a:r>
            <a:br>
              <a:rPr lang="nb-NO" sz="1700" dirty="0"/>
            </a:b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800000"/>
            <a:ext cx="7010401" cy="4005943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559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Behov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for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hjelp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:</a:t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nb-NO" sz="1600" dirty="0"/>
              <a:t>Rotary skal selv håndtere support i egen organisasjon organisert slik:</a:t>
            </a:r>
            <a:br>
              <a:rPr lang="nb-NO" sz="1600" dirty="0"/>
            </a:b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arenR"/>
              <a:defRPr/>
            </a:pPr>
            <a:r>
              <a:rPr lang="nb-NO" sz="1700" dirty="0">
                <a:ea typeface="+mn-ea"/>
                <a:hlinkClick r:id="rId3"/>
              </a:rPr>
              <a:t>http://support.rotary.no/</a:t>
            </a:r>
            <a:r>
              <a:rPr lang="nb-NO" sz="1700" dirty="0">
                <a:ea typeface="+mn-ea"/>
              </a:rPr>
              <a:t> - Elektroniske </a:t>
            </a:r>
            <a:r>
              <a:rPr lang="nb-NO" sz="1700" dirty="0" smtClean="0">
                <a:ea typeface="+mn-ea"/>
              </a:rPr>
              <a:t>veiledninger ink</a:t>
            </a:r>
            <a:r>
              <a:rPr lang="nb-NO" sz="1700" dirty="0" smtClean="0">
                <a:ea typeface="+mn-ea"/>
              </a:rPr>
              <a:t>l. videokurs</a:t>
            </a:r>
            <a:endParaRPr lang="nb-NO" sz="1700" dirty="0">
              <a:ea typeface="+mn-ea"/>
            </a:endParaRPr>
          </a:p>
          <a:p>
            <a:pPr marL="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arenR"/>
              <a:defRPr/>
            </a:pPr>
            <a:r>
              <a:rPr lang="nb-NO" sz="1700" dirty="0">
                <a:ea typeface="+mn-ea"/>
              </a:rPr>
              <a:t>CICO i din klubb betjener klubbens medlemmer</a:t>
            </a:r>
          </a:p>
          <a:p>
            <a:pPr marL="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arenR"/>
              <a:defRPr/>
            </a:pPr>
            <a:r>
              <a:rPr lang="nb-NO" sz="1700" dirty="0">
                <a:ea typeface="+mn-ea"/>
              </a:rPr>
              <a:t>DICO i distriktet assisterer klubbene i distriktet</a:t>
            </a:r>
          </a:p>
          <a:p>
            <a:pPr marL="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arenR"/>
              <a:defRPr/>
            </a:pPr>
            <a:r>
              <a:rPr lang="nb-NO" sz="1700" dirty="0">
                <a:ea typeface="+mn-ea"/>
              </a:rPr>
              <a:t>Webmaster bistår DICO når det kreves</a:t>
            </a:r>
          </a:p>
          <a:p>
            <a:pPr marL="45720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+mj-lt"/>
              <a:buAutoNum type="arabicParenR"/>
              <a:defRPr/>
            </a:pPr>
            <a:r>
              <a:rPr lang="nb-NO" sz="1700" dirty="0">
                <a:ea typeface="+mn-ea"/>
              </a:rPr>
              <a:t>Leverandøren bistår Webmaster når det kreves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1302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Behov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 for </a:t>
            </a: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hjelp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:</a:t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endParaRPr lang="nb-NO" sz="16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600" dirty="0"/>
              <a:t>Klubbene melder inn behov for support via e-post: </a:t>
            </a:r>
            <a:r>
              <a:rPr lang="nb-NO" sz="1600" dirty="0">
                <a:hlinkClick r:id="rId3"/>
              </a:rPr>
              <a:t>support@rotary.no</a:t>
            </a:r>
            <a:r>
              <a:rPr lang="nb-NO" sz="1600" dirty="0"/>
              <a:t/>
            </a:r>
            <a:br>
              <a:rPr lang="nb-NO" sz="1600" dirty="0"/>
            </a:br>
            <a:endParaRPr lang="nb-NO" sz="16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600" dirty="0"/>
              <a:t>Da opprettes det en sak i supportsystemet som i første omgang tildeles DICO</a:t>
            </a:r>
            <a:br>
              <a:rPr lang="nb-NO" sz="1600" dirty="0"/>
            </a:br>
            <a:endParaRPr lang="nb-NO" sz="16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600" dirty="0"/>
              <a:t>Man vil få en e-post med saksnummer i retur. Ta vare på </a:t>
            </a:r>
            <a:r>
              <a:rPr lang="nb-NO" sz="1600" dirty="0" err="1"/>
              <a:t>saksnr</a:t>
            </a:r>
            <a:r>
              <a:rPr lang="nb-NO" sz="1600" dirty="0"/>
              <a:t>.</a:t>
            </a:r>
            <a:br>
              <a:rPr lang="nb-NO" sz="1600" dirty="0"/>
            </a:br>
            <a:endParaRPr lang="nb-NO" sz="16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600" dirty="0"/>
              <a:t>Supportsystemet er forbeholdt DICO, Webmaster og leverandøren.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6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/>
              <a:t/>
            </a:r>
            <a:br>
              <a:rPr lang="nb-NO" sz="1600" dirty="0"/>
            </a:b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9261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ea typeface="+mn-ea"/>
              </a:rPr>
              <a:t>DICO – District Internet Communication Officer</a:t>
            </a: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/>
              <a:t>IT </a:t>
            </a:r>
            <a:r>
              <a:rPr lang="en-US" sz="1700"/>
              <a:t>koordinator </a:t>
            </a:r>
            <a:r>
              <a:rPr lang="en-US" sz="1700" dirty="0" err="1"/>
              <a:t>i</a:t>
            </a:r>
            <a:r>
              <a:rPr lang="en-US" sz="1700" dirty="0"/>
              <a:t> Rotary </a:t>
            </a:r>
            <a:r>
              <a:rPr lang="en-US" sz="1700" dirty="0" err="1"/>
              <a:t>distiktet</a:t>
            </a:r>
            <a:r>
              <a:rPr lang="en-US" sz="1700" dirty="0"/>
              <a:t>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/>
              <a:t>Bidra aktivt til at IT blir et effektivt verktøy i </a:t>
            </a:r>
            <a:r>
              <a:rPr lang="nb-NO" sz="1700" dirty="0" err="1"/>
              <a:t>rotarydistriktet</a:t>
            </a:r>
            <a:r>
              <a:rPr lang="nb-NO" sz="1700" dirty="0"/>
              <a:t> og i klubbene.</a:t>
            </a:r>
            <a:endParaRPr lang="en-US" sz="17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700" dirty="0" err="1"/>
              <a:t>Teknisk</a:t>
            </a:r>
            <a:r>
              <a:rPr lang="en-US" sz="1700" dirty="0"/>
              <a:t> “</a:t>
            </a:r>
            <a:r>
              <a:rPr lang="en-US" sz="1700" dirty="0" err="1"/>
              <a:t>støttekontakt</a:t>
            </a:r>
            <a:r>
              <a:rPr lang="en-US" sz="1700" dirty="0"/>
              <a:t>” for CICO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klubbsekretærer</a:t>
            </a:r>
            <a:r>
              <a:rPr lang="en-US" sz="1700" dirty="0"/>
              <a:t>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/>
              <a:t>Legge inn og oppdatere informasjon på distriktets hjemmeside, som hovedsakelig kommer fra guvernør, informasjonsansvarlig, opplæringsansvarlig, komitéledere og distriktssekretær. Ikke ansvarlig for innhold – kun utforming og oppdatering.</a:t>
            </a:r>
            <a:endParaRPr lang="en-US" sz="17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 err="1">
                <a:latin typeface="Arial Narrow" pitchFamily="34" charset="0"/>
              </a:rPr>
              <a:t>Gode</a:t>
            </a:r>
            <a:r>
              <a:rPr lang="en-US" altLang="nb-NO" sz="3600" dirty="0">
                <a:latin typeface="Arial Narrow" pitchFamily="34" charset="0"/>
              </a:rPr>
              <a:t> </a:t>
            </a:r>
            <a:r>
              <a:rPr lang="en-US" altLang="nb-NO" sz="3600" dirty="0" err="1">
                <a:latin typeface="Arial Narrow" pitchFamily="34" charset="0"/>
              </a:rPr>
              <a:t>eksempler</a:t>
            </a:r>
            <a:r>
              <a:rPr lang="en-US" altLang="nb-NO" sz="3600" dirty="0">
                <a:latin typeface="Arial Narrow" pitchFamily="34" charset="0"/>
              </a:rPr>
              <a:t> </a:t>
            </a:r>
            <a:r>
              <a:rPr lang="en-US" altLang="nb-NO" sz="3600" dirty="0" err="1">
                <a:latin typeface="Arial Narrow" pitchFamily="34" charset="0"/>
              </a:rPr>
              <a:t>fra</a:t>
            </a:r>
            <a:r>
              <a:rPr lang="en-US" altLang="nb-NO" sz="3600" dirty="0">
                <a:latin typeface="Arial Narrow" pitchFamily="34" charset="0"/>
              </a:rPr>
              <a:t> </a:t>
            </a:r>
            <a:r>
              <a:rPr lang="en-US" altLang="nb-NO" sz="3600" dirty="0" err="1">
                <a:latin typeface="Arial Narrow" pitchFamily="34" charset="0"/>
              </a:rPr>
              <a:t>klubbene</a:t>
            </a:r>
            <a:endParaRPr lang="en-US" altLang="nb-NO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19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 err="1">
                <a:latin typeface="Arial Narrow" pitchFamily="34" charset="0"/>
              </a:rPr>
              <a:t>Spørsmål</a:t>
            </a:r>
            <a:r>
              <a:rPr lang="en-US" altLang="nb-NO" sz="3600" dirty="0">
                <a:latin typeface="Arial Narrow" pitchFamily="34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1600" b="1" dirty="0">
              <a:solidFill>
                <a:schemeClr val="accent1"/>
              </a:solidFill>
              <a:ea typeface="+mn-ea"/>
            </a:endParaRP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DICO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+mn-ea"/>
              </a:rPr>
              <a:t>Tor Endre V. Bakken 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+mn-ea"/>
              </a:rPr>
              <a:t>E-post: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+mn-ea"/>
                <a:hlinkClick r:id="rId3"/>
              </a:rPr>
              <a:t>dico2290@rotary.no</a:t>
            </a:r>
            <a:endParaRPr lang="en-US" sz="2000" dirty="0">
              <a:solidFill>
                <a:schemeClr val="bg2">
                  <a:lumMod val="10000"/>
                </a:schemeClr>
              </a:solidFill>
              <a:ea typeface="+mn-ea"/>
            </a:endParaRP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a typeface="+mn-ea"/>
              </a:rPr>
              <a:t>Tlf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+mn-ea"/>
              </a:rPr>
              <a:t>: 950 25 478</a:t>
            </a:r>
          </a:p>
          <a:p>
            <a:pPr marL="114300" indent="0" algn="ctr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1700" dirty="0">
                <a:ea typeface="+mn-ea"/>
              </a:rPr>
              <a:t/>
            </a:r>
            <a:br>
              <a:rPr lang="en-US" sz="1700" dirty="0">
                <a:ea typeface="+mn-ea"/>
              </a:rPr>
            </a:br>
            <a:endParaRPr lang="en-US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Arial" pitchFamily="34" charset="0"/>
              <a:buNone/>
              <a:defRPr/>
            </a:pPr>
            <a:endParaRPr lang="en-US" sz="17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94270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Forkortelser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>:</a:t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DICO – District </a:t>
            </a:r>
            <a:r>
              <a:rPr lang="nb-NO" sz="1700" dirty="0" err="1">
                <a:ea typeface="+mn-ea"/>
              </a:rPr>
              <a:t>Internet</a:t>
            </a:r>
            <a:r>
              <a:rPr lang="nb-NO" sz="1700" dirty="0">
                <a:ea typeface="+mn-ea"/>
              </a:rPr>
              <a:t> </a:t>
            </a:r>
            <a:r>
              <a:rPr lang="nb-NO" sz="1700" dirty="0" err="1">
                <a:ea typeface="+mn-ea"/>
              </a:rPr>
              <a:t>Communication</a:t>
            </a:r>
            <a:r>
              <a:rPr lang="nb-NO" sz="1700" dirty="0">
                <a:ea typeface="+mn-ea"/>
              </a:rPr>
              <a:t> </a:t>
            </a:r>
            <a:r>
              <a:rPr lang="nb-NO" sz="1700" dirty="0" err="1">
                <a:ea typeface="+mn-ea"/>
              </a:rPr>
              <a:t>Officer</a:t>
            </a: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CICO – Club </a:t>
            </a:r>
            <a:r>
              <a:rPr lang="nb-NO" sz="1700" dirty="0" err="1">
                <a:ea typeface="+mn-ea"/>
              </a:rPr>
              <a:t>Internet</a:t>
            </a:r>
            <a:r>
              <a:rPr lang="nb-NO" sz="1700" dirty="0">
                <a:ea typeface="+mn-ea"/>
              </a:rPr>
              <a:t> </a:t>
            </a:r>
            <a:r>
              <a:rPr lang="nb-NO" sz="1700" dirty="0" err="1">
                <a:ea typeface="+mn-ea"/>
              </a:rPr>
              <a:t>Communication</a:t>
            </a:r>
            <a:r>
              <a:rPr lang="nb-NO" sz="1700" dirty="0">
                <a:ea typeface="+mn-ea"/>
              </a:rPr>
              <a:t> </a:t>
            </a:r>
            <a:r>
              <a:rPr lang="nb-NO" sz="1700" dirty="0" err="1">
                <a:ea typeface="+mn-ea"/>
              </a:rPr>
              <a:t>Officer</a:t>
            </a: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NORFO – Norsk </a:t>
            </a:r>
            <a:r>
              <a:rPr lang="nb-NO" sz="1700" dirty="0" err="1">
                <a:ea typeface="+mn-ea"/>
              </a:rPr>
              <a:t>Rotary</a:t>
            </a:r>
            <a:r>
              <a:rPr lang="nb-NO" sz="1700" dirty="0">
                <a:ea typeface="+mn-ea"/>
              </a:rPr>
              <a:t> Forum </a:t>
            </a:r>
            <a:br>
              <a:rPr lang="nb-NO" sz="1700" dirty="0">
                <a:ea typeface="+mn-ea"/>
              </a:rPr>
            </a:br>
            <a:r>
              <a:rPr lang="nb-NO" sz="1700" dirty="0">
                <a:ea typeface="+mn-ea"/>
              </a:rPr>
              <a:t>Samarbeids- og koordineringsorgan for </a:t>
            </a:r>
            <a:r>
              <a:rPr lang="nb-NO" sz="1700" dirty="0" err="1">
                <a:ea typeface="+mn-ea"/>
              </a:rPr>
              <a:t>multidistriktsaktiviteter</a:t>
            </a:r>
            <a:r>
              <a:rPr lang="nb-NO" sz="1700" dirty="0">
                <a:ea typeface="+mn-ea"/>
              </a:rPr>
              <a:t> i de norske </a:t>
            </a:r>
            <a:r>
              <a:rPr lang="nb-NO" sz="1700" dirty="0" err="1">
                <a:ea typeface="+mn-ea"/>
              </a:rPr>
              <a:t>Rotary</a:t>
            </a:r>
            <a:r>
              <a:rPr lang="nb-NO" sz="1700" dirty="0">
                <a:ea typeface="+mn-ea"/>
              </a:rPr>
              <a:t>-distriktene. Dette skjer gjennom å ta seg av fellesoppgaver for distriktene, formidle og utveksle informasjon og erfaringer. Guvernørene avgjør i fellesskap de retningslinjer som skal gjelde for forumets arbeid, og hvilke oppgaver som skal behandles på </a:t>
            </a:r>
            <a:r>
              <a:rPr lang="nb-NO" sz="1700" dirty="0" err="1">
                <a:ea typeface="+mn-ea"/>
              </a:rPr>
              <a:t>multidistriktsnivå</a:t>
            </a:r>
            <a:r>
              <a:rPr lang="nb-NO" sz="1700" dirty="0">
                <a:ea typeface="+mn-ea"/>
              </a:rPr>
              <a:t>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NOMDA – Norsk </a:t>
            </a:r>
            <a:r>
              <a:rPr lang="nb-NO" sz="1700" dirty="0" err="1">
                <a:ea typeface="+mn-ea"/>
              </a:rPr>
              <a:t>Multidistrikts</a:t>
            </a:r>
            <a:r>
              <a:rPr lang="nb-NO" sz="1700" dirty="0">
                <a:ea typeface="+mn-ea"/>
              </a:rPr>
              <a:t> Administrasjon (Norsk medlemsdatabase)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CMS – Content Management system (Websider)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nb-NO" sz="1700" b="1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474639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sz="3600" dirty="0" err="1">
                <a:latin typeface="Arial Narrow" pitchFamily="34" charset="0"/>
              </a:rPr>
              <a:t>Dagens</a:t>
            </a:r>
            <a:r>
              <a:rPr lang="en-US" altLang="nb-NO" sz="3600" dirty="0">
                <a:latin typeface="Arial Narrow" pitchFamily="34" charset="0"/>
              </a:rPr>
              <a:t> </a:t>
            </a:r>
            <a:r>
              <a:rPr lang="en-US" altLang="nb-NO" sz="3600" dirty="0" err="1">
                <a:latin typeface="Arial Narrow" pitchFamily="34" charset="0"/>
              </a:rPr>
              <a:t>løsning</a:t>
            </a:r>
            <a:endParaRPr lang="en-US" altLang="nb-NO" sz="3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4" name="Sylinder 3"/>
          <p:cNvSpPr/>
          <p:nvPr/>
        </p:nvSpPr>
        <p:spPr>
          <a:xfrm>
            <a:off x="2677318" y="3953952"/>
            <a:ext cx="1080120" cy="1296144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linder 4"/>
          <p:cNvSpPr/>
          <p:nvPr/>
        </p:nvSpPr>
        <p:spPr>
          <a:xfrm>
            <a:off x="6477000" y="3953952"/>
            <a:ext cx="1080120" cy="1296144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923857" y="53424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International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885230" y="534072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NOMDA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(Norsk </a:t>
            </a:r>
            <a:r>
              <a:rPr lang="nb-NO" sz="1200" dirty="0" err="1">
                <a:solidFill>
                  <a:prstClr val="black"/>
                </a:solidFill>
                <a:latin typeface="Calibri"/>
                <a:ea typeface="+mn-ea"/>
              </a:rPr>
              <a:t>Multidistrikts</a:t>
            </a: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 Administrasjon)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Kort 7"/>
          <p:cNvSpPr/>
          <p:nvPr/>
        </p:nvSpPr>
        <p:spPr>
          <a:xfrm>
            <a:off x="2449272" y="2181517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Kort 8"/>
          <p:cNvSpPr/>
          <p:nvPr/>
        </p:nvSpPr>
        <p:spPr>
          <a:xfrm>
            <a:off x="6215957" y="2162902"/>
            <a:ext cx="1602205" cy="1261365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449272" y="2627531"/>
            <a:ext cx="148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Medlemsnett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65695" y="2394598"/>
            <a:ext cx="155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My </a:t>
            </a: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/ </a:t>
            </a: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Club Central</a:t>
            </a:r>
          </a:p>
        </p:txBody>
      </p:sp>
      <p:cxnSp>
        <p:nvCxnSpPr>
          <p:cNvPr id="12" name="Rett pil 11"/>
          <p:cNvCxnSpPr/>
          <p:nvPr/>
        </p:nvCxnSpPr>
        <p:spPr>
          <a:xfrm>
            <a:off x="3963110" y="4495800"/>
            <a:ext cx="230425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" name="Kort 12"/>
          <p:cNvSpPr/>
          <p:nvPr/>
        </p:nvSpPr>
        <p:spPr>
          <a:xfrm>
            <a:off x="710182" y="2181516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Kort 13"/>
          <p:cNvSpPr/>
          <p:nvPr/>
        </p:nvSpPr>
        <p:spPr>
          <a:xfrm>
            <a:off x="4139182" y="2181516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10182" y="2608918"/>
            <a:ext cx="152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E-post løsning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168789" y="253499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CMS (hjemmesider)</a:t>
            </a:r>
          </a:p>
        </p:txBody>
      </p:sp>
      <p:cxnSp>
        <p:nvCxnSpPr>
          <p:cNvPr id="17" name="Rett pil 16"/>
          <p:cNvCxnSpPr>
            <a:stCxn id="8" idx="2"/>
            <a:endCxn id="4" idx="1"/>
          </p:cNvCxnSpPr>
          <p:nvPr/>
        </p:nvCxnSpPr>
        <p:spPr>
          <a:xfrm>
            <a:off x="3205356" y="3405653"/>
            <a:ext cx="12022" cy="5482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8" name="Rett pil 17"/>
          <p:cNvCxnSpPr>
            <a:stCxn id="9" idx="2"/>
            <a:endCxn id="5" idx="1"/>
          </p:cNvCxnSpPr>
          <p:nvPr/>
        </p:nvCxnSpPr>
        <p:spPr>
          <a:xfrm>
            <a:off x="7017060" y="3424267"/>
            <a:ext cx="0" cy="52968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9" name="Rett pil 18"/>
          <p:cNvCxnSpPr/>
          <p:nvPr/>
        </p:nvCxnSpPr>
        <p:spPr>
          <a:xfrm flipH="1">
            <a:off x="3986309" y="4700660"/>
            <a:ext cx="225451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sp>
        <p:nvSpPr>
          <p:cNvPr id="20" name="TekstSylinder 19"/>
          <p:cNvSpPr txBox="1"/>
          <p:nvPr/>
        </p:nvSpPr>
        <p:spPr>
          <a:xfrm>
            <a:off x="4030167" y="4694390"/>
            <a:ext cx="220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Kun </a:t>
            </a:r>
            <a:r>
              <a:rPr lang="nb-NO" sz="1200" dirty="0" err="1">
                <a:solidFill>
                  <a:prstClr val="black"/>
                </a:solidFill>
                <a:latin typeface="Calibri"/>
                <a:ea typeface="+mn-ea"/>
              </a:rPr>
              <a:t>medlemsnr</a:t>
            </a: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 sendes tilbake fra RI til NOMDA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240826" y="4377494"/>
            <a:ext cx="155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schemeClr val="bg1"/>
                </a:solidFill>
                <a:latin typeface="Calibri"/>
                <a:ea typeface="+mn-ea"/>
              </a:rPr>
              <a:t>Medlems-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schemeClr val="bg1"/>
                </a:solidFill>
                <a:latin typeface="Calibri"/>
                <a:ea typeface="+mn-ea"/>
              </a:rPr>
              <a:t>data kopi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768061" y="4038600"/>
            <a:ext cx="2632739" cy="1302121"/>
          </a:xfrm>
          <a:prstGeom prst="ellipse">
            <a:avLst/>
          </a:prstGeom>
          <a:gradFill>
            <a:gsLst>
              <a:gs pos="39000">
                <a:srgbClr val="FF0000"/>
              </a:gs>
              <a:gs pos="100000">
                <a:srgbClr val="FF717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4" name="Sylinder 3"/>
          <p:cNvSpPr/>
          <p:nvPr/>
        </p:nvSpPr>
        <p:spPr>
          <a:xfrm>
            <a:off x="2677318" y="3953952"/>
            <a:ext cx="1080120" cy="1296144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ylinder 4"/>
          <p:cNvSpPr/>
          <p:nvPr/>
        </p:nvSpPr>
        <p:spPr>
          <a:xfrm>
            <a:off x="6477000" y="3953952"/>
            <a:ext cx="1080120" cy="1296144"/>
          </a:xfrm>
          <a:prstGeom prst="can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923857" y="53424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International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885230" y="534072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NOMDA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(Norsk </a:t>
            </a:r>
            <a:r>
              <a:rPr lang="nb-NO" sz="1200" dirty="0" err="1">
                <a:solidFill>
                  <a:prstClr val="black"/>
                </a:solidFill>
                <a:latin typeface="Calibri"/>
                <a:ea typeface="+mn-ea"/>
              </a:rPr>
              <a:t>Multidistrikts</a:t>
            </a: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 Administrasjon)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Kort 7"/>
          <p:cNvSpPr/>
          <p:nvPr/>
        </p:nvSpPr>
        <p:spPr>
          <a:xfrm>
            <a:off x="2449272" y="2181517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Kort 8"/>
          <p:cNvSpPr/>
          <p:nvPr/>
        </p:nvSpPr>
        <p:spPr>
          <a:xfrm>
            <a:off x="6215957" y="2162902"/>
            <a:ext cx="1602205" cy="1261365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449272" y="2627531"/>
            <a:ext cx="148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Medlemsnett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65695" y="2394598"/>
            <a:ext cx="155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My </a:t>
            </a: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/ </a:t>
            </a: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Club Central</a:t>
            </a:r>
          </a:p>
        </p:txBody>
      </p:sp>
      <p:cxnSp>
        <p:nvCxnSpPr>
          <p:cNvPr id="12" name="Rett pil 11"/>
          <p:cNvCxnSpPr/>
          <p:nvPr/>
        </p:nvCxnSpPr>
        <p:spPr>
          <a:xfrm>
            <a:off x="3963110" y="4495800"/>
            <a:ext cx="230425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3" name="Kort 12"/>
          <p:cNvSpPr/>
          <p:nvPr/>
        </p:nvSpPr>
        <p:spPr>
          <a:xfrm>
            <a:off x="710182" y="2181516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Kort 13"/>
          <p:cNvSpPr/>
          <p:nvPr/>
        </p:nvSpPr>
        <p:spPr>
          <a:xfrm>
            <a:off x="4139182" y="2181516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10182" y="2608918"/>
            <a:ext cx="152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E-post løsning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168789" y="253499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CMS (hjemmesider)</a:t>
            </a:r>
          </a:p>
        </p:txBody>
      </p:sp>
      <p:cxnSp>
        <p:nvCxnSpPr>
          <p:cNvPr id="17" name="Rett pil 16"/>
          <p:cNvCxnSpPr>
            <a:stCxn id="8" idx="2"/>
            <a:endCxn id="4" idx="1"/>
          </p:cNvCxnSpPr>
          <p:nvPr/>
        </p:nvCxnSpPr>
        <p:spPr>
          <a:xfrm>
            <a:off x="3205356" y="3405653"/>
            <a:ext cx="12022" cy="5482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8" name="Rett pil 17"/>
          <p:cNvCxnSpPr>
            <a:stCxn id="9" idx="2"/>
            <a:endCxn id="5" idx="1"/>
          </p:cNvCxnSpPr>
          <p:nvPr/>
        </p:nvCxnSpPr>
        <p:spPr>
          <a:xfrm>
            <a:off x="7017060" y="3424267"/>
            <a:ext cx="0" cy="52968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19" name="Rett pil 18"/>
          <p:cNvCxnSpPr/>
          <p:nvPr/>
        </p:nvCxnSpPr>
        <p:spPr>
          <a:xfrm flipH="1">
            <a:off x="3986309" y="4700660"/>
            <a:ext cx="225451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tailEnd type="arrow"/>
          </a:ln>
          <a:effectLst/>
        </p:spPr>
      </p:cxnSp>
      <p:sp>
        <p:nvSpPr>
          <p:cNvPr id="20" name="TekstSylinder 19"/>
          <p:cNvSpPr txBox="1"/>
          <p:nvPr/>
        </p:nvSpPr>
        <p:spPr>
          <a:xfrm>
            <a:off x="4030167" y="4694390"/>
            <a:ext cx="220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Kun </a:t>
            </a:r>
            <a:r>
              <a:rPr lang="nb-NO" sz="1200" dirty="0" err="1">
                <a:solidFill>
                  <a:prstClr val="black"/>
                </a:solidFill>
                <a:latin typeface="Calibri"/>
                <a:ea typeface="+mn-ea"/>
              </a:rPr>
              <a:t>medlemsnr</a:t>
            </a: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 sendes tilbake fra RI til NOMDA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240826" y="4377494"/>
            <a:ext cx="155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schemeClr val="bg1"/>
                </a:solidFill>
                <a:latin typeface="Calibri"/>
                <a:ea typeface="+mn-ea"/>
              </a:rPr>
              <a:t>Medlems-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schemeClr val="bg1"/>
                </a:solidFill>
                <a:latin typeface="Calibri"/>
                <a:ea typeface="+mn-ea"/>
              </a:rPr>
              <a:t>data kopi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029256" y="3563818"/>
            <a:ext cx="245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Feilretting pågår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621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923857" y="53424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International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885230" y="534072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NODA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(Norsk </a:t>
            </a:r>
            <a:r>
              <a:rPr lang="nb-NO" sz="1200" dirty="0" err="1">
                <a:solidFill>
                  <a:prstClr val="black"/>
                </a:solidFill>
                <a:latin typeface="Calibri"/>
                <a:ea typeface="+mn-ea"/>
              </a:rPr>
              <a:t>Multidistrikts</a:t>
            </a:r>
            <a:r>
              <a:rPr lang="nb-NO" sz="1200" dirty="0">
                <a:solidFill>
                  <a:prstClr val="black"/>
                </a:solidFill>
                <a:latin typeface="Calibri"/>
                <a:ea typeface="+mn-ea"/>
              </a:rPr>
              <a:t> Administrasjon)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Kort 7"/>
          <p:cNvSpPr/>
          <p:nvPr/>
        </p:nvSpPr>
        <p:spPr>
          <a:xfrm>
            <a:off x="2329315" y="3981015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Kort 8"/>
          <p:cNvSpPr/>
          <p:nvPr/>
        </p:nvSpPr>
        <p:spPr>
          <a:xfrm>
            <a:off x="6096000" y="3962400"/>
            <a:ext cx="1602205" cy="1261365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2341959" y="4409349"/>
            <a:ext cx="148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Medlemsnett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145738" y="4181247"/>
            <a:ext cx="155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</a:rPr>
              <a:t>My </a:t>
            </a:r>
            <a:r>
              <a:rPr lang="nb-NO" sz="1800" dirty="0" err="1">
                <a:solidFill>
                  <a:prstClr val="black"/>
                </a:solidFill>
                <a:latin typeface="Calibri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</a:rPr>
              <a:t>/ </a:t>
            </a:r>
            <a:r>
              <a:rPr lang="nb-NO" sz="1800" dirty="0" err="1">
                <a:solidFill>
                  <a:prstClr val="black"/>
                </a:solidFill>
                <a:latin typeface="Calibri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</a:rPr>
              <a:t> Club Central</a:t>
            </a:r>
          </a:p>
        </p:txBody>
      </p:sp>
      <p:sp>
        <p:nvSpPr>
          <p:cNvPr id="14" name="Kort 13"/>
          <p:cNvSpPr/>
          <p:nvPr/>
        </p:nvSpPr>
        <p:spPr>
          <a:xfrm>
            <a:off x="4019225" y="3981014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985697" y="428182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CMS (hjemmesider)</a:t>
            </a:r>
          </a:p>
        </p:txBody>
      </p:sp>
      <p:sp>
        <p:nvSpPr>
          <p:cNvPr id="21" name="Kort 20"/>
          <p:cNvSpPr/>
          <p:nvPr/>
        </p:nvSpPr>
        <p:spPr>
          <a:xfrm>
            <a:off x="2895600" y="1797638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2871216" y="2229350"/>
            <a:ext cx="148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Min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side</a:t>
            </a:r>
          </a:p>
        </p:txBody>
      </p:sp>
      <p:sp>
        <p:nvSpPr>
          <p:cNvPr id="23" name="Kort 22"/>
          <p:cNvSpPr/>
          <p:nvPr/>
        </p:nvSpPr>
        <p:spPr>
          <a:xfrm>
            <a:off x="544052" y="3539324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556697" y="3765749"/>
            <a:ext cx="152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Dokument</a:t>
            </a:r>
            <a:r>
              <a:rPr lang="nb-NO" sz="1600" dirty="0">
                <a:solidFill>
                  <a:srgbClr val="00AEEF"/>
                </a:solidFill>
                <a:latin typeface="Calibri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bibliotek</a:t>
            </a:r>
          </a:p>
        </p:txBody>
      </p:sp>
      <p:sp>
        <p:nvSpPr>
          <p:cNvPr id="25" name="Kort 24"/>
          <p:cNvSpPr/>
          <p:nvPr/>
        </p:nvSpPr>
        <p:spPr>
          <a:xfrm>
            <a:off x="569061" y="1982557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519389" y="2209391"/>
            <a:ext cx="152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Elektronisk utgave av </a:t>
            </a:r>
            <a:r>
              <a:rPr lang="nb-NO" sz="1600" dirty="0" err="1">
                <a:solidFill>
                  <a:prstClr val="black"/>
                </a:solidFill>
                <a:latin typeface="Calibri"/>
                <a:ea typeface="+mn-ea"/>
              </a:rPr>
              <a:t>Rotary</a:t>
            </a: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 Norden</a:t>
            </a:r>
          </a:p>
        </p:txBody>
      </p:sp>
      <p:cxnSp>
        <p:nvCxnSpPr>
          <p:cNvPr id="3" name="Rett pil 2"/>
          <p:cNvCxnSpPr/>
          <p:nvPr/>
        </p:nvCxnSpPr>
        <p:spPr>
          <a:xfrm>
            <a:off x="4048017" y="3175943"/>
            <a:ext cx="358073" cy="661489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>
            <a:off x="2209801" y="3124628"/>
            <a:ext cx="550233" cy="52496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flipH="1">
            <a:off x="2130901" y="2541235"/>
            <a:ext cx="686173" cy="6359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 flipH="1">
            <a:off x="3217378" y="3124628"/>
            <a:ext cx="151834" cy="72081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3775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 err="1">
                <a:solidFill>
                  <a:schemeClr val="accent1"/>
                </a:solidFill>
                <a:ea typeface="+mn-ea"/>
              </a:rPr>
              <a:t>MyRotary</a:t>
            </a:r>
            <a:r>
              <a:rPr lang="en-US" sz="1600" b="1" dirty="0">
                <a:solidFill>
                  <a:schemeClr val="accent1"/>
                </a:solidFill>
                <a:ea typeface="+mn-ea"/>
              </a:rPr>
              <a:t/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Rotary Club Central</a:t>
            </a:r>
            <a:br>
              <a:rPr lang="nb-NO" sz="1700" dirty="0">
                <a:ea typeface="+mn-ea"/>
              </a:rPr>
            </a:br>
            <a:r>
              <a:rPr lang="nb-NO" sz="1700" dirty="0">
                <a:ea typeface="+mn-ea"/>
              </a:rPr>
              <a:t>- Innregistrering av klubbens mål og planer</a:t>
            </a:r>
            <a:br>
              <a:rPr lang="nb-NO" sz="1700" dirty="0">
                <a:ea typeface="+mn-ea"/>
              </a:rPr>
            </a:br>
            <a:r>
              <a:rPr lang="nb-NO" sz="1700" dirty="0">
                <a:ea typeface="+mn-ea"/>
              </a:rPr>
              <a:t>- PHF rapport (saldo)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Rotary Club </a:t>
            </a:r>
            <a:r>
              <a:rPr lang="nb-NO" sz="1700" dirty="0" err="1">
                <a:ea typeface="+mn-ea"/>
              </a:rPr>
              <a:t>Administation</a:t>
            </a: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r>
              <a:rPr lang="nb-NO" sz="1700" dirty="0">
                <a:ea typeface="+mn-ea"/>
              </a:rPr>
              <a:t>- RI faktura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Brand </a:t>
            </a:r>
            <a:r>
              <a:rPr lang="nb-NO" sz="1700" dirty="0" err="1">
                <a:ea typeface="+mn-ea"/>
              </a:rPr>
              <a:t>center</a:t>
            </a: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r>
              <a:rPr lang="nb-NO" sz="1700" dirty="0">
                <a:ea typeface="+mn-ea"/>
              </a:rPr>
              <a:t>- Logoer, maler, visittkort,...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hlinkClick r:id="rId3"/>
              </a:rPr>
              <a:t>https://my.rotary.org</a:t>
            </a:r>
            <a:r>
              <a:rPr lang="nb-NO" sz="1700" dirty="0"/>
              <a:t/>
            </a:r>
            <a:br>
              <a:rPr lang="nb-NO" sz="1700" dirty="0"/>
            </a:br>
            <a:endParaRPr lang="nb-NO" sz="1700" dirty="0"/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b="1" dirty="0">
                <a:solidFill>
                  <a:srgbClr val="FF0000"/>
                </a:solidFill>
                <a:ea typeface="+mn-ea"/>
              </a:rPr>
              <a:t>NB! Medlems- og klubbopplysninger må ikke oppdateres på </a:t>
            </a:r>
            <a:r>
              <a:rPr lang="nb-NO" sz="1700" b="1" dirty="0" err="1">
                <a:solidFill>
                  <a:srgbClr val="FF0000"/>
                </a:solidFill>
                <a:ea typeface="+mn-ea"/>
              </a:rPr>
              <a:t>MyRotary</a:t>
            </a:r>
            <a:r>
              <a:rPr lang="nb-NO" sz="1700" b="1" dirty="0">
                <a:solidFill>
                  <a:srgbClr val="FF0000"/>
                </a:solidFill>
                <a:ea typeface="+mn-ea"/>
              </a:rPr>
              <a:t>. Det skal kun gjøres på Medlemsnettet.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nb-NO" sz="17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sp>
        <p:nvSpPr>
          <p:cNvPr id="4" name="Kort 8"/>
          <p:cNvSpPr/>
          <p:nvPr/>
        </p:nvSpPr>
        <p:spPr>
          <a:xfrm>
            <a:off x="6553200" y="1676400"/>
            <a:ext cx="1602205" cy="1261365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20523" y="1845418"/>
            <a:ext cx="155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prstClr val="black"/>
                </a:solidFill>
                <a:latin typeface="Calibri"/>
              </a:rPr>
              <a:t>My </a:t>
            </a:r>
            <a:r>
              <a:rPr lang="nb-NO" sz="1800" dirty="0" err="1">
                <a:solidFill>
                  <a:prstClr val="black"/>
                </a:solidFill>
                <a:latin typeface="Calibri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</a:rPr>
              <a:t>/ </a:t>
            </a:r>
            <a:r>
              <a:rPr lang="nb-NO" sz="1800" dirty="0" err="1">
                <a:solidFill>
                  <a:prstClr val="black"/>
                </a:solidFill>
                <a:latin typeface="Calibri"/>
              </a:rPr>
              <a:t>Rotary</a:t>
            </a:r>
            <a:r>
              <a:rPr lang="nb-NO" sz="1800" dirty="0">
                <a:solidFill>
                  <a:prstClr val="black"/>
                </a:solidFill>
                <a:latin typeface="Calibri"/>
              </a:rPr>
              <a:t> Club Central</a:t>
            </a:r>
          </a:p>
        </p:txBody>
      </p:sp>
    </p:spTree>
    <p:extLst>
      <p:ext uri="{BB962C8B-B14F-4D97-AF65-F5344CB8AC3E}">
        <p14:creationId xmlns:p14="http://schemas.microsoft.com/office/powerpoint/2010/main" val="23934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nb-NO" dirty="0" err="1">
                <a:latin typeface="Arial Narrow" pitchFamily="34" charset="0"/>
              </a:rPr>
              <a:t>Dagens</a:t>
            </a:r>
            <a:r>
              <a:rPr lang="en-US" altLang="nb-NO" dirty="0">
                <a:latin typeface="Arial Narrow" pitchFamily="34" charset="0"/>
              </a:rPr>
              <a:t> </a:t>
            </a:r>
            <a:r>
              <a:rPr lang="en-US" altLang="nb-NO" dirty="0" err="1">
                <a:latin typeface="Arial Narrow" pitchFamily="34" charset="0"/>
              </a:rPr>
              <a:t>løsning</a:t>
            </a:r>
            <a:endParaRPr lang="en-US" altLang="nb-NO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ea typeface="+mn-ea"/>
              </a:rPr>
              <a:t>Min side</a:t>
            </a:r>
            <a:br>
              <a:rPr lang="en-US" sz="1600" b="1" dirty="0">
                <a:solidFill>
                  <a:schemeClr val="accent1"/>
                </a:solidFill>
                <a:ea typeface="+mn-ea"/>
              </a:rPr>
            </a:br>
            <a:endParaRPr lang="en-US" sz="16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Arbeidsflate som gir tilgang videre inn i </a:t>
            </a:r>
            <a:r>
              <a:rPr lang="nb-NO" sz="1700" dirty="0" smtClean="0">
                <a:ea typeface="+mn-ea"/>
              </a:rPr>
              <a:t/>
            </a:r>
            <a:br>
              <a:rPr lang="nb-NO" sz="1700" dirty="0" smtClean="0">
                <a:ea typeface="+mn-ea"/>
              </a:rPr>
            </a:br>
            <a:r>
              <a:rPr lang="nb-NO" sz="1700" dirty="0" smtClean="0">
                <a:ea typeface="+mn-ea"/>
              </a:rPr>
              <a:t>andre </a:t>
            </a:r>
            <a:r>
              <a:rPr lang="nb-NO" sz="1700" dirty="0">
                <a:ea typeface="+mn-ea"/>
              </a:rPr>
              <a:t>systemer uten ekstra pålogging.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Tilganger styres ut fra hvilke roller du har.</a:t>
            </a:r>
            <a:br>
              <a:rPr lang="nb-NO" sz="1700" dirty="0">
                <a:ea typeface="+mn-ea"/>
              </a:rPr>
            </a:br>
            <a:r>
              <a:rPr lang="nb-NO" sz="1700" dirty="0">
                <a:ea typeface="+mn-ea"/>
              </a:rPr>
              <a:t>(Roller som er registrert i medlemsnett).</a:t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  <a:hlinkClick r:id="rId3"/>
              </a:rPr>
              <a:t>https://appsco.com/login</a:t>
            </a:r>
            <a:r>
              <a:rPr lang="nb-NO" sz="1700" dirty="0">
                <a:ea typeface="+mn-ea"/>
              </a:rPr>
              <a:t/>
            </a:r>
            <a:br>
              <a:rPr lang="nb-NO" sz="1700" dirty="0">
                <a:ea typeface="+mn-ea"/>
              </a:rPr>
            </a:br>
            <a:endParaRPr lang="nb-NO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nb-NO" sz="1700" dirty="0">
                <a:ea typeface="+mn-ea"/>
              </a:rPr>
              <a:t>NB! Virker ikke i </a:t>
            </a:r>
            <a:r>
              <a:rPr lang="nb-NO" sz="1700" dirty="0" err="1">
                <a:ea typeface="+mn-ea"/>
              </a:rPr>
              <a:t>Internet</a:t>
            </a:r>
            <a:r>
              <a:rPr lang="nb-NO" sz="1700" dirty="0">
                <a:ea typeface="+mn-ea"/>
              </a:rPr>
              <a:t> Explorer.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700" dirty="0"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endParaRPr lang="en-US" sz="1600" dirty="0">
              <a:ea typeface="+mn-ea"/>
            </a:endParaRPr>
          </a:p>
        </p:txBody>
      </p:sp>
      <p:sp>
        <p:nvSpPr>
          <p:cNvPr id="4" name="Kort 20"/>
          <p:cNvSpPr/>
          <p:nvPr/>
        </p:nvSpPr>
        <p:spPr>
          <a:xfrm>
            <a:off x="6705600" y="1752600"/>
            <a:ext cx="1512168" cy="1224136"/>
          </a:xfrm>
          <a:prstGeom prst="flowChartPunchedCard">
            <a:avLst/>
          </a:prstGeom>
          <a:solidFill>
            <a:srgbClr val="FFFFC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81216" y="2184312"/>
            <a:ext cx="148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Min</a:t>
            </a:r>
            <a:r>
              <a:rPr lang="nb-NO" sz="18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/>
                <a:ea typeface="+mn-ea"/>
              </a:rPr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2187894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20341</TotalTime>
  <Words>296</Words>
  <Application>Microsoft Office PowerPoint</Application>
  <PresentationFormat>Skjermfremvisning (4:3)</PresentationFormat>
  <Paragraphs>166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34" baseType="lpstr">
      <vt:lpstr>MS PGothic</vt:lpstr>
      <vt:lpstr>MS PGothic</vt:lpstr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Communications_white</vt:lpstr>
      <vt:lpstr>Custom Design</vt:lpstr>
      <vt:lpstr>2_Custom Design</vt:lpstr>
      <vt:lpstr>PowerPoint-presentasjon</vt:lpstr>
      <vt:lpstr>PowerPoint-presentasjon</vt:lpstr>
      <vt:lpstr>PowerPoint-presentasjon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Dagens løsning</vt:lpstr>
      <vt:lpstr>Gode eksempler fra klubbene</vt:lpstr>
      <vt:lpstr>Spørsmål?</vt:lpstr>
      <vt:lpstr>PowerPoint-presentasjon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Oppgradering av hjemmesidene</dc:title>
  <dc:subject>Oppgradering av hjemmesidene</dc:subject>
  <dc:creator>Tor Endre V. Bakken</dc:creator>
  <cp:lastModifiedBy>Bakken, Tor Endre</cp:lastModifiedBy>
  <cp:revision>806</cp:revision>
  <cp:lastPrinted>2017-03-10T07:10:43Z</cp:lastPrinted>
  <dcterms:created xsi:type="dcterms:W3CDTF">2010-04-16T20:11:30Z</dcterms:created>
  <dcterms:modified xsi:type="dcterms:W3CDTF">2018-03-09T08:23:17Z</dcterms:modified>
</cp:coreProperties>
</file>