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16"/>
  </p:notesMasterIdLst>
  <p:handoutMasterIdLst>
    <p:handoutMasterId r:id="rId17"/>
  </p:handoutMasterIdLst>
  <p:sldIdLst>
    <p:sldId id="361" r:id="rId4"/>
    <p:sldId id="381" r:id="rId5"/>
    <p:sldId id="384" r:id="rId6"/>
    <p:sldId id="383" r:id="rId7"/>
    <p:sldId id="382" r:id="rId8"/>
    <p:sldId id="377" r:id="rId9"/>
    <p:sldId id="373" r:id="rId10"/>
    <p:sldId id="364" r:id="rId11"/>
    <p:sldId id="368" r:id="rId12"/>
    <p:sldId id="379" r:id="rId13"/>
    <p:sldId id="369" r:id="rId14"/>
    <p:sldId id="374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A300390C-01E5-4A26-92BA-148A744F6124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4639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2745622D-7495-4558-B850-0CFC40FCB0D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3909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0D9DB45-74DE-4B4C-BBFA-BE15F58C2C49}" type="slidenum">
              <a:rPr lang="en-US" altLang="nb-NO" sz="1200"/>
              <a:pPr/>
              <a:t>1</a:t>
            </a:fld>
            <a:endParaRPr lang="en-US" altLang="nb-NO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23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tar ansvar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3724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4515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1260 prosjekter i 2016-2017</a:t>
            </a:r>
          </a:p>
          <a:p>
            <a:r>
              <a:rPr lang="nb-NO" dirty="0"/>
              <a:t>Grants Polio USD 110 mill</a:t>
            </a:r>
          </a:p>
          <a:p>
            <a:r>
              <a:rPr lang="nb-NO" dirty="0"/>
              <a:t>Søknader fredsstipend økt med 59% fra 2015 - 2017</a:t>
            </a:r>
          </a:p>
          <a:p>
            <a:r>
              <a:rPr lang="nb-NO" dirty="0"/>
              <a:t>Totalt 4 milliarder USD!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6495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Hvordan kan vi få størst mulig effekt?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Gjennom utdanning av spesialister  - Peace Fellows. Ringer i vannet!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3mndrs kurset er rettet mot velutdannende personer som har arbeidet i feltet minst 5 år og som klarer å ta fri 3 mndr.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Hedre Paul Harris navn i forbindelse med 50 årsdagen for hans død.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begynnelsen: 7 universiteter, dekket 4 verdensdeler. Duke (USA), International Christian University(Japan) Scinece Po, Frankrike, Universidad El Salvador, Argentina, Bradford, England, Berkeley, USA, Queensland, Australia.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Ønsket alle verdensdeler representert. El Salvadr og Frankrike falt ut. Sverige kom inn.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6 sentere fordelt på 7 universiteter.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På denne måten kom studiet og setrtifiseringskurset for de som alt var ute i feltet under samme tak.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2009 Berkeley gikk 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2011 Universidad del Salvador i Argentain faser ut og Uppsala kom inn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1. Kull i 2004, 68 studenter fra 29 land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9379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et lokalt eksempel, Stian Jenssen fra Stathelle. Våren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3544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>
                <a:effectLst/>
              </a:rPr>
              <a:t>Hvert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år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velger</a:t>
            </a:r>
            <a:r>
              <a:rPr lang="en-US" b="0" dirty="0">
                <a:effectLst/>
              </a:rPr>
              <a:t> Rotary </a:t>
            </a:r>
            <a:r>
              <a:rPr lang="en-US" b="0" dirty="0" err="1">
                <a:effectLst/>
              </a:rPr>
              <a:t>ut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opp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til</a:t>
            </a:r>
            <a:r>
              <a:rPr lang="en-US" b="0" dirty="0">
                <a:effectLst/>
              </a:rPr>
              <a:t> 100 </a:t>
            </a:r>
            <a:r>
              <a:rPr lang="en-US" b="0" dirty="0" err="1">
                <a:effectLst/>
              </a:rPr>
              <a:t>studenter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fra</a:t>
            </a:r>
            <a:r>
              <a:rPr lang="en-US" b="0" dirty="0">
                <a:effectLst/>
              </a:rPr>
              <a:t> hele </a:t>
            </a:r>
            <a:r>
              <a:rPr lang="en-US" b="0" dirty="0" err="1">
                <a:effectLst/>
              </a:rPr>
              <a:t>verden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og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tilbyr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dem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studieplass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på</a:t>
            </a:r>
            <a:r>
              <a:rPr lang="en-US" b="0" dirty="0">
                <a:effectLst/>
              </a:rPr>
              <a:t> et </a:t>
            </a:r>
            <a:r>
              <a:rPr lang="en-US" b="0" dirty="0" err="1">
                <a:effectLst/>
              </a:rPr>
              <a:t>av</a:t>
            </a:r>
            <a:r>
              <a:rPr lang="en-US" b="0" dirty="0">
                <a:effectLst/>
              </a:rPr>
              <a:t> de 6 Peace Centers.</a:t>
            </a:r>
          </a:p>
          <a:p>
            <a:r>
              <a:rPr lang="en-US" b="0" dirty="0">
                <a:effectLst/>
              </a:rPr>
              <a:t>50 Masters degree  </a:t>
            </a:r>
            <a:r>
              <a:rPr lang="en-US" b="0" dirty="0" err="1">
                <a:effectLst/>
              </a:rPr>
              <a:t>og</a:t>
            </a:r>
            <a:r>
              <a:rPr lang="en-US" b="0" dirty="0">
                <a:effectLst/>
              </a:rPr>
              <a:t> 50 certificate (3 months)</a:t>
            </a:r>
          </a:p>
          <a:p>
            <a:endParaRPr lang="en-US" b="0" dirty="0">
              <a:effectLst/>
            </a:endParaRPr>
          </a:p>
          <a:p>
            <a:r>
              <a:rPr lang="en-US" b="0" dirty="0">
                <a:effectLst/>
              </a:rPr>
              <a:t>De </a:t>
            </a:r>
            <a:r>
              <a:rPr lang="en-US" b="0" dirty="0" err="1">
                <a:effectLst/>
              </a:rPr>
              <a:t>må</a:t>
            </a:r>
            <a:r>
              <a:rPr lang="en-US" b="0" dirty="0">
                <a:effectLst/>
              </a:rPr>
              <a:t> I </a:t>
            </a:r>
            <a:r>
              <a:rPr lang="en-US" b="0" dirty="0" err="1">
                <a:effectLst/>
              </a:rPr>
              <a:t>tillegg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tilfredsstille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opptakskravene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ved</a:t>
            </a:r>
            <a:r>
              <a:rPr lang="en-US" b="0" dirty="0">
                <a:effectLst/>
              </a:rPr>
              <a:t> de </a:t>
            </a:r>
            <a:r>
              <a:rPr lang="en-US" b="0" dirty="0" err="1">
                <a:effectLst/>
              </a:rPr>
              <a:t>respektive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universitetene</a:t>
            </a:r>
            <a:r>
              <a:rPr lang="en-US" b="0" dirty="0">
                <a:effectLst/>
              </a:rPr>
              <a:t>.</a:t>
            </a:r>
          </a:p>
          <a:p>
            <a:endParaRPr lang="en-US" b="0" dirty="0">
              <a:effectLst/>
            </a:endParaRPr>
          </a:p>
          <a:p>
            <a:r>
              <a:rPr lang="en-US" b="0" dirty="0" err="1">
                <a:effectLst/>
              </a:rPr>
              <a:t>Antall</a:t>
            </a:r>
            <a:r>
              <a:rPr lang="en-US" b="0" dirty="0">
                <a:effectLst/>
              </a:rPr>
              <a:t> </a:t>
            </a:r>
            <a:r>
              <a:rPr lang="en-US" b="0" dirty="0" err="1">
                <a:effectLst/>
              </a:rPr>
              <a:t>søknader</a:t>
            </a:r>
            <a:r>
              <a:rPr lang="en-US" b="0" dirty="0">
                <a:effectLst/>
              </a:rPr>
              <a:t> 2016: 541, 2017 1354 </a:t>
            </a:r>
          </a:p>
          <a:p>
            <a:r>
              <a:rPr lang="en-US" b="0" dirty="0" err="1">
                <a:effectLst/>
              </a:rPr>
              <a:t>Vurderer</a:t>
            </a:r>
            <a:r>
              <a:rPr lang="en-US" b="0" dirty="0">
                <a:effectLst/>
              </a:rPr>
              <a:t> 427 </a:t>
            </a:r>
            <a:r>
              <a:rPr lang="en-US" b="0" dirty="0" err="1">
                <a:effectLst/>
              </a:rPr>
              <a:t>søknader</a:t>
            </a:r>
            <a:r>
              <a:rPr lang="en-US" b="0" dirty="0">
                <a:effectLst/>
              </a:rPr>
              <a:t>. I 2017</a:t>
            </a:r>
          </a:p>
          <a:p>
            <a:endParaRPr lang="en-US" b="0" dirty="0">
              <a:effectLst/>
            </a:endParaRP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5622D-7495-4558-B850-0CFC40FCB0D5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8920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9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690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88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34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26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497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46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79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606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61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1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02400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51729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310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76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08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15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6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91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92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83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TITLE  |  </a:t>
            </a:r>
            <a:fld id="{E5AB5B65-6955-455E-AB54-BA48A799ED74}" type="slidenum"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50" r:id="rId14"/>
    <p:sldLayoutId id="214748395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037C6D19-090F-4D9B-B480-F1DF41882812}" type="slidenum"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altLang="nb-NO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altLang="nb-NO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411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nb-NO" sz="4400" dirty="0" err="1">
                <a:solidFill>
                  <a:schemeClr val="bg1"/>
                </a:solidFill>
                <a:latin typeface="Arial Narrow Bold" pitchFamily="-84" charset="0"/>
              </a:rPr>
              <a:t>Fredsstudier</a:t>
            </a:r>
            <a:endParaRPr lang="en-US" altLang="nb-NO" sz="4400" dirty="0">
              <a:solidFill>
                <a:schemeClr val="bg1"/>
              </a:solidFill>
              <a:latin typeface="Arial Narrow Bold" pitchFamily="-84" charset="0"/>
            </a:endParaRP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Endowment/Major Gift Advisor Ingrid Grandum Berget </a:t>
            </a:r>
          </a:p>
          <a:p>
            <a:pPr eaLnBrk="1" hangingPunct="1"/>
            <a:r>
              <a:rPr lang="en-US" altLang="nb-NO" sz="2000" dirty="0">
                <a:solidFill>
                  <a:srgbClr val="01B4E7"/>
                </a:solidFill>
                <a:latin typeface="Georgia" pitchFamily="18" charset="0"/>
              </a:rPr>
              <a:t>2.9.2017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9FB22-6F67-4C12-95B4-7EF46BA3B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022"/>
            <a:ext cx="9144000" cy="504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7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8791-BF16-4EF5-A31E-5F6596B0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4E4BAE-9CD0-4C4C-B147-4C0A62EB0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2"/>
          <a:stretch/>
        </p:blipFill>
        <p:spPr>
          <a:xfrm>
            <a:off x="1371600" y="1495397"/>
            <a:ext cx="6400800" cy="3973568"/>
          </a:xfrm>
        </p:spPr>
      </p:pic>
    </p:spTree>
    <p:extLst>
      <p:ext uri="{BB962C8B-B14F-4D97-AF65-F5344CB8AC3E}">
        <p14:creationId xmlns:p14="http://schemas.microsoft.com/office/powerpoint/2010/main" val="154785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BB0583-02E1-41C9-87A3-14171622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5822413" cy="4170965"/>
          </a:xfrm>
          <a:prstGeom prst="rect">
            <a:avLst/>
          </a:prstGeom>
        </p:spPr>
      </p:pic>
      <p:pic>
        <p:nvPicPr>
          <p:cNvPr id="3" name="Picture 2" descr="1630800_073801503530109000@Chris-Surface-4">
            <a:extLst>
              <a:ext uri="{FF2B5EF4-FFF2-40B4-BE49-F238E27FC236}">
                <a16:creationId xmlns:a16="http://schemas.microsoft.com/office/drawing/2014/main" id="{F7A1543D-95E7-47A1-86A3-626E7D320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688772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6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F55B4-3FBB-431E-B209-F137A1F23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3" y="980728"/>
            <a:ext cx="8800979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6B62DF58-7279-45B2-AA93-EE02E7401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5" y="1105684"/>
            <a:ext cx="7797608" cy="458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7DA2A-BA15-45BE-BDB6-9916D8DFC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Rotarys hovedsatsingsområder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2C7E8F1-74EC-4D24-9E77-C363B7BF0B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55509" y="1844823"/>
            <a:ext cx="5032089" cy="388843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148701-4C98-4AE4-AD6E-982D824873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58390"/>
            <a:ext cx="3426887" cy="44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098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FE2F-2737-4470-AFC0-EEBBA7B33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u="sng" dirty="0"/>
              <a:t>Hvorfor</a:t>
            </a:r>
            <a:r>
              <a:rPr lang="nb-NO" dirty="0"/>
              <a:t> arbeiderRotary for fred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97269-D887-48B2-B7E7-97F730B7F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Vold og konflikter driver millioner av mennesker på flukt hvert år </a:t>
            </a:r>
          </a:p>
          <a:p>
            <a:pPr marL="0" indent="0">
              <a:buNone/>
            </a:pPr>
            <a:r>
              <a:rPr lang="nb-NO" dirty="0"/>
              <a:t>Halvparten av de som blir drept er barn, og 90 prosent sivile.</a:t>
            </a:r>
          </a:p>
          <a:p>
            <a:pPr marL="0" indent="0">
              <a:buNone/>
            </a:pPr>
            <a:r>
              <a:rPr lang="nb-NO" dirty="0"/>
              <a:t>Vi nekter å akseptere konflikter som en naturlig del av livet. Rotaryprosjekter gir opplæring som bidrar til mellom-menneskelig forståelse og  ferdigheter i å løse konflikter.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C10832F8-0E71-490C-B50E-79E76B8C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654" y="5395553"/>
            <a:ext cx="1879146" cy="145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BAFDA-E784-4BA7-8663-60AA66F68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hjelper Rotary?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72876-DE8A-4713-A670-D16A12D7D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Gjennom:</a:t>
            </a:r>
          </a:p>
          <a:p>
            <a:r>
              <a:rPr lang="nb-NO" dirty="0"/>
              <a:t>Serviceprosjekter</a:t>
            </a:r>
          </a:p>
          <a:p>
            <a:r>
              <a:rPr lang="nb-NO" dirty="0"/>
              <a:t>Peace Fellowship</a:t>
            </a:r>
          </a:p>
          <a:p>
            <a:r>
              <a:rPr lang="nb-NO" dirty="0"/>
              <a:t>Stipender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16611-E5BC-4DCF-86D7-974C20D33E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Rotary tar tak i de underliggende årsakene til konflikter</a:t>
            </a:r>
          </a:p>
          <a:p>
            <a:r>
              <a:rPr lang="nb-NO" dirty="0"/>
              <a:t>Fattigdom</a:t>
            </a:r>
          </a:p>
          <a:p>
            <a:r>
              <a:rPr lang="nb-NO" dirty="0"/>
              <a:t>Ulikhet</a:t>
            </a:r>
          </a:p>
          <a:p>
            <a:r>
              <a:rPr lang="nb-NO" dirty="0"/>
              <a:t>Etniske spenning</a:t>
            </a:r>
          </a:p>
          <a:p>
            <a:r>
              <a:rPr lang="nb-NO" dirty="0"/>
              <a:t>Mangel på utdanning</a:t>
            </a:r>
          </a:p>
          <a:p>
            <a:r>
              <a:rPr lang="nb-NO" dirty="0"/>
              <a:t>Urettferdig fordeling av ressurser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4BECC67A-D3B0-4B58-B300-AA1B8C29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1" y="4017304"/>
            <a:ext cx="2088233" cy="161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4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EF448-5E22-4E69-B230-5F629344A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Rotary Peace Centers: Kort historikk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3B22C-3D37-45EC-874F-12A46B43E8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2000" dirty="0"/>
              <a:t>1999 Etablert masterstudie.</a:t>
            </a:r>
          </a:p>
          <a:p>
            <a:r>
              <a:rPr lang="nb-NO" sz="2000" dirty="0"/>
              <a:t>2002 Oppstart 1. kull</a:t>
            </a:r>
          </a:p>
          <a:p>
            <a:r>
              <a:rPr lang="nb-NO" sz="2000" dirty="0"/>
              <a:t>2004 1. kull ferdig</a:t>
            </a:r>
          </a:p>
          <a:p>
            <a:r>
              <a:rPr lang="nb-NO" sz="2000" dirty="0"/>
              <a:t>2006 Oppstart av pilot, 3 mndr. sertifiseringskurs</a:t>
            </a:r>
          </a:p>
          <a:p>
            <a:r>
              <a:rPr lang="nb-NO" sz="2000" dirty="0"/>
              <a:t>2008 Kurset etablert</a:t>
            </a:r>
          </a:p>
          <a:p>
            <a:r>
              <a:rPr lang="nb-NO" sz="2000" dirty="0"/>
              <a:t>2012 Extern evaluering</a:t>
            </a:r>
          </a:p>
          <a:p>
            <a:r>
              <a:rPr lang="nb-NO" sz="2000" dirty="0"/>
              <a:t>2014  Nytt navn: Rotary Peace Centers, Rotary Peace Fellows</a:t>
            </a:r>
          </a:p>
          <a:p>
            <a:r>
              <a:rPr lang="nb-NO" sz="2000" dirty="0"/>
              <a:t>2017 En ny strategi er under arbeidelse og et nyttsertifikat-program er under utvikling.</a:t>
            </a:r>
          </a:p>
          <a:p>
            <a:endParaRPr lang="nb-NO" sz="20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A8A088-1F78-4D1C-A207-C31856288C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" name="Plassholder for innhold 4">
            <a:extLst>
              <a:ext uri="{FF2B5EF4-FFF2-40B4-BE49-F238E27FC236}">
                <a16:creationId xmlns:a16="http://schemas.microsoft.com/office/drawing/2014/main" id="{32420FFF-53F0-4D9D-A2D1-0D634753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1654"/>
            <a:ext cx="3320812" cy="4608474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25DB995-24CA-479F-9BA7-9057E109E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03730"/>
            <a:ext cx="1321313" cy="102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8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AB96-9B1F-4A44-9786-98281141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/>
              <a:t>Hvor?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032F-4015-4BB7-836C-32456ACFA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marL="0" indent="0">
              <a:buNone/>
            </a:pPr>
            <a:r>
              <a:rPr lang="nb-NO" sz="2000" b="1" dirty="0"/>
              <a:t>6 sentere – 7 universitet</a:t>
            </a:r>
          </a:p>
          <a:p>
            <a:r>
              <a:rPr lang="nb-NO" sz="2000" dirty="0"/>
              <a:t>University of Quinsland, Australia</a:t>
            </a:r>
          </a:p>
          <a:p>
            <a:r>
              <a:rPr lang="nb-NO" sz="2000" dirty="0"/>
              <a:t>University of Bradford, England</a:t>
            </a:r>
          </a:p>
          <a:p>
            <a:r>
              <a:rPr lang="nb-NO" sz="2000" dirty="0"/>
              <a:t>International Christian University, Japan</a:t>
            </a:r>
          </a:p>
          <a:p>
            <a:r>
              <a:rPr lang="nb-NO" sz="2000" dirty="0"/>
              <a:t>Uppsala Universitet, Sverige</a:t>
            </a:r>
          </a:p>
          <a:p>
            <a:r>
              <a:rPr lang="nb-NO" sz="2000" dirty="0"/>
              <a:t>Duke University/University of Nort Carolina, Chapell Hill USA</a:t>
            </a:r>
          </a:p>
          <a:p>
            <a:r>
              <a:rPr lang="nb-NO" sz="2000" dirty="0"/>
              <a:t>Chualalongkorn University, Thailand (3 mndr sertificat)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17D739-EAC4-4F91-AA20-0CC3072B6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7038" y="2276872"/>
            <a:ext cx="4752529" cy="3672408"/>
          </a:xfrm>
        </p:spPr>
      </p:pic>
    </p:spTree>
    <p:extLst>
      <p:ext uri="{BB962C8B-B14F-4D97-AF65-F5344CB8AC3E}">
        <p14:creationId xmlns:p14="http://schemas.microsoft.com/office/powerpoint/2010/main" val="107851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5052E-9CBA-4E77-AE9C-F3F796D1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0562-423E-49B8-BC24-32F00BE3C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100 studenter tilbys hvert år masterstudie eller 3. mnd sertifiseringskurs</a:t>
            </a:r>
          </a:p>
          <a:p>
            <a:r>
              <a:rPr lang="nb-NO" dirty="0"/>
              <a:t>65 mill mennesker er på flukt pga væpnet konflikt eller forfølgelse</a:t>
            </a:r>
          </a:p>
          <a:p>
            <a:r>
              <a:rPr lang="nb-NO" dirty="0"/>
              <a:t>142 mill USD er samlet inn av rotarianer til fredsprosjekter</a:t>
            </a:r>
          </a:p>
          <a:p>
            <a:r>
              <a:rPr lang="nb-NO" dirty="0"/>
              <a:t>1000+ studenter er nå uteksaminert gjennom Rotarys Peace Centers program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5515627"/>
      </p:ext>
    </p:extLst>
  </p:cSld>
  <p:clrMapOvr>
    <a:masterClrMapping/>
  </p:clrMapOvr>
</p:sld>
</file>

<file path=ppt/theme/theme1.xml><?xml version="1.0" encoding="utf-8"?>
<a:theme xmlns:a="http://schemas.openxmlformats.org/drawingml/2006/main" name="6642_Foundation_PowerPoint_Design_(Light)_ORIGINAL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6642_Foundation_PowerPoint_Design_(Light)_ORIGINAL</Template>
  <TotalTime>240</TotalTime>
  <Words>526</Words>
  <Application>Microsoft Office PowerPoint</Application>
  <PresentationFormat>On-screen Show (4:3)</PresentationFormat>
  <Paragraphs>77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ＭＳ Ｐゴシック</vt:lpstr>
      <vt:lpstr>Arial</vt:lpstr>
      <vt:lpstr>Arial Narrow</vt:lpstr>
      <vt:lpstr>Arial Narrow Bold</vt:lpstr>
      <vt:lpstr>Calibri</vt:lpstr>
      <vt:lpstr>Georgia</vt:lpstr>
      <vt:lpstr>ヒラギノ角ゴ Pro W3</vt:lpstr>
      <vt:lpstr>6642_Foundation_PowerPoint_Design_(Light)_ORIGINAL</vt:lpstr>
      <vt:lpstr>Custom Design</vt:lpstr>
      <vt:lpstr>2_Custom Design</vt:lpstr>
      <vt:lpstr>PowerPoint Presentation</vt:lpstr>
      <vt:lpstr>PowerPoint Presentation</vt:lpstr>
      <vt:lpstr>PowerPoint Presentation</vt:lpstr>
      <vt:lpstr>Rotarys hovedsatsingsområder</vt:lpstr>
      <vt:lpstr>Hvorfor arbeiderRotary for fred</vt:lpstr>
      <vt:lpstr>Hvordan hjelper Rotary?</vt:lpstr>
      <vt:lpstr>The Rotary Peace Centers: Kort historikk</vt:lpstr>
      <vt:lpstr>Hvor?</vt:lpstr>
      <vt:lpstr>Noen tall</vt:lpstr>
      <vt:lpstr>PowerPoint Presentation</vt:lpstr>
      <vt:lpstr>Hvem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</dc:creator>
  <cp:lastModifiedBy>Ingrid Grandum Berget</cp:lastModifiedBy>
  <cp:revision>33</cp:revision>
  <cp:lastPrinted>2013-04-11T19:55:04Z</cp:lastPrinted>
  <dcterms:created xsi:type="dcterms:W3CDTF">2014-02-10T19:23:23Z</dcterms:created>
  <dcterms:modified xsi:type="dcterms:W3CDTF">2017-08-31T14:27:59Z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