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6" r:id="rId1"/>
    <p:sldMasterId id="2147483762" r:id="rId2"/>
    <p:sldMasterId id="2147483814" r:id="rId3"/>
    <p:sldMasterId id="2147483854" r:id="rId4"/>
  </p:sldMasterIdLst>
  <p:notesMasterIdLst>
    <p:notesMasterId r:id="rId18"/>
  </p:notesMasterIdLst>
  <p:handoutMasterIdLst>
    <p:handoutMasterId r:id="rId19"/>
  </p:handoutMasterIdLst>
  <p:sldIdLst>
    <p:sldId id="691" r:id="rId5"/>
    <p:sldId id="693" r:id="rId6"/>
    <p:sldId id="698" r:id="rId7"/>
    <p:sldId id="699" r:id="rId8"/>
    <p:sldId id="707" r:id="rId9"/>
    <p:sldId id="703" r:id="rId10"/>
    <p:sldId id="704" r:id="rId11"/>
    <p:sldId id="692" r:id="rId12"/>
    <p:sldId id="695" r:id="rId13"/>
    <p:sldId id="694" r:id="rId14"/>
    <p:sldId id="685" r:id="rId15"/>
    <p:sldId id="696" r:id="rId16"/>
    <p:sldId id="633" r:id="rId17"/>
  </p:sldIdLst>
  <p:sldSz cx="9144000" cy="6858000" type="screen4x3"/>
  <p:notesSz cx="7023100" cy="9309100"/>
  <p:defaultTextStyle>
    <a:defPPr>
      <a:defRPr lang="en-US"/>
    </a:defPPr>
    <a:lvl1pPr algn="l" rtl="0" fontAlgn="base">
      <a:spcBef>
        <a:spcPct val="0"/>
      </a:spcBef>
      <a:spcAft>
        <a:spcPct val="0"/>
      </a:spcAft>
      <a:defRPr kumimoji="1"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kumimoji="1"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kumimoji="1"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kumimoji="1"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kumimoji="1" sz="2400" kern="1200">
        <a:solidFill>
          <a:schemeClr val="tx1"/>
        </a:solidFill>
        <a:latin typeface="Times New Roman" pitchFamily="18" charset="0"/>
        <a:ea typeface="+mn-ea"/>
        <a:cs typeface="Arial" charset="0"/>
      </a:defRPr>
    </a:lvl5pPr>
    <a:lvl6pPr marL="2286000" algn="l" defTabSz="914400" rtl="0" eaLnBrk="1" latinLnBrk="0" hangingPunct="1">
      <a:defRPr kumimoji="1" sz="2400" kern="1200">
        <a:solidFill>
          <a:schemeClr val="tx1"/>
        </a:solidFill>
        <a:latin typeface="Times New Roman" pitchFamily="18" charset="0"/>
        <a:ea typeface="+mn-ea"/>
        <a:cs typeface="Arial" charset="0"/>
      </a:defRPr>
    </a:lvl6pPr>
    <a:lvl7pPr marL="2743200" algn="l" defTabSz="914400" rtl="0" eaLnBrk="1" latinLnBrk="0" hangingPunct="1">
      <a:defRPr kumimoji="1" sz="2400" kern="1200">
        <a:solidFill>
          <a:schemeClr val="tx1"/>
        </a:solidFill>
        <a:latin typeface="Times New Roman" pitchFamily="18" charset="0"/>
        <a:ea typeface="+mn-ea"/>
        <a:cs typeface="Arial" charset="0"/>
      </a:defRPr>
    </a:lvl7pPr>
    <a:lvl8pPr marL="3200400" algn="l" defTabSz="914400" rtl="0" eaLnBrk="1" latinLnBrk="0" hangingPunct="1">
      <a:defRPr kumimoji="1" sz="2400" kern="1200">
        <a:solidFill>
          <a:schemeClr val="tx1"/>
        </a:solidFill>
        <a:latin typeface="Times New Roman" pitchFamily="18" charset="0"/>
        <a:ea typeface="+mn-ea"/>
        <a:cs typeface="Arial" charset="0"/>
      </a:defRPr>
    </a:lvl8pPr>
    <a:lvl9pPr marL="3657600" algn="l" defTabSz="914400" rtl="0" eaLnBrk="1" latinLnBrk="0" hangingPunct="1">
      <a:defRPr kumimoji="1"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3756">
          <p15:clr>
            <a:srgbClr val="A4A3A4"/>
          </p15:clr>
        </p15:guide>
        <p15:guide id="2" orient="horz" pos="204">
          <p15:clr>
            <a:srgbClr val="A4A3A4"/>
          </p15:clr>
        </p15:guide>
        <p15:guide id="3" orient="horz" pos="2421">
          <p15:clr>
            <a:srgbClr val="A4A3A4"/>
          </p15:clr>
        </p15:guide>
        <p15:guide id="4" pos="278">
          <p15:clr>
            <a:srgbClr val="A4A3A4"/>
          </p15:clr>
        </p15:guide>
        <p15:guide id="5" pos="2882">
          <p15:clr>
            <a:srgbClr val="A4A3A4"/>
          </p15:clr>
        </p15:guide>
        <p15:guide id="6" pos="4782">
          <p15:clr>
            <a:srgbClr val="A4A3A4"/>
          </p15:clr>
        </p15:guide>
      </p15:sldGuideLst>
    </p:ext>
    <p:ext uri="{2D200454-40CA-4A62-9FC3-DE9A4176ACB9}">
      <p15:notesGuideLst xmlns:p15="http://schemas.microsoft.com/office/powerpoint/2012/main">
        <p15:guide id="1" orient="horz" pos="2933">
          <p15:clr>
            <a:srgbClr val="A4A3A4"/>
          </p15:clr>
        </p15:guide>
        <p15:guide id="2" pos="221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458F"/>
    <a:srgbClr val="01B4E7"/>
    <a:srgbClr val="010000"/>
    <a:srgbClr val="005DAA"/>
    <a:srgbClr val="D9C89E"/>
    <a:srgbClr val="687D90"/>
    <a:srgbClr val="D91B5C"/>
    <a:srgbClr val="872175"/>
    <a:srgbClr val="BCBDC0"/>
    <a:srgbClr val="9EA6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68" autoAdjust="0"/>
    <p:restoredTop sz="79097" autoAdjust="0"/>
  </p:normalViewPr>
  <p:slideViewPr>
    <p:cSldViewPr snapToGrid="0" snapToObjects="1">
      <p:cViewPr varScale="1">
        <p:scale>
          <a:sx n="82" d="100"/>
          <a:sy n="82" d="100"/>
        </p:scale>
        <p:origin x="1530" y="84"/>
      </p:cViewPr>
      <p:guideLst>
        <p:guide orient="horz" pos="3756"/>
        <p:guide orient="horz" pos="204"/>
        <p:guide orient="horz" pos="2421"/>
        <p:guide pos="278"/>
        <p:guide pos="2882"/>
        <p:guide pos="4782"/>
      </p:guideLst>
    </p:cSldViewPr>
  </p:slideViewPr>
  <p:outlineViewPr>
    <p:cViewPr>
      <p:scale>
        <a:sx n="33" d="100"/>
        <a:sy n="33" d="100"/>
      </p:scale>
      <p:origin x="0" y="3806"/>
    </p:cViewPr>
  </p:outlineViewPr>
  <p:notesTextViewPr>
    <p:cViewPr>
      <p:scale>
        <a:sx n="100" d="100"/>
        <a:sy n="100" d="100"/>
      </p:scale>
      <p:origin x="0" y="0"/>
    </p:cViewPr>
  </p:notesTextViewPr>
  <p:sorterViewPr>
    <p:cViewPr>
      <p:scale>
        <a:sx n="200" d="100"/>
        <a:sy n="200" d="100"/>
      </p:scale>
      <p:origin x="0" y="0"/>
    </p:cViewPr>
  </p:sorterViewPr>
  <p:notesViewPr>
    <p:cSldViewPr>
      <p:cViewPr>
        <p:scale>
          <a:sx n="114" d="100"/>
          <a:sy n="114" d="100"/>
        </p:scale>
        <p:origin x="-5816" y="-696"/>
      </p:cViewPr>
      <p:guideLst>
        <p:guide orient="horz" pos="2933"/>
        <p:guide pos="221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22" name="Rectangle 2"/>
          <p:cNvSpPr>
            <a:spLocks noGrp="1" noChangeArrowheads="1"/>
          </p:cNvSpPr>
          <p:nvPr>
            <p:ph type="hdr" sz="quarter"/>
          </p:nvPr>
        </p:nvSpPr>
        <p:spPr bwMode="auto">
          <a:xfrm>
            <a:off x="2" y="0"/>
            <a:ext cx="3042390" cy="465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37" tIns="46621" rIns="93237" bIns="46621" numCol="1" anchor="t" anchorCtr="0" compatLnSpc="1">
            <a:prstTxWarp prst="textNoShape">
              <a:avLst/>
            </a:prstTxWarp>
          </a:bodyPr>
          <a:lstStyle>
            <a:lvl1pPr defTabSz="932986">
              <a:defRPr kumimoji="0" sz="1200">
                <a:latin typeface="Arial" charset="0"/>
              </a:defRPr>
            </a:lvl1pPr>
          </a:lstStyle>
          <a:p>
            <a:pPr>
              <a:defRPr/>
            </a:pPr>
            <a:endParaRPr lang="en-US" dirty="0"/>
          </a:p>
        </p:txBody>
      </p:sp>
      <p:sp>
        <p:nvSpPr>
          <p:cNvPr id="133123" name="Rectangle 3"/>
          <p:cNvSpPr>
            <a:spLocks noGrp="1" noChangeArrowheads="1"/>
          </p:cNvSpPr>
          <p:nvPr>
            <p:ph type="dt" sz="quarter" idx="1"/>
          </p:nvPr>
        </p:nvSpPr>
        <p:spPr bwMode="auto">
          <a:xfrm>
            <a:off x="3979121" y="0"/>
            <a:ext cx="3042390" cy="465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37" tIns="46621" rIns="93237" bIns="46621" numCol="1" anchor="t" anchorCtr="0" compatLnSpc="1">
            <a:prstTxWarp prst="textNoShape">
              <a:avLst/>
            </a:prstTxWarp>
          </a:bodyPr>
          <a:lstStyle>
            <a:lvl1pPr algn="r" defTabSz="932986">
              <a:defRPr kumimoji="0" sz="1200">
                <a:latin typeface="Arial" charset="0"/>
              </a:defRPr>
            </a:lvl1pPr>
          </a:lstStyle>
          <a:p>
            <a:pPr>
              <a:defRPr/>
            </a:pPr>
            <a:fld id="{09BCCE66-3D35-45A4-97FA-90F9CCBB5841}" type="datetime1">
              <a:rPr lang="en-US"/>
              <a:pPr>
                <a:defRPr/>
              </a:pPr>
              <a:t>1/12/2017</a:t>
            </a:fld>
            <a:endParaRPr lang="en-US" dirty="0"/>
          </a:p>
        </p:txBody>
      </p:sp>
      <p:sp>
        <p:nvSpPr>
          <p:cNvPr id="133124" name="Rectangle 4"/>
          <p:cNvSpPr>
            <a:spLocks noGrp="1" noChangeArrowheads="1"/>
          </p:cNvSpPr>
          <p:nvPr>
            <p:ph type="ftr" sz="quarter" idx="2"/>
          </p:nvPr>
        </p:nvSpPr>
        <p:spPr bwMode="auto">
          <a:xfrm>
            <a:off x="2" y="8841738"/>
            <a:ext cx="3042390" cy="465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37" tIns="46621" rIns="93237" bIns="46621" numCol="1" anchor="b" anchorCtr="0" compatLnSpc="1">
            <a:prstTxWarp prst="textNoShape">
              <a:avLst/>
            </a:prstTxWarp>
          </a:bodyPr>
          <a:lstStyle>
            <a:lvl1pPr defTabSz="932986">
              <a:defRPr kumimoji="0" sz="1200">
                <a:latin typeface="Arial" charset="0"/>
              </a:defRPr>
            </a:lvl1pPr>
          </a:lstStyle>
          <a:p>
            <a:pPr>
              <a:defRPr/>
            </a:pPr>
            <a:endParaRPr lang="en-US" dirty="0"/>
          </a:p>
        </p:txBody>
      </p:sp>
      <p:sp>
        <p:nvSpPr>
          <p:cNvPr id="133125" name="Rectangle 5"/>
          <p:cNvSpPr>
            <a:spLocks noGrp="1" noChangeArrowheads="1"/>
          </p:cNvSpPr>
          <p:nvPr>
            <p:ph type="sldNum" sz="quarter" idx="3"/>
          </p:nvPr>
        </p:nvSpPr>
        <p:spPr bwMode="auto">
          <a:xfrm>
            <a:off x="3979121" y="8841738"/>
            <a:ext cx="3042390" cy="465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37" tIns="46621" rIns="93237" bIns="46621" numCol="1" anchor="b" anchorCtr="0" compatLnSpc="1">
            <a:prstTxWarp prst="textNoShape">
              <a:avLst/>
            </a:prstTxWarp>
          </a:bodyPr>
          <a:lstStyle>
            <a:lvl1pPr algn="r" defTabSz="932986">
              <a:defRPr kumimoji="0" sz="1200">
                <a:latin typeface="Arial" charset="0"/>
              </a:defRPr>
            </a:lvl1pPr>
          </a:lstStyle>
          <a:p>
            <a:pPr>
              <a:defRPr/>
            </a:pPr>
            <a:fld id="{45F96E47-C8E2-4485-8231-C437400F7202}" type="slidenum">
              <a:rPr lang="en-US"/>
              <a:pPr>
                <a:defRPr/>
              </a:pPr>
              <a:t>‹#›</a:t>
            </a:fld>
            <a:endParaRPr lang="en-US" dirty="0"/>
          </a:p>
        </p:txBody>
      </p:sp>
    </p:spTree>
    <p:extLst>
      <p:ext uri="{BB962C8B-B14F-4D97-AF65-F5344CB8AC3E}">
        <p14:creationId xmlns:p14="http://schemas.microsoft.com/office/powerpoint/2010/main" val="11271152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2" y="0"/>
            <a:ext cx="3042390" cy="465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37" tIns="46621" rIns="93237" bIns="46621" numCol="1" anchor="t" anchorCtr="0" compatLnSpc="1">
            <a:prstTxWarp prst="textNoShape">
              <a:avLst/>
            </a:prstTxWarp>
          </a:bodyPr>
          <a:lstStyle>
            <a:lvl1pPr defTabSz="932986">
              <a:defRPr kumimoji="0" sz="1200">
                <a:latin typeface="Arial" charset="0"/>
              </a:defRPr>
            </a:lvl1pPr>
          </a:lstStyle>
          <a:p>
            <a:pPr>
              <a:defRPr/>
            </a:pPr>
            <a:endParaRPr lang="en-US" dirty="0"/>
          </a:p>
        </p:txBody>
      </p:sp>
      <p:sp>
        <p:nvSpPr>
          <p:cNvPr id="96259" name="Rectangle 3"/>
          <p:cNvSpPr>
            <a:spLocks noGrp="1" noChangeArrowheads="1"/>
          </p:cNvSpPr>
          <p:nvPr>
            <p:ph type="dt" idx="1"/>
          </p:nvPr>
        </p:nvSpPr>
        <p:spPr bwMode="auto">
          <a:xfrm>
            <a:off x="3979121" y="0"/>
            <a:ext cx="3042390" cy="465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37" tIns="46621" rIns="93237" bIns="46621" numCol="1" anchor="t" anchorCtr="0" compatLnSpc="1">
            <a:prstTxWarp prst="textNoShape">
              <a:avLst/>
            </a:prstTxWarp>
          </a:bodyPr>
          <a:lstStyle>
            <a:lvl1pPr algn="r" defTabSz="932986">
              <a:defRPr kumimoji="0" sz="1200">
                <a:latin typeface="Arial" charset="0"/>
              </a:defRPr>
            </a:lvl1pPr>
          </a:lstStyle>
          <a:p>
            <a:pPr>
              <a:defRPr/>
            </a:pPr>
            <a:fld id="{2EB3FD11-F4A1-4B36-A0F0-C667122A5EF3}" type="datetime1">
              <a:rPr lang="en-US"/>
              <a:pPr>
                <a:defRPr/>
              </a:pPr>
              <a:t>1/12/2017</a:t>
            </a:fld>
            <a:endParaRPr lang="en-US" dirty="0"/>
          </a:p>
        </p:txBody>
      </p:sp>
      <p:sp>
        <p:nvSpPr>
          <p:cNvPr id="65540" name="Rectangle 4"/>
          <p:cNvSpPr>
            <a:spLocks noGrp="1" noRot="1" noChangeAspect="1" noChangeArrowheads="1" noTextEdit="1"/>
          </p:cNvSpPr>
          <p:nvPr>
            <p:ph type="sldImg" idx="2"/>
          </p:nvPr>
        </p:nvSpPr>
        <p:spPr bwMode="auto">
          <a:xfrm>
            <a:off x="1187450" y="700088"/>
            <a:ext cx="4652963" cy="34893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6261" name="Rectangle 5"/>
          <p:cNvSpPr>
            <a:spLocks noGrp="1" noChangeArrowheads="1"/>
          </p:cNvSpPr>
          <p:nvPr>
            <p:ph type="body" sz="quarter" idx="3"/>
          </p:nvPr>
        </p:nvSpPr>
        <p:spPr bwMode="auto">
          <a:xfrm>
            <a:off x="701358" y="4420870"/>
            <a:ext cx="5620388" cy="4188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37" tIns="46621" rIns="93237" bIns="4662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6262" name="Rectangle 6"/>
          <p:cNvSpPr>
            <a:spLocks noGrp="1" noChangeArrowheads="1"/>
          </p:cNvSpPr>
          <p:nvPr>
            <p:ph type="ftr" sz="quarter" idx="4"/>
          </p:nvPr>
        </p:nvSpPr>
        <p:spPr bwMode="auto">
          <a:xfrm>
            <a:off x="2" y="8841738"/>
            <a:ext cx="3042390" cy="465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37" tIns="46621" rIns="93237" bIns="46621" numCol="1" anchor="b" anchorCtr="0" compatLnSpc="1">
            <a:prstTxWarp prst="textNoShape">
              <a:avLst/>
            </a:prstTxWarp>
          </a:bodyPr>
          <a:lstStyle>
            <a:lvl1pPr defTabSz="932986">
              <a:defRPr kumimoji="0" sz="1200">
                <a:latin typeface="Arial" charset="0"/>
              </a:defRPr>
            </a:lvl1pPr>
          </a:lstStyle>
          <a:p>
            <a:pPr>
              <a:defRPr/>
            </a:pPr>
            <a:endParaRPr lang="en-US" dirty="0"/>
          </a:p>
        </p:txBody>
      </p:sp>
      <p:sp>
        <p:nvSpPr>
          <p:cNvPr id="96263" name="Rectangle 7"/>
          <p:cNvSpPr>
            <a:spLocks noGrp="1" noChangeArrowheads="1"/>
          </p:cNvSpPr>
          <p:nvPr>
            <p:ph type="sldNum" sz="quarter" idx="5"/>
          </p:nvPr>
        </p:nvSpPr>
        <p:spPr bwMode="auto">
          <a:xfrm>
            <a:off x="3979121" y="8841738"/>
            <a:ext cx="3042390" cy="465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37" tIns="46621" rIns="93237" bIns="46621" numCol="1" anchor="b" anchorCtr="0" compatLnSpc="1">
            <a:prstTxWarp prst="textNoShape">
              <a:avLst/>
            </a:prstTxWarp>
          </a:bodyPr>
          <a:lstStyle>
            <a:lvl1pPr algn="r" defTabSz="932986">
              <a:defRPr kumimoji="0" sz="1200">
                <a:latin typeface="Arial" charset="0"/>
              </a:defRPr>
            </a:lvl1pPr>
          </a:lstStyle>
          <a:p>
            <a:pPr>
              <a:defRPr/>
            </a:pPr>
            <a:fld id="{650A5DD0-1CB4-4EBD-9286-DD7038B13226}" type="slidenum">
              <a:rPr lang="en-US"/>
              <a:pPr>
                <a:defRPr/>
              </a:pPr>
              <a:t>‹#›</a:t>
            </a:fld>
            <a:endParaRPr lang="en-US" dirty="0"/>
          </a:p>
        </p:txBody>
      </p:sp>
    </p:spTree>
    <p:extLst>
      <p:ext uri="{BB962C8B-B14F-4D97-AF65-F5344CB8AC3E}">
        <p14:creationId xmlns:p14="http://schemas.microsoft.com/office/powerpoint/2010/main" val="1972557522"/>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rotary.org/myrotary/en/learning-reference/policies-procedures/councils"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nb-NO" sz="1200" kern="1200" dirty="0">
                <a:solidFill>
                  <a:schemeClr val="tx1"/>
                </a:solidFill>
                <a:effectLst/>
                <a:latin typeface="Arial" charset="0"/>
                <a:ea typeface="+mn-ea"/>
                <a:cs typeface="Arial" charset="0"/>
              </a:rPr>
              <a:t>Dette skal vi nå gå litt nærmere inn på. Og om jeg gjennom presentasjonen kan starte en diskusjon er det flott.</a:t>
            </a:r>
          </a:p>
          <a:p>
            <a:endParaRPr lang="nb-NO" dirty="0"/>
          </a:p>
        </p:txBody>
      </p:sp>
      <p:sp>
        <p:nvSpPr>
          <p:cNvPr id="4" name="Plassholder for dato 3"/>
          <p:cNvSpPr>
            <a:spLocks noGrp="1"/>
          </p:cNvSpPr>
          <p:nvPr>
            <p:ph type="dt" idx="10"/>
          </p:nvPr>
        </p:nvSpPr>
        <p:spPr/>
        <p:txBody>
          <a:bodyPr/>
          <a:lstStyle/>
          <a:p>
            <a:pPr>
              <a:defRPr/>
            </a:pPr>
            <a:fld id="{2EB3FD11-F4A1-4B36-A0F0-C667122A5EF3}" type="datetime1">
              <a:rPr lang="en-US" smtClean="0"/>
              <a:pPr>
                <a:defRPr/>
              </a:pPr>
              <a:t>1/12/2017</a:t>
            </a:fld>
            <a:endParaRPr lang="en-US" dirty="0"/>
          </a:p>
        </p:txBody>
      </p:sp>
      <p:sp>
        <p:nvSpPr>
          <p:cNvPr id="5" name="Plassholder for lysbildenummer 4"/>
          <p:cNvSpPr>
            <a:spLocks noGrp="1"/>
          </p:cNvSpPr>
          <p:nvPr>
            <p:ph type="sldNum" sz="quarter" idx="11"/>
          </p:nvPr>
        </p:nvSpPr>
        <p:spPr/>
        <p:txBody>
          <a:bodyPr/>
          <a:lstStyle/>
          <a:p>
            <a:pPr>
              <a:defRPr/>
            </a:pPr>
            <a:fld id="{650A5DD0-1CB4-4EBD-9286-DD7038B13226}" type="slidenum">
              <a:rPr lang="en-US" smtClean="0"/>
              <a:pPr>
                <a:defRPr/>
              </a:pPr>
              <a:t>1</a:t>
            </a:fld>
            <a:endParaRPr lang="en-US" dirty="0"/>
          </a:p>
        </p:txBody>
      </p:sp>
    </p:spTree>
    <p:extLst>
      <p:ext uri="{BB962C8B-B14F-4D97-AF65-F5344CB8AC3E}">
        <p14:creationId xmlns:p14="http://schemas.microsoft.com/office/powerpoint/2010/main" val="41564713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1" kern="1200" dirty="0">
                <a:solidFill>
                  <a:schemeClr val="tx1"/>
                </a:solidFill>
                <a:effectLst/>
                <a:latin typeface="Arial" charset="0"/>
                <a:ea typeface="+mn-ea"/>
                <a:cs typeface="Arial" charset="0"/>
              </a:rPr>
              <a:t>Mangfold</a:t>
            </a:r>
            <a:endParaRPr lang="nb-NO" sz="1200" kern="1200" dirty="0">
              <a:solidFill>
                <a:schemeClr val="tx1"/>
              </a:solidFill>
              <a:effectLst/>
              <a:latin typeface="Arial" charset="0"/>
              <a:ea typeface="+mn-ea"/>
              <a:cs typeface="Arial" charset="0"/>
            </a:endParaRPr>
          </a:p>
          <a:p>
            <a:r>
              <a:rPr lang="nb-NO" sz="1200" kern="1200" dirty="0">
                <a:solidFill>
                  <a:schemeClr val="tx1"/>
                </a:solidFill>
                <a:effectLst/>
                <a:latin typeface="Arial" charset="0"/>
                <a:ea typeface="+mn-ea"/>
                <a:cs typeface="Arial" charset="0"/>
              </a:rPr>
              <a:t>Vårt mangfold setter oss i stand til å knytte sammen ulike perspektiv og angripe problemer fra mange sider</a:t>
            </a:r>
          </a:p>
          <a:p>
            <a:pPr lvl="0"/>
            <a:r>
              <a:rPr lang="nb-NO" sz="1200" kern="1200" dirty="0">
                <a:solidFill>
                  <a:schemeClr val="tx1"/>
                </a:solidFill>
                <a:effectLst/>
                <a:latin typeface="Arial" charset="0"/>
                <a:ea typeface="+mn-ea"/>
                <a:cs typeface="Arial" charset="0"/>
              </a:rPr>
              <a:t>Mange forskjellige yrker representert</a:t>
            </a:r>
          </a:p>
          <a:p>
            <a:pPr lvl="0"/>
            <a:r>
              <a:rPr lang="nb-NO" sz="1200" kern="1200" dirty="0">
                <a:solidFill>
                  <a:schemeClr val="tx1"/>
                </a:solidFill>
                <a:effectLst/>
                <a:latin typeface="Arial" charset="0"/>
                <a:ea typeface="+mn-ea"/>
                <a:cs typeface="Arial" charset="0"/>
              </a:rPr>
              <a:t>Både kvinner og menn</a:t>
            </a:r>
          </a:p>
          <a:p>
            <a:pPr lvl="0"/>
            <a:r>
              <a:rPr lang="nb-NO" sz="1200" kern="1200" dirty="0">
                <a:solidFill>
                  <a:schemeClr val="tx1"/>
                </a:solidFill>
                <a:effectLst/>
                <a:latin typeface="Arial" charset="0"/>
                <a:ea typeface="+mn-ea"/>
                <a:cs typeface="Arial" charset="0"/>
              </a:rPr>
              <a:t>God aldersspredning</a:t>
            </a:r>
          </a:p>
          <a:p>
            <a:pPr lvl="0"/>
            <a:r>
              <a:rPr lang="nb-NO" sz="1200" kern="1200" dirty="0">
                <a:solidFill>
                  <a:schemeClr val="tx1"/>
                </a:solidFill>
                <a:effectLst/>
                <a:latin typeface="Arial" charset="0"/>
                <a:ea typeface="+mn-ea"/>
                <a:cs typeface="Arial" charset="0"/>
              </a:rPr>
              <a:t>Flere nasjonaliteter</a:t>
            </a:r>
          </a:p>
          <a:p>
            <a:r>
              <a:rPr lang="nb-NO" sz="1200" kern="1200" dirty="0">
                <a:solidFill>
                  <a:schemeClr val="tx1"/>
                </a:solidFill>
                <a:effectLst/>
                <a:latin typeface="Arial" charset="0"/>
                <a:ea typeface="+mn-ea"/>
                <a:cs typeface="Arial" charset="0"/>
              </a:rPr>
              <a:t>Lykkes vi?</a:t>
            </a:r>
          </a:p>
          <a:p>
            <a:r>
              <a:rPr lang="nb-NO" sz="1200" kern="1200" dirty="0">
                <a:solidFill>
                  <a:schemeClr val="tx1"/>
                </a:solidFill>
                <a:effectLst/>
                <a:latin typeface="Arial" charset="0"/>
                <a:ea typeface="+mn-ea"/>
                <a:cs typeface="Arial" charset="0"/>
              </a:rPr>
              <a:t>I forbindelse med utviklingen av </a:t>
            </a:r>
            <a:r>
              <a:rPr lang="nb-NO" sz="1200" kern="1200" dirty="0" err="1">
                <a:solidFill>
                  <a:schemeClr val="tx1"/>
                </a:solidFill>
                <a:effectLst/>
                <a:latin typeface="Arial" charset="0"/>
                <a:ea typeface="+mn-ea"/>
                <a:cs typeface="Arial" charset="0"/>
              </a:rPr>
              <a:t>Rotarys</a:t>
            </a:r>
            <a:r>
              <a:rPr lang="nb-NO" sz="1200" kern="1200" dirty="0">
                <a:solidFill>
                  <a:schemeClr val="tx1"/>
                </a:solidFill>
                <a:effectLst/>
                <a:latin typeface="Arial" charset="0"/>
                <a:ea typeface="+mn-ea"/>
                <a:cs typeface="Arial" charset="0"/>
              </a:rPr>
              <a:t> strategiske plan (Oppstart 2002) ble det gjort en stor undersøkelse blant rotarianere. Svarene resulterte i den strategiske planen vi nå følger med satsingsområdene 1. Støtte og styrke klubbene,2.  Fokusere på økt humanitær innstas, 3.  Forsterke profil, PR og omdømme og de 5 kjerneverdiene som ble presentert innledningsvis. Senere er det gjennomført flere spørreundersøkelser for å måle hvordan de etterleves og om medlemmene kjenner seg igjen. Respondentene ble først minnet om kjerneverdiene og spurt om de kunne finnes igjen i handlingsmønstrene i klubbene, distrikt og Rotary som helhet. </a:t>
            </a:r>
          </a:p>
          <a:p>
            <a:r>
              <a:rPr lang="nb-NO" sz="1200" kern="1200" dirty="0">
                <a:solidFill>
                  <a:schemeClr val="tx1"/>
                </a:solidFill>
                <a:effectLst/>
                <a:latin typeface="Arial" charset="0"/>
                <a:ea typeface="+mn-ea"/>
                <a:cs typeface="Arial" charset="0"/>
              </a:rPr>
              <a:t>Svarene indikerte med all mulig tydelighet at det stod dårlig til på mangfoldsiden. Til sammen 40% mente at det </a:t>
            </a:r>
            <a:r>
              <a:rPr lang="nb-NO" sz="1200" u="sng" kern="1200" dirty="0">
                <a:solidFill>
                  <a:schemeClr val="tx1"/>
                </a:solidFill>
                <a:effectLst/>
                <a:latin typeface="Arial" charset="0"/>
                <a:ea typeface="+mn-ea"/>
                <a:cs typeface="Arial" charset="0"/>
              </a:rPr>
              <a:t>ikke</a:t>
            </a:r>
            <a:r>
              <a:rPr lang="nb-NO" sz="1200" kern="1200" dirty="0">
                <a:solidFill>
                  <a:schemeClr val="tx1"/>
                </a:solidFill>
                <a:effectLst/>
                <a:latin typeface="Arial" charset="0"/>
                <a:ea typeface="+mn-ea"/>
                <a:cs typeface="Arial" charset="0"/>
              </a:rPr>
              <a:t> kunne sies om deres klubber og distrikt. Mangfold var det punktet som flest mente ikke ble etterlevd. Klubbene reflekterer ikke det demografiske mangfoldet i samfunnet. Dårlig aldersfordeling og mangel på kvinner ble påvist som hovedproblem.</a:t>
            </a:r>
          </a:p>
          <a:p>
            <a:r>
              <a:rPr lang="nb-NO" sz="1200" b="1" kern="1200" dirty="0">
                <a:solidFill>
                  <a:schemeClr val="tx1"/>
                </a:solidFill>
                <a:effectLst/>
                <a:latin typeface="Arial" charset="0"/>
                <a:ea typeface="+mn-ea"/>
                <a:cs typeface="Arial" charset="0"/>
              </a:rPr>
              <a:t>Pynt: Ja.</a:t>
            </a:r>
          </a:p>
          <a:p>
            <a:r>
              <a:rPr lang="nb-NO" sz="1200" b="1" kern="1200" dirty="0">
                <a:solidFill>
                  <a:schemeClr val="tx1"/>
                </a:solidFill>
                <a:effectLst/>
                <a:latin typeface="Arial" charset="0"/>
                <a:ea typeface="+mn-ea"/>
                <a:cs typeface="Arial" charset="0"/>
              </a:rPr>
              <a:t>Nytte: Ja, for å opprettholde grunntanken</a:t>
            </a:r>
          </a:p>
          <a:p>
            <a:r>
              <a:rPr lang="nb-NO" sz="1200" b="1" kern="1200" dirty="0">
                <a:solidFill>
                  <a:schemeClr val="tx1"/>
                </a:solidFill>
                <a:effectLst/>
                <a:latin typeface="Arial" charset="0"/>
                <a:ea typeface="+mn-ea"/>
                <a:cs typeface="Arial" charset="0"/>
              </a:rPr>
              <a:t>Besvær: Ja. Men får vi det på stell får vi et rikere samfunn.</a:t>
            </a:r>
          </a:p>
          <a:p>
            <a:endParaRPr lang="nb-NO" dirty="0"/>
          </a:p>
        </p:txBody>
      </p:sp>
      <p:sp>
        <p:nvSpPr>
          <p:cNvPr id="4" name="Plassholder for dato 3"/>
          <p:cNvSpPr>
            <a:spLocks noGrp="1"/>
          </p:cNvSpPr>
          <p:nvPr>
            <p:ph type="dt" idx="10"/>
          </p:nvPr>
        </p:nvSpPr>
        <p:spPr/>
        <p:txBody>
          <a:bodyPr/>
          <a:lstStyle/>
          <a:p>
            <a:pPr>
              <a:defRPr/>
            </a:pPr>
            <a:fld id="{2EB3FD11-F4A1-4B36-A0F0-C667122A5EF3}" type="datetime1">
              <a:rPr lang="en-US" smtClean="0"/>
              <a:pPr>
                <a:defRPr/>
              </a:pPr>
              <a:t>1/12/2017</a:t>
            </a:fld>
            <a:endParaRPr lang="en-US" dirty="0"/>
          </a:p>
        </p:txBody>
      </p:sp>
      <p:sp>
        <p:nvSpPr>
          <p:cNvPr id="5" name="Plassholder for lysbildenummer 4"/>
          <p:cNvSpPr>
            <a:spLocks noGrp="1"/>
          </p:cNvSpPr>
          <p:nvPr>
            <p:ph type="sldNum" sz="quarter" idx="11"/>
          </p:nvPr>
        </p:nvSpPr>
        <p:spPr/>
        <p:txBody>
          <a:bodyPr/>
          <a:lstStyle/>
          <a:p>
            <a:pPr>
              <a:defRPr/>
            </a:pPr>
            <a:fld id="{650A5DD0-1CB4-4EBD-9286-DD7038B13226}" type="slidenum">
              <a:rPr lang="en-US" smtClean="0"/>
              <a:pPr>
                <a:defRPr/>
              </a:pPr>
              <a:t>10</a:t>
            </a:fld>
            <a:endParaRPr lang="en-US" dirty="0"/>
          </a:p>
        </p:txBody>
      </p:sp>
    </p:spTree>
    <p:extLst>
      <p:ext uri="{BB962C8B-B14F-4D97-AF65-F5344CB8AC3E}">
        <p14:creationId xmlns:p14="http://schemas.microsoft.com/office/powerpoint/2010/main" val="26792785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1" kern="1200" dirty="0">
                <a:solidFill>
                  <a:schemeClr val="tx1"/>
                </a:solidFill>
                <a:effectLst/>
                <a:latin typeface="Arial" charset="0"/>
                <a:ea typeface="+mn-ea"/>
                <a:cs typeface="Arial" charset="0"/>
              </a:rPr>
              <a:t>Tjeneste og lederskap.</a:t>
            </a:r>
            <a:endParaRPr lang="nb-NO" sz="1200" kern="1200" dirty="0">
              <a:solidFill>
                <a:schemeClr val="tx1"/>
              </a:solidFill>
              <a:effectLst/>
              <a:latin typeface="Arial" charset="0"/>
              <a:ea typeface="+mn-ea"/>
              <a:cs typeface="Arial" charset="0"/>
            </a:endParaRPr>
          </a:p>
          <a:p>
            <a:r>
              <a:rPr lang="nb-NO" sz="1200" kern="1200" dirty="0">
                <a:solidFill>
                  <a:schemeClr val="tx1"/>
                </a:solidFill>
                <a:effectLst/>
                <a:latin typeface="Arial" charset="0"/>
                <a:ea typeface="+mn-ea"/>
                <a:cs typeface="Arial" charset="0"/>
              </a:rPr>
              <a:t>Vi bruker vår yrkesmessige ekspertise, tjeneste og lederskap til å møte noen av verdens største utfordringer.</a:t>
            </a:r>
          </a:p>
          <a:p>
            <a:r>
              <a:rPr lang="nb-NO" sz="1200" kern="1200" dirty="0">
                <a:solidFill>
                  <a:schemeClr val="tx1"/>
                </a:solidFill>
                <a:effectLst/>
                <a:latin typeface="Arial" charset="0"/>
                <a:ea typeface="+mn-ea"/>
                <a:cs typeface="Arial" charset="0"/>
              </a:rPr>
              <a:t>Paul Harris uttalte rett etter at USA gikk inn i 1. verdenskrig i sin åpningstale til </a:t>
            </a:r>
            <a:r>
              <a:rPr lang="nb-NO" sz="1200" kern="1200" dirty="0" err="1">
                <a:solidFill>
                  <a:schemeClr val="tx1"/>
                </a:solidFill>
                <a:effectLst/>
                <a:latin typeface="Arial" charset="0"/>
                <a:ea typeface="+mn-ea"/>
                <a:cs typeface="Arial" charset="0"/>
              </a:rPr>
              <a:t>convention</a:t>
            </a:r>
            <a:r>
              <a:rPr lang="nb-NO" sz="1200" kern="1200" dirty="0">
                <a:solidFill>
                  <a:schemeClr val="tx1"/>
                </a:solidFill>
                <a:effectLst/>
                <a:latin typeface="Arial" charset="0"/>
                <a:ea typeface="+mn-ea"/>
                <a:cs typeface="Arial" charset="0"/>
              </a:rPr>
              <a:t> i Atlanta 1917:</a:t>
            </a:r>
          </a:p>
          <a:p>
            <a:r>
              <a:rPr lang="en-US" sz="1200" kern="1200" dirty="0">
                <a:solidFill>
                  <a:schemeClr val="tx1"/>
                </a:solidFill>
                <a:effectLst/>
                <a:latin typeface="Arial" charset="0"/>
                <a:ea typeface="+mn-ea"/>
                <a:cs typeface="Arial" charset="0"/>
              </a:rPr>
              <a:t>Individual effort when well directed can accomplish much, but the </a:t>
            </a:r>
            <a:r>
              <a:rPr lang="en-US" sz="1200" kern="1200" dirty="0" err="1">
                <a:solidFill>
                  <a:schemeClr val="tx1"/>
                </a:solidFill>
                <a:effectLst/>
                <a:latin typeface="Arial" charset="0"/>
                <a:ea typeface="+mn-ea"/>
                <a:cs typeface="Arial" charset="0"/>
              </a:rPr>
              <a:t>greates</a:t>
            </a:r>
            <a:r>
              <a:rPr lang="en-US" sz="1200" kern="1200" dirty="0">
                <a:solidFill>
                  <a:schemeClr val="tx1"/>
                </a:solidFill>
                <a:effectLst/>
                <a:latin typeface="Arial" charset="0"/>
                <a:ea typeface="+mn-ea"/>
                <a:cs typeface="Arial" charset="0"/>
              </a:rPr>
              <a:t> good must necessarily come from the combined efforts of many men. Individual effort may be turned to </a:t>
            </a:r>
            <a:r>
              <a:rPr lang="en-US" sz="1200" kern="1200" dirty="0" err="1">
                <a:solidFill>
                  <a:schemeClr val="tx1"/>
                </a:solidFill>
                <a:effectLst/>
                <a:latin typeface="Arial" charset="0"/>
                <a:ea typeface="+mn-ea"/>
                <a:cs typeface="Arial" charset="0"/>
              </a:rPr>
              <a:t>individuel</a:t>
            </a:r>
            <a:r>
              <a:rPr lang="en-US" sz="1200" kern="1200" dirty="0">
                <a:solidFill>
                  <a:schemeClr val="tx1"/>
                </a:solidFill>
                <a:effectLst/>
                <a:latin typeface="Arial" charset="0"/>
                <a:ea typeface="+mn-ea"/>
                <a:cs typeface="Arial" charset="0"/>
              </a:rPr>
              <a:t> needs but combined effort should be dedicated to the service of mankind. </a:t>
            </a:r>
            <a:r>
              <a:rPr lang="nb-NO" sz="1200" kern="1200" dirty="0">
                <a:solidFill>
                  <a:schemeClr val="tx1"/>
                </a:solidFill>
                <a:effectLst/>
                <a:latin typeface="Arial" charset="0"/>
                <a:ea typeface="+mn-ea"/>
                <a:cs typeface="Arial" charset="0"/>
              </a:rPr>
              <a:t>The </a:t>
            </a:r>
            <a:r>
              <a:rPr lang="nb-NO" sz="1200" kern="1200" dirty="0" err="1">
                <a:solidFill>
                  <a:schemeClr val="tx1"/>
                </a:solidFill>
                <a:effectLst/>
                <a:latin typeface="Arial" charset="0"/>
                <a:ea typeface="+mn-ea"/>
                <a:cs typeface="Arial" charset="0"/>
              </a:rPr>
              <a:t>power</a:t>
            </a:r>
            <a:r>
              <a:rPr lang="nb-NO" sz="1200" kern="1200" dirty="0">
                <a:solidFill>
                  <a:schemeClr val="tx1"/>
                </a:solidFill>
                <a:effectLst/>
                <a:latin typeface="Arial" charset="0"/>
                <a:ea typeface="+mn-ea"/>
                <a:cs typeface="Arial" charset="0"/>
              </a:rPr>
              <a:t> </a:t>
            </a:r>
            <a:r>
              <a:rPr lang="nb-NO" sz="1200" kern="1200" dirty="0" err="1">
                <a:solidFill>
                  <a:schemeClr val="tx1"/>
                </a:solidFill>
                <a:effectLst/>
                <a:latin typeface="Arial" charset="0"/>
                <a:ea typeface="+mn-ea"/>
                <a:cs typeface="Arial" charset="0"/>
              </a:rPr>
              <a:t>of</a:t>
            </a:r>
            <a:r>
              <a:rPr lang="nb-NO" sz="1200" kern="1200" dirty="0">
                <a:solidFill>
                  <a:schemeClr val="tx1"/>
                </a:solidFill>
                <a:effectLst/>
                <a:latin typeface="Arial" charset="0"/>
                <a:ea typeface="+mn-ea"/>
                <a:cs typeface="Arial" charset="0"/>
              </a:rPr>
              <a:t> </a:t>
            </a:r>
            <a:r>
              <a:rPr lang="nb-NO" sz="1200" kern="1200" dirty="0" err="1">
                <a:solidFill>
                  <a:schemeClr val="tx1"/>
                </a:solidFill>
                <a:effectLst/>
                <a:latin typeface="Arial" charset="0"/>
                <a:ea typeface="+mn-ea"/>
                <a:cs typeface="Arial" charset="0"/>
              </a:rPr>
              <a:t>combined</a:t>
            </a:r>
            <a:r>
              <a:rPr lang="nb-NO" sz="1200" kern="1200" dirty="0">
                <a:solidFill>
                  <a:schemeClr val="tx1"/>
                </a:solidFill>
                <a:effectLst/>
                <a:latin typeface="Arial" charset="0"/>
                <a:ea typeface="+mn-ea"/>
                <a:cs typeface="Arial" charset="0"/>
              </a:rPr>
              <a:t> </a:t>
            </a:r>
            <a:r>
              <a:rPr lang="nb-NO" sz="1200" kern="1200" dirty="0" err="1">
                <a:solidFill>
                  <a:schemeClr val="tx1"/>
                </a:solidFill>
                <a:effectLst/>
                <a:latin typeface="Arial" charset="0"/>
                <a:ea typeface="+mn-ea"/>
                <a:cs typeface="Arial" charset="0"/>
              </a:rPr>
              <a:t>effort</a:t>
            </a:r>
            <a:r>
              <a:rPr lang="nb-NO" sz="1200" kern="1200" dirty="0">
                <a:solidFill>
                  <a:schemeClr val="tx1"/>
                </a:solidFill>
                <a:effectLst/>
                <a:latin typeface="Arial" charset="0"/>
                <a:ea typeface="+mn-ea"/>
                <a:cs typeface="Arial" charset="0"/>
              </a:rPr>
              <a:t> </a:t>
            </a:r>
            <a:r>
              <a:rPr lang="nb-NO" sz="1200" kern="1200" dirty="0" err="1">
                <a:solidFill>
                  <a:schemeClr val="tx1"/>
                </a:solidFill>
                <a:effectLst/>
                <a:latin typeface="Arial" charset="0"/>
                <a:ea typeface="+mn-ea"/>
                <a:cs typeface="Arial" charset="0"/>
              </a:rPr>
              <a:t>knows</a:t>
            </a:r>
            <a:r>
              <a:rPr lang="nb-NO" sz="1200" kern="1200" dirty="0">
                <a:solidFill>
                  <a:schemeClr val="tx1"/>
                </a:solidFill>
                <a:effectLst/>
                <a:latin typeface="Arial" charset="0"/>
                <a:ea typeface="+mn-ea"/>
                <a:cs typeface="Arial" charset="0"/>
              </a:rPr>
              <a:t> </a:t>
            </a:r>
            <a:r>
              <a:rPr lang="nb-NO" sz="1200" kern="1200" dirty="0" err="1">
                <a:solidFill>
                  <a:schemeClr val="tx1"/>
                </a:solidFill>
                <a:effectLst/>
                <a:latin typeface="Arial" charset="0"/>
                <a:ea typeface="+mn-ea"/>
                <a:cs typeface="Arial" charset="0"/>
              </a:rPr>
              <a:t>no</a:t>
            </a:r>
            <a:r>
              <a:rPr lang="nb-NO" sz="1200" kern="1200" dirty="0">
                <a:solidFill>
                  <a:schemeClr val="tx1"/>
                </a:solidFill>
                <a:effectLst/>
                <a:latin typeface="Arial" charset="0"/>
                <a:ea typeface="+mn-ea"/>
                <a:cs typeface="Arial" charset="0"/>
              </a:rPr>
              <a:t> </a:t>
            </a:r>
            <a:r>
              <a:rPr lang="nb-NO" sz="1200" kern="1200" dirty="0" err="1">
                <a:solidFill>
                  <a:schemeClr val="tx1"/>
                </a:solidFill>
                <a:effectLst/>
                <a:latin typeface="Arial" charset="0"/>
                <a:ea typeface="+mn-ea"/>
                <a:cs typeface="Arial" charset="0"/>
              </a:rPr>
              <a:t>limitation</a:t>
            </a:r>
            <a:endParaRPr lang="nb-NO" sz="1200" kern="1200" dirty="0">
              <a:solidFill>
                <a:schemeClr val="tx1"/>
              </a:solidFill>
              <a:effectLst/>
              <a:latin typeface="Arial" charset="0"/>
              <a:ea typeface="+mn-ea"/>
              <a:cs typeface="Arial" charset="0"/>
            </a:endParaRPr>
          </a:p>
          <a:p>
            <a:r>
              <a:rPr lang="nb-NO" sz="1200" i="1" kern="1200" dirty="0">
                <a:solidFill>
                  <a:schemeClr val="tx1"/>
                </a:solidFill>
                <a:effectLst/>
                <a:latin typeface="Arial" charset="0"/>
                <a:ea typeface="+mn-ea"/>
                <a:cs typeface="Arial" charset="0"/>
              </a:rPr>
              <a:t>Individuell innsats kan, når den er riktig rettet, føre til mye godt. Men det største gode må nødvendigvis komme fra den samlede innsatsen fra mange enkeltpersoner. </a:t>
            </a:r>
            <a:r>
              <a:rPr lang="nb-NO" sz="1200" i="1" u="sng" kern="1200" dirty="0">
                <a:solidFill>
                  <a:schemeClr val="tx1"/>
                </a:solidFill>
                <a:effectLst/>
                <a:latin typeface="Arial" charset="0"/>
                <a:ea typeface="+mn-ea"/>
                <a:cs typeface="Arial" charset="0"/>
              </a:rPr>
              <a:t>Individuell</a:t>
            </a:r>
            <a:r>
              <a:rPr lang="nb-NO" sz="1200" i="1" kern="1200" dirty="0">
                <a:solidFill>
                  <a:schemeClr val="tx1"/>
                </a:solidFill>
                <a:effectLst/>
                <a:latin typeface="Arial" charset="0"/>
                <a:ea typeface="+mn-ea"/>
                <a:cs typeface="Arial" charset="0"/>
              </a:rPr>
              <a:t> innsats kan stiles mot individuelle behov, men </a:t>
            </a:r>
            <a:r>
              <a:rPr lang="nb-NO" sz="1200" i="1" u="sng" kern="1200" dirty="0">
                <a:solidFill>
                  <a:schemeClr val="tx1"/>
                </a:solidFill>
                <a:effectLst/>
                <a:latin typeface="Arial" charset="0"/>
                <a:ea typeface="+mn-ea"/>
                <a:cs typeface="Arial" charset="0"/>
              </a:rPr>
              <a:t>samlet</a:t>
            </a:r>
            <a:r>
              <a:rPr lang="nb-NO" sz="1200" i="1" kern="1200" dirty="0">
                <a:solidFill>
                  <a:schemeClr val="tx1"/>
                </a:solidFill>
                <a:effectLst/>
                <a:latin typeface="Arial" charset="0"/>
                <a:ea typeface="+mn-ea"/>
                <a:cs typeface="Arial" charset="0"/>
              </a:rPr>
              <a:t> innsats skulle bli viet til det beste for menneskeheten.</a:t>
            </a:r>
            <a:endParaRPr lang="nb-NO" sz="1200" kern="1200" dirty="0">
              <a:solidFill>
                <a:schemeClr val="tx1"/>
              </a:solidFill>
              <a:effectLst/>
              <a:latin typeface="Arial" charset="0"/>
              <a:ea typeface="+mn-ea"/>
              <a:cs typeface="Arial" charset="0"/>
            </a:endParaRPr>
          </a:p>
          <a:p>
            <a:r>
              <a:rPr lang="nb-NO" sz="1200" i="1" kern="1200" dirty="0">
                <a:solidFill>
                  <a:schemeClr val="tx1"/>
                </a:solidFill>
                <a:effectLst/>
                <a:latin typeface="Arial" charset="0"/>
                <a:ea typeface="+mn-ea"/>
                <a:cs typeface="Arial" charset="0"/>
              </a:rPr>
              <a:t>Kraften fra samlet innsats kjenner ingen grenser</a:t>
            </a:r>
            <a:endParaRPr lang="nb-NO" sz="1200" kern="1200" dirty="0">
              <a:solidFill>
                <a:schemeClr val="tx1"/>
              </a:solidFill>
              <a:effectLst/>
              <a:latin typeface="Arial" charset="0"/>
              <a:ea typeface="+mn-ea"/>
              <a:cs typeface="Arial" charset="0"/>
            </a:endParaRPr>
          </a:p>
          <a:p>
            <a:endParaRPr lang="nb-NO" dirty="0"/>
          </a:p>
        </p:txBody>
      </p:sp>
      <p:sp>
        <p:nvSpPr>
          <p:cNvPr id="4" name="Plassholder for dato 3"/>
          <p:cNvSpPr>
            <a:spLocks noGrp="1"/>
          </p:cNvSpPr>
          <p:nvPr>
            <p:ph type="dt" idx="10"/>
          </p:nvPr>
        </p:nvSpPr>
        <p:spPr/>
        <p:txBody>
          <a:bodyPr/>
          <a:lstStyle/>
          <a:p>
            <a:pPr>
              <a:defRPr/>
            </a:pPr>
            <a:fld id="{2EB3FD11-F4A1-4B36-A0F0-C667122A5EF3}" type="datetime1">
              <a:rPr lang="en-US" smtClean="0"/>
              <a:pPr>
                <a:defRPr/>
              </a:pPr>
              <a:t>1/12/2017</a:t>
            </a:fld>
            <a:endParaRPr lang="en-US" dirty="0"/>
          </a:p>
        </p:txBody>
      </p:sp>
      <p:sp>
        <p:nvSpPr>
          <p:cNvPr id="5" name="Plassholder for lysbildenummer 4"/>
          <p:cNvSpPr>
            <a:spLocks noGrp="1"/>
          </p:cNvSpPr>
          <p:nvPr>
            <p:ph type="sldNum" sz="quarter" idx="11"/>
          </p:nvPr>
        </p:nvSpPr>
        <p:spPr/>
        <p:txBody>
          <a:bodyPr/>
          <a:lstStyle/>
          <a:p>
            <a:pPr>
              <a:defRPr/>
            </a:pPr>
            <a:fld id="{650A5DD0-1CB4-4EBD-9286-DD7038B13226}" type="slidenum">
              <a:rPr lang="en-US" smtClean="0"/>
              <a:pPr>
                <a:defRPr/>
              </a:pPr>
              <a:t>11</a:t>
            </a:fld>
            <a:endParaRPr lang="en-US" dirty="0"/>
          </a:p>
        </p:txBody>
      </p:sp>
    </p:spTree>
    <p:extLst>
      <p:ext uri="{BB962C8B-B14F-4D97-AF65-F5344CB8AC3E}">
        <p14:creationId xmlns:p14="http://schemas.microsoft.com/office/powerpoint/2010/main" val="2175720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1" kern="1200" dirty="0">
                <a:solidFill>
                  <a:schemeClr val="tx1"/>
                </a:solidFill>
                <a:effectLst/>
                <a:latin typeface="Arial" charset="0"/>
                <a:ea typeface="+mn-ea"/>
                <a:cs typeface="Arial" charset="0"/>
              </a:rPr>
              <a:t>Pynt: Ja. Dette er tiltak som får </a:t>
            </a:r>
            <a:r>
              <a:rPr lang="nb-NO" sz="1200" b="1" kern="1200" dirty="0" err="1">
                <a:solidFill>
                  <a:schemeClr val="tx1"/>
                </a:solidFill>
                <a:effectLst/>
                <a:latin typeface="Arial" charset="0"/>
                <a:ea typeface="+mn-ea"/>
                <a:cs typeface="Arial" charset="0"/>
              </a:rPr>
              <a:t>rotaryhjulet</a:t>
            </a:r>
            <a:r>
              <a:rPr lang="nb-NO" sz="1200" b="1" kern="1200" dirty="0">
                <a:solidFill>
                  <a:schemeClr val="tx1"/>
                </a:solidFill>
                <a:effectLst/>
                <a:latin typeface="Arial" charset="0"/>
                <a:ea typeface="+mn-ea"/>
                <a:cs typeface="Arial" charset="0"/>
              </a:rPr>
              <a:t> til å skinne, vi også</a:t>
            </a:r>
          </a:p>
          <a:p>
            <a:r>
              <a:rPr lang="nb-NO" sz="1200" b="1" kern="1200" dirty="0">
                <a:solidFill>
                  <a:schemeClr val="tx1"/>
                </a:solidFill>
                <a:effectLst/>
                <a:latin typeface="Arial" charset="0"/>
                <a:ea typeface="+mn-ea"/>
                <a:cs typeface="Arial" charset="0"/>
              </a:rPr>
              <a:t>Nytte: Absolutt. Dette arbeidet virker samlende og motiverende. Det er her vi bygger broer, skaper fred og legger grunnlaget for en bedre verden.</a:t>
            </a:r>
          </a:p>
          <a:p>
            <a:r>
              <a:rPr lang="nb-NO" sz="1200" b="1" kern="1200" dirty="0">
                <a:solidFill>
                  <a:schemeClr val="tx1"/>
                </a:solidFill>
                <a:effectLst/>
                <a:latin typeface="Arial" charset="0"/>
                <a:ea typeface="+mn-ea"/>
                <a:cs typeface="Arial" charset="0"/>
              </a:rPr>
              <a:t>Besvær: Ja. For noen mener at det kreves for mye av dem.</a:t>
            </a:r>
          </a:p>
          <a:p>
            <a:r>
              <a:rPr lang="nb-NO" sz="1200" kern="1200" dirty="0">
                <a:solidFill>
                  <a:schemeClr val="tx1"/>
                </a:solidFill>
                <a:effectLst/>
                <a:latin typeface="Arial" charset="0"/>
                <a:ea typeface="+mn-ea"/>
                <a:cs typeface="Arial" charset="0"/>
              </a:rPr>
              <a:t>Det koster å utrydde polio. Vi har brukt svimlende summer, og mangler fortsatt den tunge siste runden av 10 000meter’n. Veldig mange bidrar med innsats og penger. TAKK for det. Men det er også noen som gir uttrykk for at dette ikke er noe de vil være med på.</a:t>
            </a:r>
          </a:p>
          <a:p>
            <a:r>
              <a:rPr lang="nb-NO" sz="1200" kern="1200" dirty="0">
                <a:solidFill>
                  <a:schemeClr val="tx1"/>
                </a:solidFill>
                <a:effectLst/>
                <a:latin typeface="Arial" charset="0"/>
                <a:ea typeface="+mn-ea"/>
                <a:cs typeface="Arial" charset="0"/>
              </a:rPr>
              <a:t>Jeg kommer av og til inn i samtaler der spørsmålet hva </a:t>
            </a:r>
            <a:r>
              <a:rPr lang="nb-NO" sz="1200" u="sng" kern="1200" dirty="0">
                <a:solidFill>
                  <a:schemeClr val="tx1"/>
                </a:solidFill>
                <a:effectLst/>
                <a:latin typeface="Arial" charset="0"/>
                <a:ea typeface="+mn-ea"/>
                <a:cs typeface="Arial" charset="0"/>
              </a:rPr>
              <a:t>er</a:t>
            </a:r>
            <a:r>
              <a:rPr lang="nb-NO" sz="1200" kern="1200" dirty="0">
                <a:solidFill>
                  <a:schemeClr val="tx1"/>
                </a:solidFill>
                <a:effectLst/>
                <a:latin typeface="Arial" charset="0"/>
                <a:ea typeface="+mn-ea"/>
                <a:cs typeface="Arial" charset="0"/>
              </a:rPr>
              <a:t> Rotary dukker opp. For meg er forskjellen på Rotary og andre profesjonelle nettverk, at Rotary tar samfunnsansvar, lokalt og internasjonalt.</a:t>
            </a:r>
          </a:p>
          <a:p>
            <a:r>
              <a:rPr lang="nb-NO" sz="1200" kern="1200" dirty="0">
                <a:solidFill>
                  <a:schemeClr val="tx1"/>
                </a:solidFill>
                <a:effectLst/>
                <a:latin typeface="Arial" charset="0"/>
                <a:ea typeface="+mn-ea"/>
                <a:cs typeface="Arial" charset="0"/>
              </a:rPr>
              <a:t>Det kan fort bli kollisjon, når den definisjonen blir møtt med hva jeg hørte for noen få dager siden:</a:t>
            </a:r>
          </a:p>
          <a:p>
            <a:r>
              <a:rPr lang="nb-NO" sz="1200" kern="1200" dirty="0">
                <a:solidFill>
                  <a:schemeClr val="tx1"/>
                </a:solidFill>
                <a:effectLst/>
                <a:latin typeface="Arial" charset="0"/>
                <a:ea typeface="+mn-ea"/>
                <a:cs typeface="Arial" charset="0"/>
              </a:rPr>
              <a:t>Et medlem fortalte at da han for 20 år siden ble ansatt i en bank, og rett etterpå fikk tilbud om medlemskap i en lokal rotaryklubb, ble han beordret av sin sjef til å akseptere. Begrunnelsen var at han da ville ha enkel tilgang på gode kunder.</a:t>
            </a:r>
          </a:p>
          <a:p>
            <a:r>
              <a:rPr lang="nb-NO" sz="1200" kern="1200" dirty="0">
                <a:solidFill>
                  <a:schemeClr val="tx1"/>
                </a:solidFill>
                <a:effectLst/>
                <a:latin typeface="Arial" charset="0"/>
                <a:ea typeface="+mn-ea"/>
                <a:cs typeface="Arial" charset="0"/>
              </a:rPr>
              <a:t>Når medlemskap på dette grunnlaget, møter </a:t>
            </a:r>
            <a:r>
              <a:rPr lang="nb-NO" sz="1200" kern="1200" dirty="0" err="1">
                <a:solidFill>
                  <a:schemeClr val="tx1"/>
                </a:solidFill>
                <a:effectLst/>
                <a:latin typeface="Arial" charset="0"/>
                <a:ea typeface="+mn-ea"/>
                <a:cs typeface="Arial" charset="0"/>
              </a:rPr>
              <a:t>TRFs</a:t>
            </a:r>
            <a:r>
              <a:rPr lang="nb-NO" sz="1200" kern="1200" dirty="0">
                <a:solidFill>
                  <a:schemeClr val="tx1"/>
                </a:solidFill>
                <a:effectLst/>
                <a:latin typeface="Arial" charset="0"/>
                <a:ea typeface="+mn-ea"/>
                <a:cs typeface="Arial" charset="0"/>
              </a:rPr>
              <a:t> motto: </a:t>
            </a:r>
            <a:r>
              <a:rPr lang="nb-NO" sz="1200" kern="1200" dirty="0" err="1">
                <a:solidFill>
                  <a:schemeClr val="tx1"/>
                </a:solidFill>
                <a:effectLst/>
                <a:latin typeface="Arial" charset="0"/>
                <a:ea typeface="+mn-ea"/>
                <a:cs typeface="Arial" charset="0"/>
              </a:rPr>
              <a:t>Doing</a:t>
            </a:r>
            <a:r>
              <a:rPr lang="nb-NO" sz="1200" kern="1200" dirty="0">
                <a:solidFill>
                  <a:schemeClr val="tx1"/>
                </a:solidFill>
                <a:effectLst/>
                <a:latin typeface="Arial" charset="0"/>
                <a:ea typeface="+mn-ea"/>
                <a:cs typeface="Arial" charset="0"/>
              </a:rPr>
              <a:t> </a:t>
            </a:r>
            <a:r>
              <a:rPr lang="nb-NO" sz="1200" kern="1200" dirty="0" err="1">
                <a:solidFill>
                  <a:schemeClr val="tx1"/>
                </a:solidFill>
                <a:effectLst/>
                <a:latin typeface="Arial" charset="0"/>
                <a:ea typeface="+mn-ea"/>
                <a:cs typeface="Arial" charset="0"/>
              </a:rPr>
              <a:t>good</a:t>
            </a:r>
            <a:r>
              <a:rPr lang="nb-NO" sz="1200" kern="1200" dirty="0">
                <a:solidFill>
                  <a:schemeClr val="tx1"/>
                </a:solidFill>
                <a:effectLst/>
                <a:latin typeface="Arial" charset="0"/>
                <a:ea typeface="+mn-ea"/>
                <a:cs typeface="Arial" charset="0"/>
              </a:rPr>
              <a:t> in </a:t>
            </a:r>
            <a:r>
              <a:rPr lang="nb-NO" sz="1200" kern="1200" dirty="0" err="1">
                <a:solidFill>
                  <a:schemeClr val="tx1"/>
                </a:solidFill>
                <a:effectLst/>
                <a:latin typeface="Arial" charset="0"/>
                <a:ea typeface="+mn-ea"/>
                <a:cs typeface="Arial" charset="0"/>
              </a:rPr>
              <a:t>the</a:t>
            </a:r>
            <a:r>
              <a:rPr lang="nb-NO" sz="1200" kern="1200" dirty="0">
                <a:solidFill>
                  <a:schemeClr val="tx1"/>
                </a:solidFill>
                <a:effectLst/>
                <a:latin typeface="Arial" charset="0"/>
                <a:ea typeface="+mn-ea"/>
                <a:cs typeface="Arial" charset="0"/>
              </a:rPr>
              <a:t> </a:t>
            </a:r>
            <a:r>
              <a:rPr lang="nb-NO" sz="1200" kern="1200" dirty="0" err="1">
                <a:solidFill>
                  <a:schemeClr val="tx1"/>
                </a:solidFill>
                <a:effectLst/>
                <a:latin typeface="Arial" charset="0"/>
                <a:ea typeface="+mn-ea"/>
                <a:cs typeface="Arial" charset="0"/>
              </a:rPr>
              <a:t>world</a:t>
            </a:r>
            <a:r>
              <a:rPr lang="nb-NO" sz="1200" kern="1200" dirty="0">
                <a:solidFill>
                  <a:schemeClr val="tx1"/>
                </a:solidFill>
                <a:effectLst/>
                <a:latin typeface="Arial" charset="0"/>
                <a:ea typeface="+mn-ea"/>
                <a:cs typeface="Arial" charset="0"/>
              </a:rPr>
              <a:t>, og vi vet at vi dømmes ut i fra det vi gjør, da blir det til besvær. Går en inn i en klubb kun for å oppleve vennskap, eller komme i kontakt med kunder, blir både 4-spørsmålsprøven og verdiene til besvær. For disse tingene henger sammen. Kunsten blir her å balansere innsatsen.</a:t>
            </a:r>
          </a:p>
          <a:p>
            <a:r>
              <a:rPr lang="nb-NO" sz="1200" kern="1200" dirty="0">
                <a:solidFill>
                  <a:schemeClr val="tx1"/>
                </a:solidFill>
                <a:effectLst/>
                <a:latin typeface="Arial" charset="0"/>
                <a:ea typeface="+mn-ea"/>
                <a:cs typeface="Arial" charset="0"/>
              </a:rPr>
              <a:t>Ferske tall viser at de områdene i verden som mister medlemmer er de som er lite opptatt av prosjekter og tjenester, eller service om dere vil. Det er Europa og Nord-Amerika. De som øker – i stort antall, er Afrika og Asia, der prosjektarbeid har topp prioritet. Der konkurrer medlemmene om å være aktive og å kunne vise til resultater.</a:t>
            </a:r>
          </a:p>
          <a:p>
            <a:r>
              <a:rPr lang="nb-NO" sz="1200" kern="1200" dirty="0">
                <a:solidFill>
                  <a:schemeClr val="tx1"/>
                </a:solidFill>
                <a:effectLst/>
                <a:latin typeface="Arial" charset="0"/>
                <a:ea typeface="+mn-ea"/>
                <a:cs typeface="Arial" charset="0"/>
              </a:rPr>
              <a:t> </a:t>
            </a:r>
          </a:p>
          <a:p>
            <a:r>
              <a:rPr lang="nb-NO" sz="1200" b="1" kern="1200" dirty="0">
                <a:solidFill>
                  <a:schemeClr val="tx1"/>
                </a:solidFill>
                <a:effectLst/>
                <a:latin typeface="Arial" charset="0"/>
                <a:ea typeface="+mn-ea"/>
                <a:cs typeface="Arial" charset="0"/>
              </a:rPr>
              <a:t>Konklusjon</a:t>
            </a:r>
          </a:p>
          <a:p>
            <a:r>
              <a:rPr lang="nb-NO" sz="1200" kern="1200" dirty="0">
                <a:solidFill>
                  <a:schemeClr val="tx1"/>
                </a:solidFill>
                <a:effectLst/>
                <a:latin typeface="Arial" charset="0"/>
                <a:ea typeface="+mn-ea"/>
                <a:cs typeface="Arial" charset="0"/>
              </a:rPr>
              <a:t>Vi bedømmes etter hva vi gjør og ikke hva vi sier at vi gjør: «Rotary er hva Rotary gjør».</a:t>
            </a:r>
          </a:p>
          <a:p>
            <a:r>
              <a:rPr lang="nb-NO" sz="1200" kern="1200" dirty="0">
                <a:solidFill>
                  <a:schemeClr val="tx1"/>
                </a:solidFill>
                <a:effectLst/>
                <a:latin typeface="Arial" charset="0"/>
                <a:ea typeface="+mn-ea"/>
                <a:cs typeface="Arial" charset="0"/>
              </a:rPr>
              <a:t>Og verdiene er til syvende og sist opp til oss selv. Det vi får øker </a:t>
            </a:r>
            <a:r>
              <a:rPr lang="nb-NO" sz="1200" kern="1200" dirty="0" err="1">
                <a:solidFill>
                  <a:schemeClr val="tx1"/>
                </a:solidFill>
                <a:effectLst/>
                <a:latin typeface="Arial" charset="0"/>
                <a:ea typeface="+mn-ea"/>
                <a:cs typeface="Arial" charset="0"/>
              </a:rPr>
              <a:t>eksponensialt</a:t>
            </a:r>
            <a:r>
              <a:rPr lang="nb-NO" sz="1200" kern="1200" dirty="0">
                <a:solidFill>
                  <a:schemeClr val="tx1"/>
                </a:solidFill>
                <a:effectLst/>
                <a:latin typeface="Arial" charset="0"/>
                <a:ea typeface="+mn-ea"/>
                <a:cs typeface="Arial" charset="0"/>
              </a:rPr>
              <a:t> med det vi legger inn.</a:t>
            </a:r>
          </a:p>
          <a:p>
            <a:r>
              <a:rPr lang="nb-NO" sz="1200" kern="1200" dirty="0">
                <a:solidFill>
                  <a:schemeClr val="tx1"/>
                </a:solidFill>
                <a:effectLst/>
                <a:latin typeface="Arial" charset="0"/>
                <a:ea typeface="+mn-ea"/>
                <a:cs typeface="Arial" charset="0"/>
              </a:rPr>
              <a:t>Min påstand er at vi rotarianere er brobyggere. Gjennom våre satsingsområder forbinder vi rotarianere i mer enn 200 land og geografiske områder. Vi bidrar til fred gjennom mange ulike programmer, vi satser på ungdom, vi bygger opp under solidaritet, kompetanse og vi gir tilbake til samfunnet.</a:t>
            </a:r>
          </a:p>
          <a:p>
            <a:r>
              <a:rPr lang="nb-NO" sz="1200" kern="1200" dirty="0">
                <a:solidFill>
                  <a:schemeClr val="tx1"/>
                </a:solidFill>
                <a:effectLst/>
                <a:latin typeface="Arial" charset="0"/>
                <a:ea typeface="+mn-ea"/>
                <a:cs typeface="Arial" charset="0"/>
              </a:rPr>
              <a:t>Pynt: Ja</a:t>
            </a:r>
          </a:p>
          <a:p>
            <a:r>
              <a:rPr lang="nb-NO" sz="1200" kern="1200" dirty="0">
                <a:solidFill>
                  <a:schemeClr val="tx1"/>
                </a:solidFill>
                <a:effectLst/>
                <a:latin typeface="Arial" charset="0"/>
                <a:ea typeface="+mn-ea"/>
                <a:cs typeface="Arial" charset="0"/>
              </a:rPr>
              <a:t>Nytte: Ja</a:t>
            </a:r>
          </a:p>
          <a:p>
            <a:r>
              <a:rPr lang="nb-NO" sz="1200" kern="1200" dirty="0">
                <a:solidFill>
                  <a:schemeClr val="tx1"/>
                </a:solidFill>
                <a:effectLst/>
                <a:latin typeface="Arial" charset="0"/>
                <a:ea typeface="+mn-ea"/>
                <a:cs typeface="Arial" charset="0"/>
              </a:rPr>
              <a:t>Besvært: Til tider, men i sum NEI</a:t>
            </a:r>
          </a:p>
          <a:p>
            <a:endParaRPr lang="nb-NO" dirty="0"/>
          </a:p>
        </p:txBody>
      </p:sp>
      <p:sp>
        <p:nvSpPr>
          <p:cNvPr id="4" name="Plassholder for dato 3"/>
          <p:cNvSpPr>
            <a:spLocks noGrp="1"/>
          </p:cNvSpPr>
          <p:nvPr>
            <p:ph type="dt" idx="10"/>
          </p:nvPr>
        </p:nvSpPr>
        <p:spPr/>
        <p:txBody>
          <a:bodyPr/>
          <a:lstStyle/>
          <a:p>
            <a:pPr>
              <a:defRPr/>
            </a:pPr>
            <a:fld id="{2EB3FD11-F4A1-4B36-A0F0-C667122A5EF3}" type="datetime1">
              <a:rPr lang="en-US" smtClean="0"/>
              <a:pPr>
                <a:defRPr/>
              </a:pPr>
              <a:t>1/12/2017</a:t>
            </a:fld>
            <a:endParaRPr lang="en-US" dirty="0"/>
          </a:p>
        </p:txBody>
      </p:sp>
      <p:sp>
        <p:nvSpPr>
          <p:cNvPr id="5" name="Plassholder for lysbildenummer 4"/>
          <p:cNvSpPr>
            <a:spLocks noGrp="1"/>
          </p:cNvSpPr>
          <p:nvPr>
            <p:ph type="sldNum" sz="quarter" idx="11"/>
          </p:nvPr>
        </p:nvSpPr>
        <p:spPr/>
        <p:txBody>
          <a:bodyPr/>
          <a:lstStyle/>
          <a:p>
            <a:pPr>
              <a:defRPr/>
            </a:pPr>
            <a:fld id="{650A5DD0-1CB4-4EBD-9286-DD7038B13226}" type="slidenum">
              <a:rPr lang="en-US" smtClean="0"/>
              <a:pPr>
                <a:defRPr/>
              </a:pPr>
              <a:t>12</a:t>
            </a:fld>
            <a:endParaRPr lang="en-US" dirty="0"/>
          </a:p>
        </p:txBody>
      </p:sp>
    </p:spTree>
    <p:extLst>
      <p:ext uri="{BB962C8B-B14F-4D97-AF65-F5344CB8AC3E}">
        <p14:creationId xmlns:p14="http://schemas.microsoft.com/office/powerpoint/2010/main" val="9639602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nb-NO" noProof="0" dirty="0"/>
              <a:t>Visste</a:t>
            </a:r>
            <a:r>
              <a:rPr lang="nb-NO" baseline="0" noProof="0" dirty="0"/>
              <a:t> dere at nesten alle store og små nyvinninger I Rotary kan kobles til verdenshistorien?</a:t>
            </a:r>
          </a:p>
          <a:p>
            <a:endParaRPr lang="nb-NO" baseline="0" noProof="0" dirty="0"/>
          </a:p>
          <a:p>
            <a:r>
              <a:rPr lang="nb-NO" baseline="0" noProof="0" dirty="0"/>
              <a:t>Vi kan begynne med 1905, året Rotary ble startet. USA var preget av </a:t>
            </a:r>
            <a:r>
              <a:rPr lang="nb-NO" baseline="0" noProof="0" dirty="0" err="1"/>
              <a:t>imigranter</a:t>
            </a:r>
            <a:r>
              <a:rPr lang="nb-NO" baseline="0" noProof="0" dirty="0"/>
              <a:t>, med ulike skikker, trosretninger og normer.</a:t>
            </a:r>
          </a:p>
          <a:p>
            <a:r>
              <a:rPr lang="nb-NO" baseline="0" noProof="0" dirty="0"/>
              <a:t>Chicago var preget av arbeidsløshet, kriminalitet og fattigdom, men også mennesker som ville skape noe. USA var mulighetens land.</a:t>
            </a:r>
          </a:p>
          <a:p>
            <a:endParaRPr lang="nb-NO" baseline="0" noProof="0" dirty="0"/>
          </a:p>
          <a:p>
            <a:r>
              <a:rPr lang="nb-NO" baseline="0" noProof="0" dirty="0"/>
              <a:t>Ut av dette kom dannelsen av Rotary, og 12 år senere TRF, fordi man så at det var behov for verktøy.</a:t>
            </a:r>
          </a:p>
          <a:p>
            <a:r>
              <a:rPr lang="nb-NO" baseline="0" noProof="0" dirty="0"/>
              <a:t>Det er umulig å drive frem et godt og sundt forretningsmiljø I en verden der krig og nød dominerer. Se hva som skjer I Syria I dag. Krigen lager usikkerhet og trøbbel for oss alle.</a:t>
            </a:r>
          </a:p>
          <a:p>
            <a:r>
              <a:rPr lang="nb-NO" baseline="0" noProof="0" dirty="0"/>
              <a:t>Vi behøver verktøy for å bekjempe sult og skape fred.</a:t>
            </a:r>
          </a:p>
          <a:p>
            <a:endParaRPr lang="nb-NO" baseline="0" noProof="0" dirty="0"/>
          </a:p>
          <a:p>
            <a:r>
              <a:rPr lang="nb-NO" baseline="0" noProof="0" dirty="0"/>
              <a:t>Rotary har enkelt sagt to ben: Rotary International som består av alle klubbene og The Rotary Foundation. De henger sammen og kan ikke skilles.</a:t>
            </a:r>
          </a:p>
          <a:p>
            <a:endParaRPr lang="en-US" dirty="0"/>
          </a:p>
        </p:txBody>
      </p:sp>
      <p:sp>
        <p:nvSpPr>
          <p:cNvPr id="4" name="Date Placeholder 3"/>
          <p:cNvSpPr>
            <a:spLocks noGrp="1"/>
          </p:cNvSpPr>
          <p:nvPr>
            <p:ph type="dt" idx="10"/>
          </p:nvPr>
        </p:nvSpPr>
        <p:spPr/>
        <p:txBody>
          <a:bodyPr/>
          <a:lstStyle/>
          <a:p>
            <a:pPr>
              <a:defRPr/>
            </a:pPr>
            <a:fld id="{2EB3FD11-F4A1-4B36-A0F0-C667122A5EF3}" type="datetime1">
              <a:rPr lang="en-US" smtClean="0"/>
              <a:pPr>
                <a:defRPr/>
              </a:pPr>
              <a:t>1/12/2017</a:t>
            </a:fld>
            <a:endParaRPr lang="en-US" dirty="0"/>
          </a:p>
        </p:txBody>
      </p:sp>
      <p:sp>
        <p:nvSpPr>
          <p:cNvPr id="5" name="Slide Number Placeholder 4"/>
          <p:cNvSpPr>
            <a:spLocks noGrp="1"/>
          </p:cNvSpPr>
          <p:nvPr>
            <p:ph type="sldNum" sz="quarter" idx="11"/>
          </p:nvPr>
        </p:nvSpPr>
        <p:spPr/>
        <p:txBody>
          <a:bodyPr/>
          <a:lstStyle/>
          <a:p>
            <a:pPr>
              <a:defRPr/>
            </a:pPr>
            <a:fld id="{650A5DD0-1CB4-4EBD-9286-DD7038B13226}" type="slidenum">
              <a:rPr lang="en-US" smtClean="0"/>
              <a:pPr>
                <a:defRPr/>
              </a:pPr>
              <a:t>13</a:t>
            </a:fld>
            <a:endParaRPr lang="en-US" dirty="0"/>
          </a:p>
        </p:txBody>
      </p:sp>
    </p:spTree>
    <p:extLst>
      <p:ext uri="{BB962C8B-B14F-4D97-AF65-F5344CB8AC3E}">
        <p14:creationId xmlns:p14="http://schemas.microsoft.com/office/powerpoint/2010/main" val="2767826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kern="1200" dirty="0">
                <a:solidFill>
                  <a:schemeClr val="tx1"/>
                </a:solidFill>
                <a:effectLst/>
                <a:latin typeface="Arial" charset="0"/>
                <a:ea typeface="+mn-ea"/>
                <a:cs typeface="Arial" charset="0"/>
              </a:rPr>
              <a:t>Når rotarianere i dag blir spurt hvorfor de er blitt med i Rotary er svaret i hovedsak, og dette er det statistisk belegg for:</a:t>
            </a:r>
          </a:p>
          <a:p>
            <a:r>
              <a:rPr lang="nb-NO" sz="1200" u="sng" kern="1200" dirty="0">
                <a:solidFill>
                  <a:schemeClr val="tx1"/>
                </a:solidFill>
                <a:effectLst/>
                <a:latin typeface="Arial" charset="0"/>
                <a:ea typeface="+mn-ea"/>
                <a:cs typeface="Arial" charset="0"/>
              </a:rPr>
              <a:t>Fellesskap og Service</a:t>
            </a:r>
            <a:r>
              <a:rPr lang="nb-NO" sz="1200" kern="1200" dirty="0">
                <a:solidFill>
                  <a:schemeClr val="tx1"/>
                </a:solidFill>
                <a:effectLst/>
                <a:latin typeface="Arial" charset="0"/>
                <a:ea typeface="+mn-ea"/>
                <a:cs typeface="Arial" charset="0"/>
              </a:rPr>
              <a:t>, Vi ønsker å være sammen med noen og om noe.</a:t>
            </a:r>
          </a:p>
          <a:p>
            <a:r>
              <a:rPr lang="nb-NO" sz="1200" b="1" kern="1200" dirty="0">
                <a:solidFill>
                  <a:schemeClr val="tx1"/>
                </a:solidFill>
                <a:effectLst/>
                <a:latin typeface="Arial" charset="0"/>
                <a:ea typeface="+mn-ea"/>
                <a:cs typeface="Arial" charset="0"/>
              </a:rPr>
              <a:t> </a:t>
            </a:r>
          </a:p>
          <a:p>
            <a:r>
              <a:rPr lang="nb-NO" sz="1200" b="1" kern="1200" dirty="0">
                <a:solidFill>
                  <a:schemeClr val="tx1"/>
                </a:solidFill>
                <a:effectLst/>
                <a:latin typeface="Arial" charset="0"/>
                <a:ea typeface="+mn-ea"/>
                <a:cs typeface="Arial" charset="0"/>
              </a:rPr>
              <a:t>Hvordan har verdiene oppstått?</a:t>
            </a:r>
          </a:p>
          <a:p>
            <a:r>
              <a:rPr lang="nb-NO" sz="1200" kern="1200" dirty="0" err="1">
                <a:solidFill>
                  <a:schemeClr val="tx1"/>
                </a:solidFill>
                <a:effectLst/>
                <a:latin typeface="Arial" charset="0"/>
                <a:ea typeface="+mn-ea"/>
                <a:cs typeface="Arial" charset="0"/>
              </a:rPr>
              <a:t>Rotarys</a:t>
            </a:r>
            <a:r>
              <a:rPr lang="nb-NO" sz="1200" kern="1200" dirty="0">
                <a:solidFill>
                  <a:schemeClr val="tx1"/>
                </a:solidFill>
                <a:effectLst/>
                <a:latin typeface="Arial" charset="0"/>
                <a:ea typeface="+mn-ea"/>
                <a:cs typeface="Arial" charset="0"/>
              </a:rPr>
              <a:t> historie er nært knyttet til verdenshistorien, og to sterke skikkelser preger organisasjonen:</a:t>
            </a:r>
          </a:p>
          <a:p>
            <a:r>
              <a:rPr lang="nb-NO" sz="1200" kern="1200" dirty="0">
                <a:solidFill>
                  <a:schemeClr val="tx1"/>
                </a:solidFill>
                <a:effectLst/>
                <a:latin typeface="Arial" charset="0"/>
                <a:ea typeface="+mn-ea"/>
                <a:cs typeface="Arial" charset="0"/>
              </a:rPr>
              <a:t>Paul Harris og Arch </a:t>
            </a:r>
            <a:r>
              <a:rPr lang="nb-NO" sz="1200" kern="1200" dirty="0" err="1">
                <a:solidFill>
                  <a:schemeClr val="tx1"/>
                </a:solidFill>
                <a:effectLst/>
                <a:latin typeface="Arial" charset="0"/>
                <a:ea typeface="+mn-ea"/>
                <a:cs typeface="Arial" charset="0"/>
              </a:rPr>
              <a:t>Klumph</a:t>
            </a:r>
            <a:endParaRPr lang="nb-NO" sz="1200" kern="1200" dirty="0">
              <a:solidFill>
                <a:schemeClr val="tx1"/>
              </a:solidFill>
              <a:effectLst/>
              <a:latin typeface="Arial" charset="0"/>
              <a:ea typeface="+mn-ea"/>
              <a:cs typeface="Arial" charset="0"/>
            </a:endParaRPr>
          </a:p>
          <a:p>
            <a:endParaRPr lang="nb-NO" dirty="0"/>
          </a:p>
        </p:txBody>
      </p:sp>
      <p:sp>
        <p:nvSpPr>
          <p:cNvPr id="4" name="Plassholder for dato 3"/>
          <p:cNvSpPr>
            <a:spLocks noGrp="1"/>
          </p:cNvSpPr>
          <p:nvPr>
            <p:ph type="dt" idx="10"/>
          </p:nvPr>
        </p:nvSpPr>
        <p:spPr/>
        <p:txBody>
          <a:bodyPr/>
          <a:lstStyle/>
          <a:p>
            <a:pPr>
              <a:defRPr/>
            </a:pPr>
            <a:fld id="{2EB3FD11-F4A1-4B36-A0F0-C667122A5EF3}" type="datetime1">
              <a:rPr lang="en-US" smtClean="0"/>
              <a:pPr>
                <a:defRPr/>
              </a:pPr>
              <a:t>1/12/2017</a:t>
            </a:fld>
            <a:endParaRPr lang="en-US" dirty="0"/>
          </a:p>
        </p:txBody>
      </p:sp>
      <p:sp>
        <p:nvSpPr>
          <p:cNvPr id="5" name="Plassholder for lysbildenummer 4"/>
          <p:cNvSpPr>
            <a:spLocks noGrp="1"/>
          </p:cNvSpPr>
          <p:nvPr>
            <p:ph type="sldNum" sz="quarter" idx="11"/>
          </p:nvPr>
        </p:nvSpPr>
        <p:spPr/>
        <p:txBody>
          <a:bodyPr/>
          <a:lstStyle/>
          <a:p>
            <a:pPr>
              <a:defRPr/>
            </a:pPr>
            <a:fld id="{650A5DD0-1CB4-4EBD-9286-DD7038B13226}" type="slidenum">
              <a:rPr lang="en-US" smtClean="0"/>
              <a:pPr>
                <a:defRPr/>
              </a:pPr>
              <a:t>2</a:t>
            </a:fld>
            <a:endParaRPr lang="en-US" dirty="0"/>
          </a:p>
        </p:txBody>
      </p:sp>
    </p:spTree>
    <p:extLst>
      <p:ext uri="{BB962C8B-B14F-4D97-AF65-F5344CB8AC3E}">
        <p14:creationId xmlns:p14="http://schemas.microsoft.com/office/powerpoint/2010/main" val="12084327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1" kern="1200" dirty="0">
                <a:solidFill>
                  <a:schemeClr val="tx1"/>
                </a:solidFill>
                <a:effectLst/>
                <a:latin typeface="Arial" charset="0"/>
                <a:ea typeface="+mn-ea"/>
                <a:cs typeface="Arial" charset="0"/>
              </a:rPr>
              <a:t>Paul Harris</a:t>
            </a:r>
            <a:r>
              <a:rPr lang="nb-NO" sz="1200" kern="1200" dirty="0">
                <a:solidFill>
                  <a:schemeClr val="tx1"/>
                </a:solidFill>
                <a:effectLst/>
                <a:latin typeface="Arial" charset="0"/>
                <a:ea typeface="+mn-ea"/>
                <a:cs typeface="Arial" charset="0"/>
              </a:rPr>
              <a:t> oppvekst i Vermont, USA, var preget av tryggheten hos besteforeldrene og kontrasten til foreldrenes helt annerledes liv. </a:t>
            </a:r>
          </a:p>
          <a:p>
            <a:r>
              <a:rPr lang="nb-NO" sz="1200" kern="1200" dirty="0">
                <a:solidFill>
                  <a:schemeClr val="tx1"/>
                </a:solidFill>
                <a:effectLst/>
                <a:latin typeface="Arial" charset="0"/>
                <a:ea typeface="+mn-ea"/>
                <a:cs typeface="Arial" charset="0"/>
              </a:rPr>
              <a:t>I studietiden ble han nysgjerrig på menneskeheten, hvordan vi oppfører oss, hvorfor ulike nasjonaliteter oppfører seg forskjellig etc. Paul Harris fikk  råd av en eldre advokat om å «make a </a:t>
            </a:r>
            <a:r>
              <a:rPr lang="nb-NO" sz="1200" kern="1200" dirty="0" err="1">
                <a:solidFill>
                  <a:schemeClr val="tx1"/>
                </a:solidFill>
                <a:effectLst/>
                <a:latin typeface="Arial" charset="0"/>
                <a:ea typeface="+mn-ea"/>
                <a:cs typeface="Arial" charset="0"/>
              </a:rPr>
              <a:t>fool</a:t>
            </a:r>
            <a:r>
              <a:rPr lang="nb-NO" sz="1200" kern="1200" dirty="0">
                <a:solidFill>
                  <a:schemeClr val="tx1"/>
                </a:solidFill>
                <a:effectLst/>
                <a:latin typeface="Arial" charset="0"/>
                <a:ea typeface="+mn-ea"/>
                <a:cs typeface="Arial" charset="0"/>
              </a:rPr>
              <a:t> </a:t>
            </a:r>
            <a:r>
              <a:rPr lang="nb-NO" sz="1200" kern="1200" dirty="0" err="1">
                <a:solidFill>
                  <a:schemeClr val="tx1"/>
                </a:solidFill>
                <a:effectLst/>
                <a:latin typeface="Arial" charset="0"/>
                <a:ea typeface="+mn-ea"/>
                <a:cs typeface="Arial" charset="0"/>
              </a:rPr>
              <a:t>of</a:t>
            </a:r>
            <a:r>
              <a:rPr lang="nb-NO" sz="1200" kern="1200" dirty="0">
                <a:solidFill>
                  <a:schemeClr val="tx1"/>
                </a:solidFill>
                <a:effectLst/>
                <a:latin typeface="Arial" charset="0"/>
                <a:ea typeface="+mn-ea"/>
                <a:cs typeface="Arial" charset="0"/>
              </a:rPr>
              <a:t> </a:t>
            </a:r>
            <a:r>
              <a:rPr lang="nb-NO" sz="1200" kern="1200" dirty="0" err="1">
                <a:solidFill>
                  <a:schemeClr val="tx1"/>
                </a:solidFill>
                <a:effectLst/>
                <a:latin typeface="Arial" charset="0"/>
                <a:ea typeface="+mn-ea"/>
                <a:cs typeface="Arial" charset="0"/>
              </a:rPr>
              <a:t>himself</a:t>
            </a:r>
            <a:r>
              <a:rPr lang="nb-NO" sz="1200" kern="1200" dirty="0">
                <a:solidFill>
                  <a:schemeClr val="tx1"/>
                </a:solidFill>
                <a:effectLst/>
                <a:latin typeface="Arial" charset="0"/>
                <a:ea typeface="+mn-ea"/>
                <a:cs typeface="Arial" charset="0"/>
              </a:rPr>
              <a:t>», gjøre noen livserfaringer i 5 år, før han etablerte sin praksis i en større by. I denne perioden var han journalist, landarbeider, skuespiller, tok jobb som kvegpasser på en båt under forferdelige forhold for å komme til London. Kom bare til Liverpool. Måtte hjem men fikk en ny tur.  Jobbet som selger for et marmorselskap. Det ga ham mulighet til å reise. Også til Europa.</a:t>
            </a:r>
          </a:p>
          <a:p>
            <a:r>
              <a:rPr lang="nb-NO" sz="1200" kern="1200" dirty="0">
                <a:solidFill>
                  <a:schemeClr val="tx1"/>
                </a:solidFill>
                <a:effectLst/>
                <a:latin typeface="Arial" charset="0"/>
                <a:ea typeface="+mn-ea"/>
                <a:cs typeface="Arial" charset="0"/>
              </a:rPr>
              <a:t>Disse årene ga ham et enestående bilde av ulike sider av arbeidslivet, han opplevede mange stater og mange land, alle slags mennesketyper: MANGFOLD</a:t>
            </a:r>
          </a:p>
          <a:p>
            <a:r>
              <a:rPr lang="nb-NO" sz="1200" kern="1200" dirty="0">
                <a:solidFill>
                  <a:schemeClr val="tx1"/>
                </a:solidFill>
                <a:effectLst/>
                <a:latin typeface="Arial" charset="0"/>
                <a:ea typeface="+mn-ea"/>
                <a:cs typeface="Arial" charset="0"/>
              </a:rPr>
              <a:t>USA var på denne tiden preget av stor grad av innvandring, ulike kulturer, trosretninger, kriminalitet, korrupsjon og fattigdom. Men USA var også mulighetens verden, der man kunne slå seg opp ved hardt arbeid, kunnskap og kanskje litt flaks.</a:t>
            </a:r>
          </a:p>
          <a:p>
            <a:r>
              <a:rPr lang="nb-NO" sz="1200" kern="1200" dirty="0">
                <a:solidFill>
                  <a:schemeClr val="tx1"/>
                </a:solidFill>
                <a:effectLst/>
                <a:latin typeface="Arial" charset="0"/>
                <a:ea typeface="+mn-ea"/>
                <a:cs typeface="Arial" charset="0"/>
              </a:rPr>
              <a:t>Etablerte Rotary i 1905 basert på vennskap.</a:t>
            </a:r>
          </a:p>
          <a:p>
            <a:r>
              <a:rPr lang="nb-NO" sz="1200" kern="1200" dirty="0">
                <a:solidFill>
                  <a:schemeClr val="tx1"/>
                </a:solidFill>
                <a:effectLst/>
                <a:latin typeface="Arial" charset="0"/>
                <a:ea typeface="+mn-ea"/>
                <a:cs typeface="Arial" charset="0"/>
              </a:rPr>
              <a:t>Leder fra forskjellige foretak skulle treffes regelmessig i en kameratslig ånd for å lære hverandre å kjenne, utveksle erfaringer og støtte hverandre i bestrebelsen på å drive hederlig virksomhet.</a:t>
            </a:r>
          </a:p>
          <a:p>
            <a:r>
              <a:rPr lang="nb-NO" sz="1200" kern="1200" dirty="0">
                <a:solidFill>
                  <a:schemeClr val="tx1"/>
                </a:solidFill>
                <a:effectLst/>
                <a:latin typeface="Arial" charset="0"/>
                <a:ea typeface="+mn-ea"/>
                <a:cs typeface="Arial" charset="0"/>
              </a:rPr>
              <a:t>Medlemskapet begrenses til en representant fra hver bransje eller yrke, fremme vidsyn, øke forståelsen og respekten for hverandre.</a:t>
            </a:r>
          </a:p>
          <a:p>
            <a:r>
              <a:rPr lang="nb-NO" sz="1200" kern="1200" dirty="0">
                <a:solidFill>
                  <a:schemeClr val="tx1"/>
                </a:solidFill>
                <a:effectLst/>
                <a:latin typeface="Arial" charset="0"/>
                <a:ea typeface="+mn-ea"/>
                <a:cs typeface="Arial" charset="0"/>
              </a:rPr>
              <a:t>De skulle møtes på hverandres arbeidssted og på den måten lære mest mulig om hverandres yrker, fremme vidsyn, øke forståelsen og respekten for hverandre.</a:t>
            </a:r>
          </a:p>
          <a:p>
            <a:r>
              <a:rPr lang="nb-NO" sz="1200" kern="1200" dirty="0">
                <a:solidFill>
                  <a:schemeClr val="tx1"/>
                </a:solidFill>
                <a:effectLst/>
                <a:latin typeface="Arial" charset="0"/>
                <a:ea typeface="+mn-ea"/>
                <a:cs typeface="Arial" charset="0"/>
              </a:rPr>
              <a:t>Så kjerneverdiene Fellesskap, mangfold, integritet og lederskap kom på plass fra år 1.</a:t>
            </a:r>
          </a:p>
          <a:p>
            <a:r>
              <a:rPr lang="nb-NO" sz="1200" kern="1200" dirty="0">
                <a:solidFill>
                  <a:schemeClr val="tx1"/>
                </a:solidFill>
                <a:effectLst/>
                <a:latin typeface="Arial" charset="0"/>
                <a:ea typeface="+mn-ea"/>
                <a:cs typeface="Arial" charset="0"/>
              </a:rPr>
              <a:t>De verdiene Paul Harris hadde med seg hjemmefra, fra sin samfunnsengasjerte bestemor og bestefar, gjorde at han mente at vennskap mellom ressurssterke mennesker var et godt grunnlag for å yte service. </a:t>
            </a:r>
          </a:p>
          <a:p>
            <a:r>
              <a:rPr lang="nb-NO" sz="1200" kern="1200" dirty="0">
                <a:solidFill>
                  <a:schemeClr val="tx1"/>
                </a:solidFill>
                <a:effectLst/>
                <a:latin typeface="Arial" charset="0"/>
                <a:ea typeface="+mn-ea"/>
                <a:cs typeface="Arial" charset="0"/>
              </a:rPr>
              <a:t>Gjennom alle sine reiser hadde han også sett og opplevd at fattigdom, sult og krig gjorde det umulig å drive vanlig god forretningsvirksomhet. Vi kan se på det som skjer i Syria i dag og hva det fører til av </a:t>
            </a:r>
            <a:r>
              <a:rPr lang="nb-NO" sz="1200" kern="1200" dirty="0" err="1">
                <a:solidFill>
                  <a:schemeClr val="tx1"/>
                </a:solidFill>
                <a:effectLst/>
                <a:latin typeface="Arial" charset="0"/>
                <a:ea typeface="+mn-ea"/>
                <a:cs typeface="Arial" charset="0"/>
              </a:rPr>
              <a:t>destabilitet</a:t>
            </a:r>
            <a:r>
              <a:rPr lang="nb-NO" sz="1200" kern="1200" dirty="0">
                <a:solidFill>
                  <a:schemeClr val="tx1"/>
                </a:solidFill>
                <a:effectLst/>
                <a:latin typeface="Arial" charset="0"/>
                <a:ea typeface="+mn-ea"/>
                <a:cs typeface="Arial" charset="0"/>
              </a:rPr>
              <a:t>. Det resulterte i  at klubben kjøpte hest til en vognmann og bygging av offentlige toaletter i Chicago. Dermed var den 5. verdien på plass. </a:t>
            </a:r>
            <a:r>
              <a:rPr lang="nb-NO" sz="1200" b="1" kern="1200" dirty="0">
                <a:solidFill>
                  <a:schemeClr val="tx1"/>
                </a:solidFill>
                <a:effectLst/>
                <a:latin typeface="Arial" charset="0"/>
                <a:ea typeface="+mn-ea"/>
                <a:cs typeface="Arial" charset="0"/>
              </a:rPr>
              <a:t>Service.</a:t>
            </a:r>
          </a:p>
          <a:p>
            <a:r>
              <a:rPr lang="nb-NO" sz="1200" kern="1200" dirty="0">
                <a:solidFill>
                  <a:schemeClr val="tx1"/>
                </a:solidFill>
                <a:effectLst/>
                <a:latin typeface="Arial" charset="0"/>
                <a:ea typeface="+mn-ea"/>
                <a:cs typeface="Arial" charset="0"/>
              </a:rPr>
              <a:t>Dette var Paul Harris og Rotary ble etablert.</a:t>
            </a:r>
          </a:p>
          <a:p>
            <a:r>
              <a:rPr lang="nb-NO" sz="1200" kern="1200" dirty="0">
                <a:solidFill>
                  <a:schemeClr val="tx1"/>
                </a:solidFill>
                <a:effectLst/>
                <a:latin typeface="Arial" charset="0"/>
                <a:ea typeface="+mn-ea"/>
                <a:cs typeface="Arial" charset="0"/>
              </a:rPr>
              <a:t> </a:t>
            </a:r>
          </a:p>
          <a:p>
            <a:r>
              <a:rPr lang="nb-NO" sz="1200" b="1" kern="1200" dirty="0">
                <a:solidFill>
                  <a:schemeClr val="tx1"/>
                </a:solidFill>
                <a:effectLst/>
                <a:latin typeface="Arial" charset="0"/>
                <a:ea typeface="+mn-ea"/>
                <a:cs typeface="Arial" charset="0"/>
              </a:rPr>
              <a:t>Arch </a:t>
            </a:r>
            <a:r>
              <a:rPr lang="nb-NO" sz="1200" b="1" kern="1200" dirty="0" err="1">
                <a:solidFill>
                  <a:schemeClr val="tx1"/>
                </a:solidFill>
                <a:effectLst/>
                <a:latin typeface="Arial" charset="0"/>
                <a:ea typeface="+mn-ea"/>
                <a:cs typeface="Arial" charset="0"/>
              </a:rPr>
              <a:t>Klumph</a:t>
            </a:r>
            <a:r>
              <a:rPr lang="nb-NO" sz="1200" b="1" kern="1200" dirty="0">
                <a:solidFill>
                  <a:schemeClr val="tx1"/>
                </a:solidFill>
                <a:effectLst/>
                <a:latin typeface="Arial" charset="0"/>
                <a:ea typeface="+mn-ea"/>
                <a:cs typeface="Arial" charset="0"/>
              </a:rPr>
              <a:t>, født 1869</a:t>
            </a:r>
            <a:r>
              <a:rPr lang="nb-NO" sz="1200" kern="1200" dirty="0">
                <a:solidFill>
                  <a:schemeClr val="tx1"/>
                </a:solidFill>
                <a:effectLst/>
                <a:latin typeface="Arial" charset="0"/>
                <a:ea typeface="+mn-ea"/>
                <a:cs typeface="Arial" charset="0"/>
              </a:rPr>
              <a:t> kom fra Pennsylvania og var av tysk avstamning. Han måtte forsørge familien fra han var 12 år, og gikk samtidig på kveldsskole. Gjennom fritidsaktivitet i et amatørteater ble han kjent med sønnen til en trelasthandler. Her jobbet han for 1 dollar om dagen, gjorde det bra og jobbet seg opp. I 1912 var han eneeier av selskapet. </a:t>
            </a:r>
          </a:p>
          <a:p>
            <a:r>
              <a:rPr lang="nb-NO" sz="1200" kern="1200" dirty="0">
                <a:solidFill>
                  <a:schemeClr val="tx1"/>
                </a:solidFill>
                <a:effectLst/>
                <a:latin typeface="Arial" charset="0"/>
                <a:ea typeface="+mn-ea"/>
                <a:cs typeface="Arial" charset="0"/>
              </a:rPr>
              <a:t>I tillegg var han svært musikalsk og spilte fløyte.</a:t>
            </a:r>
          </a:p>
          <a:p>
            <a:r>
              <a:rPr lang="nb-NO" sz="1200" kern="1200" dirty="0">
                <a:solidFill>
                  <a:schemeClr val="tx1"/>
                </a:solidFill>
                <a:effectLst/>
                <a:latin typeface="Arial" charset="0"/>
                <a:ea typeface="+mn-ea"/>
                <a:cs typeface="Arial" charset="0"/>
              </a:rPr>
              <a:t>Han var RI-president i 1916-1917 og regnes som Rotary Foundations far:</a:t>
            </a:r>
          </a:p>
          <a:p>
            <a:r>
              <a:rPr lang="nb-NO" sz="1200" kern="1200" dirty="0">
                <a:solidFill>
                  <a:schemeClr val="tx1"/>
                </a:solidFill>
                <a:effectLst/>
                <a:latin typeface="Arial" charset="0"/>
                <a:ea typeface="+mn-ea"/>
                <a:cs typeface="Arial" charset="0"/>
              </a:rPr>
              <a:t>Det er ikke nok å ha entusiasme og engasjement for å nå </a:t>
            </a:r>
            <a:r>
              <a:rPr lang="nb-NO" sz="1200" kern="1200" dirty="0" err="1">
                <a:solidFill>
                  <a:schemeClr val="tx1"/>
                </a:solidFill>
                <a:effectLst/>
                <a:latin typeface="Arial" charset="0"/>
                <a:ea typeface="+mn-ea"/>
                <a:cs typeface="Arial" charset="0"/>
              </a:rPr>
              <a:t>Rotarys</a:t>
            </a:r>
            <a:r>
              <a:rPr lang="nb-NO" sz="1200" kern="1200" dirty="0">
                <a:solidFill>
                  <a:schemeClr val="tx1"/>
                </a:solidFill>
                <a:effectLst/>
                <a:latin typeface="Arial" charset="0"/>
                <a:ea typeface="+mn-ea"/>
                <a:cs typeface="Arial" charset="0"/>
              </a:rPr>
              <a:t> mål om internasjonal forståelse og fred i verden.</a:t>
            </a:r>
          </a:p>
          <a:p>
            <a:r>
              <a:rPr lang="nb-NO" sz="1200" kern="1200" dirty="0">
                <a:solidFill>
                  <a:schemeClr val="tx1"/>
                </a:solidFill>
                <a:effectLst/>
                <a:latin typeface="Arial" charset="0"/>
                <a:ea typeface="+mn-ea"/>
                <a:cs typeface="Arial" charset="0"/>
              </a:rPr>
              <a:t>Vi må også ha et verktøy. </a:t>
            </a:r>
            <a:r>
              <a:rPr lang="nb-NO" sz="1200" kern="1200" dirty="0" err="1">
                <a:solidFill>
                  <a:schemeClr val="tx1"/>
                </a:solidFill>
                <a:effectLst/>
                <a:latin typeface="Arial" charset="0"/>
                <a:ea typeface="+mn-ea"/>
                <a:cs typeface="Arial" charset="0"/>
              </a:rPr>
              <a:t>Rotaryfondet</a:t>
            </a:r>
            <a:r>
              <a:rPr lang="nb-NO" sz="1200" kern="1200" dirty="0">
                <a:solidFill>
                  <a:schemeClr val="tx1"/>
                </a:solidFill>
                <a:effectLst/>
                <a:latin typeface="Arial" charset="0"/>
                <a:ea typeface="+mn-ea"/>
                <a:cs typeface="Arial" charset="0"/>
              </a:rPr>
              <a:t> er dette verktøyet.</a:t>
            </a:r>
          </a:p>
          <a:p>
            <a:endParaRPr lang="nb-NO" dirty="0"/>
          </a:p>
        </p:txBody>
      </p:sp>
      <p:sp>
        <p:nvSpPr>
          <p:cNvPr id="4" name="Plassholder for dato 3"/>
          <p:cNvSpPr>
            <a:spLocks noGrp="1"/>
          </p:cNvSpPr>
          <p:nvPr>
            <p:ph type="dt" idx="10"/>
          </p:nvPr>
        </p:nvSpPr>
        <p:spPr/>
        <p:txBody>
          <a:bodyPr/>
          <a:lstStyle/>
          <a:p>
            <a:pPr>
              <a:defRPr/>
            </a:pPr>
            <a:fld id="{2EB3FD11-F4A1-4B36-A0F0-C667122A5EF3}" type="datetime1">
              <a:rPr lang="en-US" smtClean="0"/>
              <a:pPr>
                <a:defRPr/>
              </a:pPr>
              <a:t>1/12/2017</a:t>
            </a:fld>
            <a:endParaRPr lang="en-US" dirty="0"/>
          </a:p>
        </p:txBody>
      </p:sp>
      <p:sp>
        <p:nvSpPr>
          <p:cNvPr id="5" name="Plassholder for lysbildenummer 4"/>
          <p:cNvSpPr>
            <a:spLocks noGrp="1"/>
          </p:cNvSpPr>
          <p:nvPr>
            <p:ph type="sldNum" sz="quarter" idx="11"/>
          </p:nvPr>
        </p:nvSpPr>
        <p:spPr/>
        <p:txBody>
          <a:bodyPr/>
          <a:lstStyle/>
          <a:p>
            <a:pPr>
              <a:defRPr/>
            </a:pPr>
            <a:fld id="{650A5DD0-1CB4-4EBD-9286-DD7038B13226}" type="slidenum">
              <a:rPr lang="en-US" smtClean="0"/>
              <a:pPr>
                <a:defRPr/>
              </a:pPr>
              <a:t>3</a:t>
            </a:fld>
            <a:endParaRPr lang="en-US" dirty="0"/>
          </a:p>
        </p:txBody>
      </p:sp>
    </p:spTree>
    <p:extLst>
      <p:ext uri="{BB962C8B-B14F-4D97-AF65-F5344CB8AC3E}">
        <p14:creationId xmlns:p14="http://schemas.microsoft.com/office/powerpoint/2010/main" val="986194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a:t>Det er ikke nok å ha entusiasme og</a:t>
            </a:r>
            <a:r>
              <a:rPr lang="nb-NO" baseline="0" dirty="0"/>
              <a:t> engasjement for å nå Rotarys mål om internasjonal forståelse og fred i verden.</a:t>
            </a:r>
          </a:p>
          <a:p>
            <a:r>
              <a:rPr lang="nb-NO" baseline="0" dirty="0"/>
              <a:t>Vi må også ha et verktøy. </a:t>
            </a:r>
            <a:br>
              <a:rPr lang="nb-NO" baseline="0" dirty="0"/>
            </a:br>
            <a:r>
              <a:rPr lang="nb-NO" baseline="0" dirty="0" err="1"/>
              <a:t>Rotaryfondet</a:t>
            </a:r>
            <a:r>
              <a:rPr lang="nb-NO" baseline="0" dirty="0"/>
              <a:t> er dette verktøyet</a:t>
            </a:r>
            <a:endParaRPr lang="nb-NO" dirty="0"/>
          </a:p>
        </p:txBody>
      </p:sp>
      <p:sp>
        <p:nvSpPr>
          <p:cNvPr id="4" name="Slide Number Placeholder 3"/>
          <p:cNvSpPr>
            <a:spLocks noGrp="1"/>
          </p:cNvSpPr>
          <p:nvPr>
            <p:ph type="sldNum" sz="quarter" idx="10"/>
          </p:nvPr>
        </p:nvSpPr>
        <p:spPr/>
        <p:txBody>
          <a:bodyPr/>
          <a:lstStyle/>
          <a:p>
            <a:fld id="{64A8A393-0780-42F4-8176-E46BFEB8F795}" type="slidenum">
              <a:rPr lang="nb-NO" smtClean="0"/>
              <a:t>4</a:t>
            </a:fld>
            <a:endParaRPr lang="nb-NO"/>
          </a:p>
        </p:txBody>
      </p:sp>
    </p:spTree>
    <p:extLst>
      <p:ext uri="{BB962C8B-B14F-4D97-AF65-F5344CB8AC3E}">
        <p14:creationId xmlns:p14="http://schemas.microsoft.com/office/powerpoint/2010/main" val="16029440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err="1"/>
              <a:t>Pkt</a:t>
            </a:r>
            <a:r>
              <a:rPr lang="nb-NO" dirty="0"/>
              <a:t> 6 har </a:t>
            </a:r>
            <a:r>
              <a:rPr lang="nb-NO"/>
              <a:t>stått uendret siden 1929</a:t>
            </a:r>
          </a:p>
        </p:txBody>
      </p:sp>
      <p:sp>
        <p:nvSpPr>
          <p:cNvPr id="4" name="Plassholder for dato 3"/>
          <p:cNvSpPr>
            <a:spLocks noGrp="1"/>
          </p:cNvSpPr>
          <p:nvPr>
            <p:ph type="dt" idx="10"/>
          </p:nvPr>
        </p:nvSpPr>
        <p:spPr/>
        <p:txBody>
          <a:bodyPr/>
          <a:lstStyle/>
          <a:p>
            <a:pPr>
              <a:defRPr/>
            </a:pPr>
            <a:fld id="{2EB3FD11-F4A1-4B36-A0F0-C667122A5EF3}" type="datetime1">
              <a:rPr lang="en-US" smtClean="0"/>
              <a:pPr>
                <a:defRPr/>
              </a:pPr>
              <a:t>1/12/2017</a:t>
            </a:fld>
            <a:endParaRPr lang="en-US" dirty="0"/>
          </a:p>
        </p:txBody>
      </p:sp>
      <p:sp>
        <p:nvSpPr>
          <p:cNvPr id="5" name="Plassholder for lysbildenummer 4"/>
          <p:cNvSpPr>
            <a:spLocks noGrp="1"/>
          </p:cNvSpPr>
          <p:nvPr>
            <p:ph type="sldNum" sz="quarter" idx="11"/>
          </p:nvPr>
        </p:nvSpPr>
        <p:spPr/>
        <p:txBody>
          <a:bodyPr/>
          <a:lstStyle/>
          <a:p>
            <a:pPr>
              <a:defRPr/>
            </a:pPr>
            <a:fld id="{650A5DD0-1CB4-4EBD-9286-DD7038B13226}" type="slidenum">
              <a:rPr lang="en-US" smtClean="0"/>
              <a:pPr>
                <a:defRPr/>
              </a:pPr>
              <a:t>5</a:t>
            </a:fld>
            <a:endParaRPr lang="en-US" dirty="0"/>
          </a:p>
        </p:txBody>
      </p:sp>
    </p:spTree>
    <p:extLst>
      <p:ext uri="{BB962C8B-B14F-4D97-AF65-F5344CB8AC3E}">
        <p14:creationId xmlns:p14="http://schemas.microsoft.com/office/powerpoint/2010/main" val="28366634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kern="1200" dirty="0">
                <a:solidFill>
                  <a:schemeClr val="tx1"/>
                </a:solidFill>
                <a:effectLst/>
                <a:latin typeface="Arial" charset="0"/>
                <a:ea typeface="+mn-ea"/>
                <a:cs typeface="Arial" charset="0"/>
              </a:rPr>
              <a:t>4-spørsmålsprøven er formulert av en sentral amerikanske forretningsmann </a:t>
            </a:r>
            <a:r>
              <a:rPr lang="nb-NO" sz="1200" b="1" kern="1200" dirty="0">
                <a:solidFill>
                  <a:schemeClr val="tx1"/>
                </a:solidFill>
                <a:effectLst/>
                <a:latin typeface="Arial" charset="0"/>
                <a:ea typeface="+mn-ea"/>
                <a:cs typeface="Arial" charset="0"/>
              </a:rPr>
              <a:t>Herbert J. Taylor</a:t>
            </a:r>
            <a:r>
              <a:rPr lang="nb-NO" sz="1200" kern="1200" dirty="0">
                <a:solidFill>
                  <a:schemeClr val="tx1"/>
                </a:solidFill>
                <a:effectLst/>
                <a:latin typeface="Arial" charset="0"/>
                <a:ea typeface="+mn-ea"/>
                <a:cs typeface="Arial" charset="0"/>
              </a:rPr>
              <a:t> (1893 -  1978). I begynnelsen av 30-årene reddet han selskapet Club </a:t>
            </a:r>
            <a:r>
              <a:rPr lang="nb-NO" sz="1200" kern="1200" dirty="0" err="1">
                <a:solidFill>
                  <a:schemeClr val="tx1"/>
                </a:solidFill>
                <a:effectLst/>
                <a:latin typeface="Arial" charset="0"/>
                <a:ea typeface="+mn-ea"/>
                <a:cs typeface="Arial" charset="0"/>
              </a:rPr>
              <a:t>Aluminum</a:t>
            </a:r>
            <a:r>
              <a:rPr lang="nb-NO" sz="1200" kern="1200" dirty="0">
                <a:solidFill>
                  <a:schemeClr val="tx1"/>
                </a:solidFill>
                <a:effectLst/>
                <a:latin typeface="Arial" charset="0"/>
                <a:ea typeface="+mn-ea"/>
                <a:cs typeface="Arial" charset="0"/>
              </a:rPr>
              <a:t> Products </a:t>
            </a:r>
            <a:r>
              <a:rPr lang="nb-NO" sz="1200" kern="1200" dirty="0" err="1">
                <a:solidFill>
                  <a:schemeClr val="tx1"/>
                </a:solidFill>
                <a:effectLst/>
                <a:latin typeface="Arial" charset="0"/>
                <a:ea typeface="+mn-ea"/>
                <a:cs typeface="Arial" charset="0"/>
              </a:rPr>
              <a:t>distribution</a:t>
            </a:r>
            <a:r>
              <a:rPr lang="nb-NO" sz="1200" kern="1200" dirty="0">
                <a:solidFill>
                  <a:schemeClr val="tx1"/>
                </a:solidFill>
                <a:effectLst/>
                <a:latin typeface="Arial" charset="0"/>
                <a:ea typeface="+mn-ea"/>
                <a:cs typeface="Arial" charset="0"/>
              </a:rPr>
              <a:t> </a:t>
            </a:r>
            <a:r>
              <a:rPr lang="nb-NO" sz="1200" kern="1200" dirty="0" err="1">
                <a:solidFill>
                  <a:schemeClr val="tx1"/>
                </a:solidFill>
                <a:effectLst/>
                <a:latin typeface="Arial" charset="0"/>
                <a:ea typeface="+mn-ea"/>
                <a:cs typeface="Arial" charset="0"/>
              </a:rPr>
              <a:t>company</a:t>
            </a:r>
            <a:r>
              <a:rPr lang="nb-NO" sz="1200" kern="1200" dirty="0">
                <a:solidFill>
                  <a:schemeClr val="tx1"/>
                </a:solidFill>
                <a:effectLst/>
                <a:latin typeface="Arial" charset="0"/>
                <a:ea typeface="+mn-ea"/>
                <a:cs typeface="Arial" charset="0"/>
              </a:rPr>
              <a:t> fra konkurs. Hans strategi begynte med å formulere et verdigrunnlag som skulle gjelde for alt og alle i bedriften. Han var en svært religiøs mann, og ville gi selskapet en policy som skulle reflektere den høye etiske standard Gud ønsket i all forretningsvirksomhet. Hvis de ansatte i selskapet tenkte riktig, ville de også handle riktig. Det de trengte var enkle retningslinjer, lette å huske og skulle gjelde for alt de tenkte, sa og gjorde. Han forteller at han gikk igjennom alt han hadde av bøker, uten å finne noe som passet. Da satte han seg ved skrivborder, hvilte pannen i hendene og ba. Kort etter hadde han de 24 ordene som utgjør 4-spørsmålsprøven.</a:t>
            </a:r>
          </a:p>
          <a:p>
            <a:r>
              <a:rPr lang="nb-NO" sz="1200" kern="1200" dirty="0">
                <a:solidFill>
                  <a:schemeClr val="tx1"/>
                </a:solidFill>
                <a:effectLst/>
                <a:latin typeface="Arial" charset="0"/>
                <a:ea typeface="+mn-ea"/>
                <a:cs typeface="Arial" charset="0"/>
              </a:rPr>
              <a:t>Taylors ble RI direktør i 1940-årene og tilbød 4 spørsmålsprøven til Rotary. Siden januar 1943 har den vært i bruk, uendret. Rotary fikk copyright på den i 1954.</a:t>
            </a:r>
          </a:p>
          <a:p>
            <a:endParaRPr lang="nb-NO" dirty="0"/>
          </a:p>
        </p:txBody>
      </p:sp>
      <p:sp>
        <p:nvSpPr>
          <p:cNvPr id="4" name="Plassholder for dato 3"/>
          <p:cNvSpPr>
            <a:spLocks noGrp="1"/>
          </p:cNvSpPr>
          <p:nvPr>
            <p:ph type="dt" idx="10"/>
          </p:nvPr>
        </p:nvSpPr>
        <p:spPr/>
        <p:txBody>
          <a:bodyPr/>
          <a:lstStyle/>
          <a:p>
            <a:pPr>
              <a:defRPr/>
            </a:pPr>
            <a:fld id="{2EB3FD11-F4A1-4B36-A0F0-C667122A5EF3}" type="datetime1">
              <a:rPr lang="en-US" smtClean="0"/>
              <a:pPr>
                <a:defRPr/>
              </a:pPr>
              <a:t>1/12/2017</a:t>
            </a:fld>
            <a:endParaRPr lang="en-US" dirty="0"/>
          </a:p>
        </p:txBody>
      </p:sp>
      <p:sp>
        <p:nvSpPr>
          <p:cNvPr id="5" name="Plassholder for lysbildenummer 4"/>
          <p:cNvSpPr>
            <a:spLocks noGrp="1"/>
          </p:cNvSpPr>
          <p:nvPr>
            <p:ph type="sldNum" sz="quarter" idx="11"/>
          </p:nvPr>
        </p:nvSpPr>
        <p:spPr/>
        <p:txBody>
          <a:bodyPr/>
          <a:lstStyle/>
          <a:p>
            <a:pPr>
              <a:defRPr/>
            </a:pPr>
            <a:fld id="{650A5DD0-1CB4-4EBD-9286-DD7038B13226}" type="slidenum">
              <a:rPr lang="en-US" smtClean="0"/>
              <a:pPr>
                <a:defRPr/>
              </a:pPr>
              <a:t>6</a:t>
            </a:fld>
            <a:endParaRPr lang="en-US" dirty="0"/>
          </a:p>
        </p:txBody>
      </p:sp>
    </p:spTree>
    <p:extLst>
      <p:ext uri="{BB962C8B-B14F-4D97-AF65-F5344CB8AC3E}">
        <p14:creationId xmlns:p14="http://schemas.microsoft.com/office/powerpoint/2010/main" val="17604840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1" kern="1200" dirty="0">
                <a:solidFill>
                  <a:schemeClr val="tx1"/>
                </a:solidFill>
                <a:effectLst/>
                <a:latin typeface="Arial" charset="0"/>
                <a:ea typeface="+mn-ea"/>
                <a:cs typeface="Arial" charset="0"/>
              </a:rPr>
              <a:t>Hvordan kommer verdien til uttrykk:</a:t>
            </a:r>
          </a:p>
          <a:p>
            <a:r>
              <a:rPr lang="nb-NO" sz="1200" kern="1200" dirty="0">
                <a:solidFill>
                  <a:schemeClr val="tx1"/>
                </a:solidFill>
                <a:effectLst/>
                <a:latin typeface="Arial" charset="0"/>
                <a:ea typeface="+mn-ea"/>
                <a:cs typeface="Arial" charset="0"/>
              </a:rPr>
              <a:t> </a:t>
            </a:r>
          </a:p>
          <a:p>
            <a:r>
              <a:rPr lang="nb-NO" sz="1200" b="1" kern="1200" dirty="0">
                <a:solidFill>
                  <a:schemeClr val="tx1"/>
                </a:solidFill>
                <a:effectLst/>
                <a:latin typeface="Arial" charset="0"/>
                <a:ea typeface="+mn-ea"/>
                <a:cs typeface="Arial" charset="0"/>
              </a:rPr>
              <a:t>Gjennom motto</a:t>
            </a:r>
          </a:p>
          <a:p>
            <a:r>
              <a:rPr lang="nb-NO" sz="1200" kern="1200" dirty="0">
                <a:solidFill>
                  <a:schemeClr val="tx1"/>
                </a:solidFill>
                <a:effectLst/>
                <a:latin typeface="Arial" charset="0"/>
                <a:ea typeface="+mn-ea"/>
                <a:cs typeface="Arial" charset="0"/>
              </a:rPr>
              <a:t>I 1911, ble “He Profits Most Who Serves Best” vedtatt som motto på </a:t>
            </a:r>
            <a:r>
              <a:rPr lang="nb-NO" sz="1200" kern="1200" dirty="0" err="1">
                <a:solidFill>
                  <a:schemeClr val="tx1"/>
                </a:solidFill>
                <a:effectLst/>
                <a:latin typeface="Arial" charset="0"/>
                <a:ea typeface="+mn-ea"/>
                <a:cs typeface="Arial" charset="0"/>
              </a:rPr>
              <a:t>Rotarys</a:t>
            </a:r>
            <a:r>
              <a:rPr lang="nb-NO" sz="1200" kern="1200" dirty="0">
                <a:solidFill>
                  <a:schemeClr val="tx1"/>
                </a:solidFill>
                <a:effectLst/>
                <a:latin typeface="Arial" charset="0"/>
                <a:ea typeface="+mn-ea"/>
                <a:cs typeface="Arial" charset="0"/>
              </a:rPr>
              <a:t> andre </a:t>
            </a:r>
            <a:r>
              <a:rPr lang="nb-NO" sz="1200" kern="1200" dirty="0" err="1">
                <a:solidFill>
                  <a:schemeClr val="tx1"/>
                </a:solidFill>
                <a:effectLst/>
                <a:latin typeface="Arial" charset="0"/>
                <a:ea typeface="+mn-ea"/>
                <a:cs typeface="Arial" charset="0"/>
              </a:rPr>
              <a:t>convention</a:t>
            </a:r>
            <a:r>
              <a:rPr lang="nb-NO" sz="1200" kern="1200" dirty="0">
                <a:solidFill>
                  <a:schemeClr val="tx1"/>
                </a:solidFill>
                <a:effectLst/>
                <a:latin typeface="Arial" charset="0"/>
                <a:ea typeface="+mn-ea"/>
                <a:cs typeface="Arial" charset="0"/>
              </a:rPr>
              <a:t> i Portland, Oregon. Det ble hentet fra en tale av Arthur Frederick </a:t>
            </a:r>
            <a:r>
              <a:rPr lang="nb-NO" sz="1200" kern="1200" dirty="0" err="1">
                <a:solidFill>
                  <a:schemeClr val="tx1"/>
                </a:solidFill>
                <a:effectLst/>
                <a:latin typeface="Arial" charset="0"/>
                <a:ea typeface="+mn-ea"/>
                <a:cs typeface="Arial" charset="0"/>
              </a:rPr>
              <a:t>Sheldon</a:t>
            </a:r>
            <a:r>
              <a:rPr lang="nb-NO" sz="1200" kern="1200" dirty="0">
                <a:solidFill>
                  <a:schemeClr val="tx1"/>
                </a:solidFill>
                <a:effectLst/>
                <a:latin typeface="Arial" charset="0"/>
                <a:ea typeface="+mn-ea"/>
                <a:cs typeface="Arial" charset="0"/>
              </a:rPr>
              <a:t>, som erklærte at "bare kunsten å kunne oppføre seg korrekt betaler seg: «He </a:t>
            </a:r>
            <a:r>
              <a:rPr lang="nb-NO" sz="1200" kern="1200" dirty="0" err="1">
                <a:solidFill>
                  <a:schemeClr val="tx1"/>
                </a:solidFill>
                <a:effectLst/>
                <a:latin typeface="Arial" charset="0"/>
                <a:ea typeface="+mn-ea"/>
                <a:cs typeface="Arial" charset="0"/>
              </a:rPr>
              <a:t>profits</a:t>
            </a:r>
            <a:r>
              <a:rPr lang="nb-NO" sz="1200" kern="1200" dirty="0">
                <a:solidFill>
                  <a:schemeClr val="tx1"/>
                </a:solidFill>
                <a:effectLst/>
                <a:latin typeface="Arial" charset="0"/>
                <a:ea typeface="+mn-ea"/>
                <a:cs typeface="Arial" charset="0"/>
              </a:rPr>
              <a:t> most </a:t>
            </a:r>
            <a:r>
              <a:rPr lang="nb-NO" sz="1200" kern="1200" dirty="0" err="1">
                <a:solidFill>
                  <a:schemeClr val="tx1"/>
                </a:solidFill>
                <a:effectLst/>
                <a:latin typeface="Arial" charset="0"/>
                <a:ea typeface="+mn-ea"/>
                <a:cs typeface="Arial" charset="0"/>
              </a:rPr>
              <a:t>who</a:t>
            </a:r>
            <a:r>
              <a:rPr lang="nb-NO" sz="1200" kern="1200" dirty="0">
                <a:solidFill>
                  <a:schemeClr val="tx1"/>
                </a:solidFill>
                <a:effectLst/>
                <a:latin typeface="Arial" charset="0"/>
                <a:ea typeface="+mn-ea"/>
                <a:cs typeface="Arial" charset="0"/>
              </a:rPr>
              <a:t> serves his </a:t>
            </a:r>
            <a:r>
              <a:rPr lang="nb-NO" sz="1200" kern="1200" dirty="0" err="1">
                <a:solidFill>
                  <a:schemeClr val="tx1"/>
                </a:solidFill>
                <a:effectLst/>
                <a:latin typeface="Arial" charset="0"/>
                <a:ea typeface="+mn-ea"/>
                <a:cs typeface="Arial" charset="0"/>
              </a:rPr>
              <a:t>fellows</a:t>
            </a:r>
            <a:r>
              <a:rPr lang="nb-NO" sz="1200" kern="1200" dirty="0">
                <a:solidFill>
                  <a:schemeClr val="tx1"/>
                </a:solidFill>
                <a:effectLst/>
                <a:latin typeface="Arial" charset="0"/>
                <a:ea typeface="+mn-ea"/>
                <a:cs typeface="Arial" charset="0"/>
              </a:rPr>
              <a:t> best." </a:t>
            </a:r>
          </a:p>
          <a:p>
            <a:r>
              <a:rPr lang="nb-NO" sz="1200" kern="1200" dirty="0">
                <a:solidFill>
                  <a:schemeClr val="tx1"/>
                </a:solidFill>
                <a:effectLst/>
                <a:latin typeface="Arial" charset="0"/>
                <a:ea typeface="+mn-ea"/>
                <a:cs typeface="Arial" charset="0"/>
              </a:rPr>
              <a:t>Convention I Portland inspirerte også til mottoet Service </a:t>
            </a:r>
            <a:r>
              <a:rPr lang="nb-NO" sz="1200" kern="1200" dirty="0" err="1">
                <a:solidFill>
                  <a:schemeClr val="tx1"/>
                </a:solidFill>
                <a:effectLst/>
                <a:latin typeface="Arial" charset="0"/>
                <a:ea typeface="+mn-ea"/>
                <a:cs typeface="Arial" charset="0"/>
              </a:rPr>
              <a:t>Above</a:t>
            </a:r>
            <a:r>
              <a:rPr lang="nb-NO" sz="1200" kern="1200" dirty="0">
                <a:solidFill>
                  <a:schemeClr val="tx1"/>
                </a:solidFill>
                <a:effectLst/>
                <a:latin typeface="Arial" charset="0"/>
                <a:ea typeface="+mn-ea"/>
                <a:cs typeface="Arial" charset="0"/>
              </a:rPr>
              <a:t> </a:t>
            </a:r>
            <a:r>
              <a:rPr lang="nb-NO" sz="1200" kern="1200" dirty="0" err="1">
                <a:solidFill>
                  <a:schemeClr val="tx1"/>
                </a:solidFill>
                <a:effectLst/>
                <a:latin typeface="Arial" charset="0"/>
                <a:ea typeface="+mn-ea"/>
                <a:cs typeface="Arial" charset="0"/>
              </a:rPr>
              <a:t>Self</a:t>
            </a:r>
            <a:r>
              <a:rPr lang="nb-NO" sz="1200" kern="1200" dirty="0">
                <a:solidFill>
                  <a:schemeClr val="tx1"/>
                </a:solidFill>
                <a:effectLst/>
                <a:latin typeface="Arial" charset="0"/>
                <a:ea typeface="+mn-ea"/>
                <a:cs typeface="Arial" charset="0"/>
              </a:rPr>
              <a:t>. På en utflukt diskuterte Ben Collins, president i </a:t>
            </a:r>
            <a:r>
              <a:rPr lang="nb-NO" sz="1200" kern="1200" dirty="0" err="1">
                <a:solidFill>
                  <a:schemeClr val="tx1"/>
                </a:solidFill>
                <a:effectLst/>
                <a:latin typeface="Arial" charset="0"/>
                <a:ea typeface="+mn-ea"/>
                <a:cs typeface="Arial" charset="0"/>
              </a:rPr>
              <a:t>the</a:t>
            </a:r>
            <a:r>
              <a:rPr lang="nb-NO" sz="1200" kern="1200" dirty="0">
                <a:solidFill>
                  <a:schemeClr val="tx1"/>
                </a:solidFill>
                <a:effectLst/>
                <a:latin typeface="Arial" charset="0"/>
                <a:ea typeface="+mn-ea"/>
                <a:cs typeface="Arial" charset="0"/>
              </a:rPr>
              <a:t> Rotary Club </a:t>
            </a:r>
            <a:r>
              <a:rPr lang="nb-NO" sz="1200" kern="1200" dirty="0" err="1">
                <a:solidFill>
                  <a:schemeClr val="tx1"/>
                </a:solidFill>
                <a:effectLst/>
                <a:latin typeface="Arial" charset="0"/>
                <a:ea typeface="+mn-ea"/>
                <a:cs typeface="Arial" charset="0"/>
              </a:rPr>
              <a:t>of</a:t>
            </a:r>
            <a:r>
              <a:rPr lang="nb-NO" sz="1200" kern="1200" dirty="0">
                <a:solidFill>
                  <a:schemeClr val="tx1"/>
                </a:solidFill>
                <a:effectLst/>
                <a:latin typeface="Arial" charset="0"/>
                <a:ea typeface="+mn-ea"/>
                <a:cs typeface="Arial" charset="0"/>
              </a:rPr>
              <a:t> Minneapolis med J.E. </a:t>
            </a:r>
            <a:r>
              <a:rPr lang="nb-NO" sz="1200" kern="1200" dirty="0" err="1">
                <a:solidFill>
                  <a:schemeClr val="tx1"/>
                </a:solidFill>
                <a:effectLst/>
                <a:latin typeface="Arial" charset="0"/>
                <a:ea typeface="+mn-ea"/>
                <a:cs typeface="Arial" charset="0"/>
              </a:rPr>
              <a:t>Pinkham</a:t>
            </a:r>
            <a:r>
              <a:rPr lang="nb-NO" sz="1200" kern="1200" dirty="0">
                <a:solidFill>
                  <a:schemeClr val="tx1"/>
                </a:solidFill>
                <a:effectLst/>
                <a:latin typeface="Arial" charset="0"/>
                <a:ea typeface="+mn-ea"/>
                <a:cs typeface="Arial" charset="0"/>
              </a:rPr>
              <a:t> den riktige måten å organisere en Rotary klubb, og fortalte om prinsippet hans klubb brukte: Service, Not </a:t>
            </a:r>
            <a:r>
              <a:rPr lang="nb-NO" sz="1200" kern="1200" dirty="0" err="1">
                <a:solidFill>
                  <a:schemeClr val="tx1"/>
                </a:solidFill>
                <a:effectLst/>
                <a:latin typeface="Arial" charset="0"/>
                <a:ea typeface="+mn-ea"/>
                <a:cs typeface="Arial" charset="0"/>
              </a:rPr>
              <a:t>Self</a:t>
            </a:r>
            <a:r>
              <a:rPr lang="nb-NO" sz="1200" kern="1200" dirty="0">
                <a:solidFill>
                  <a:schemeClr val="tx1"/>
                </a:solidFill>
                <a:effectLst/>
                <a:latin typeface="Arial" charset="0"/>
                <a:ea typeface="+mn-ea"/>
                <a:cs typeface="Arial" charset="0"/>
              </a:rPr>
              <a:t>. </a:t>
            </a:r>
            <a:r>
              <a:rPr lang="nb-NO" sz="1200" kern="1200" dirty="0" err="1">
                <a:solidFill>
                  <a:schemeClr val="tx1"/>
                </a:solidFill>
                <a:effectLst/>
                <a:latin typeface="Arial" charset="0"/>
                <a:ea typeface="+mn-ea"/>
                <a:cs typeface="Arial" charset="0"/>
              </a:rPr>
              <a:t>Pinkham</a:t>
            </a:r>
            <a:r>
              <a:rPr lang="nb-NO" sz="1200" kern="1200" dirty="0">
                <a:solidFill>
                  <a:schemeClr val="tx1"/>
                </a:solidFill>
                <a:effectLst/>
                <a:latin typeface="Arial" charset="0"/>
                <a:ea typeface="+mn-ea"/>
                <a:cs typeface="Arial" charset="0"/>
              </a:rPr>
              <a:t> inviterte Paul P. Harris, som også var på utflukten til å delta I samtalen. Harris ba Collins ta det opp under </a:t>
            </a:r>
            <a:r>
              <a:rPr lang="nb-NO" sz="1200" kern="1200" dirty="0" err="1">
                <a:solidFill>
                  <a:schemeClr val="tx1"/>
                </a:solidFill>
                <a:effectLst/>
                <a:latin typeface="Arial" charset="0"/>
                <a:ea typeface="+mn-ea"/>
                <a:cs typeface="Arial" charset="0"/>
              </a:rPr>
              <a:t>convention</a:t>
            </a:r>
            <a:r>
              <a:rPr lang="nb-NO" sz="1200" kern="1200" dirty="0">
                <a:solidFill>
                  <a:schemeClr val="tx1"/>
                </a:solidFill>
                <a:effectLst/>
                <a:latin typeface="Arial" charset="0"/>
                <a:ea typeface="+mn-ea"/>
                <a:cs typeface="Arial" charset="0"/>
              </a:rPr>
              <a:t>, og Service, Not </a:t>
            </a:r>
            <a:r>
              <a:rPr lang="nb-NO" sz="1200" kern="1200" dirty="0" err="1">
                <a:solidFill>
                  <a:schemeClr val="tx1"/>
                </a:solidFill>
                <a:effectLst/>
                <a:latin typeface="Arial" charset="0"/>
                <a:ea typeface="+mn-ea"/>
                <a:cs typeface="Arial" charset="0"/>
              </a:rPr>
              <a:t>Self</a:t>
            </a:r>
            <a:r>
              <a:rPr lang="nb-NO" sz="1200" kern="1200" dirty="0">
                <a:solidFill>
                  <a:schemeClr val="tx1"/>
                </a:solidFill>
                <a:effectLst/>
                <a:latin typeface="Arial" charset="0"/>
                <a:ea typeface="+mn-ea"/>
                <a:cs typeface="Arial" charset="0"/>
              </a:rPr>
              <a:t> ble møtt med stor entusiasme.</a:t>
            </a:r>
          </a:p>
          <a:p>
            <a:r>
              <a:rPr lang="nb-NO" sz="1200" kern="1200" dirty="0">
                <a:solidFill>
                  <a:schemeClr val="tx1"/>
                </a:solidFill>
                <a:effectLst/>
                <a:latin typeface="Arial" charset="0"/>
                <a:ea typeface="+mn-ea"/>
                <a:cs typeface="Arial" charset="0"/>
              </a:rPr>
              <a:t>I 1950 på RI Convention i Detroit, ble en lett modifisert versjon formelt vedtatt:  He Profits Most Who Serves Best and Service </a:t>
            </a:r>
            <a:r>
              <a:rPr lang="nb-NO" sz="1200" kern="1200" dirty="0" err="1">
                <a:solidFill>
                  <a:schemeClr val="tx1"/>
                </a:solidFill>
                <a:effectLst/>
                <a:latin typeface="Arial" charset="0"/>
                <a:ea typeface="+mn-ea"/>
                <a:cs typeface="Arial" charset="0"/>
              </a:rPr>
              <a:t>Above</a:t>
            </a:r>
            <a:r>
              <a:rPr lang="nb-NO" sz="1200" kern="1200" dirty="0">
                <a:solidFill>
                  <a:schemeClr val="tx1"/>
                </a:solidFill>
                <a:effectLst/>
                <a:latin typeface="Arial" charset="0"/>
                <a:ea typeface="+mn-ea"/>
                <a:cs typeface="Arial" charset="0"/>
              </a:rPr>
              <a:t> </a:t>
            </a:r>
            <a:r>
              <a:rPr lang="nb-NO" sz="1200" kern="1200" dirty="0" err="1">
                <a:solidFill>
                  <a:schemeClr val="tx1"/>
                </a:solidFill>
                <a:effectLst/>
                <a:latin typeface="Arial" charset="0"/>
                <a:ea typeface="+mn-ea"/>
                <a:cs typeface="Arial" charset="0"/>
              </a:rPr>
              <a:t>Self</a:t>
            </a:r>
            <a:r>
              <a:rPr lang="nb-NO" sz="1200" kern="1200" dirty="0">
                <a:solidFill>
                  <a:schemeClr val="tx1"/>
                </a:solidFill>
                <a:effectLst/>
                <a:latin typeface="Arial" charset="0"/>
                <a:ea typeface="+mn-ea"/>
                <a:cs typeface="Arial" charset="0"/>
              </a:rPr>
              <a:t>. </a:t>
            </a:r>
          </a:p>
          <a:p>
            <a:r>
              <a:rPr lang="nb-NO" sz="1200" b="1" u="none" strike="noStrike" kern="1200" dirty="0">
                <a:solidFill>
                  <a:schemeClr val="tx1"/>
                </a:solidFill>
                <a:effectLst/>
                <a:latin typeface="Arial" charset="0"/>
                <a:ea typeface="+mn-ea"/>
                <a:cs typeface="Arial" charset="0"/>
                <a:hlinkClick r:id="rId3"/>
              </a:rPr>
              <a:t>Council </a:t>
            </a:r>
            <a:r>
              <a:rPr lang="nb-NO" sz="1200" b="1" u="none" strike="noStrike" kern="1200" dirty="0" err="1">
                <a:solidFill>
                  <a:schemeClr val="tx1"/>
                </a:solidFill>
                <a:effectLst/>
                <a:latin typeface="Arial" charset="0"/>
                <a:ea typeface="+mn-ea"/>
                <a:cs typeface="Arial" charset="0"/>
                <a:hlinkClick r:id="rId3"/>
              </a:rPr>
              <a:t>on</a:t>
            </a:r>
            <a:r>
              <a:rPr lang="nb-NO" sz="1200" b="1" u="none" strike="noStrike" kern="1200" dirty="0">
                <a:solidFill>
                  <a:schemeClr val="tx1"/>
                </a:solidFill>
                <a:effectLst/>
                <a:latin typeface="Arial" charset="0"/>
                <a:ea typeface="+mn-ea"/>
                <a:cs typeface="Arial" charset="0"/>
                <a:hlinkClick r:id="rId3"/>
              </a:rPr>
              <a:t> </a:t>
            </a:r>
            <a:r>
              <a:rPr lang="nb-NO" sz="1200" b="1" u="none" strike="noStrike" kern="1200" dirty="0" err="1">
                <a:solidFill>
                  <a:schemeClr val="tx1"/>
                </a:solidFill>
                <a:effectLst/>
                <a:latin typeface="Arial" charset="0"/>
                <a:ea typeface="+mn-ea"/>
                <a:cs typeface="Arial" charset="0"/>
                <a:hlinkClick r:id="rId3"/>
              </a:rPr>
              <a:t>Legislation</a:t>
            </a:r>
            <a:r>
              <a:rPr lang="nb-NO" sz="1200" b="1" kern="1200" dirty="0">
                <a:solidFill>
                  <a:schemeClr val="tx1"/>
                </a:solidFill>
                <a:effectLst/>
                <a:latin typeface="Arial" charset="0"/>
                <a:ea typeface="+mn-ea"/>
                <a:cs typeface="Arial" charset="0"/>
              </a:rPr>
              <a:t> vedtok I 1989 Service </a:t>
            </a:r>
            <a:r>
              <a:rPr lang="nb-NO" sz="1200" b="1" kern="1200" dirty="0" err="1">
                <a:solidFill>
                  <a:schemeClr val="tx1"/>
                </a:solidFill>
                <a:effectLst/>
                <a:latin typeface="Arial" charset="0"/>
                <a:ea typeface="+mn-ea"/>
                <a:cs typeface="Arial" charset="0"/>
              </a:rPr>
              <a:t>Above</a:t>
            </a:r>
            <a:r>
              <a:rPr lang="nb-NO" sz="1200" b="1" kern="1200" dirty="0">
                <a:solidFill>
                  <a:schemeClr val="tx1"/>
                </a:solidFill>
                <a:effectLst/>
                <a:latin typeface="Arial" charset="0"/>
                <a:ea typeface="+mn-ea"/>
                <a:cs typeface="Arial" charset="0"/>
              </a:rPr>
              <a:t> </a:t>
            </a:r>
            <a:r>
              <a:rPr lang="nb-NO" sz="1200" b="1" kern="1200" dirty="0" err="1">
                <a:solidFill>
                  <a:schemeClr val="tx1"/>
                </a:solidFill>
                <a:effectLst/>
                <a:latin typeface="Arial" charset="0"/>
                <a:ea typeface="+mn-ea"/>
                <a:cs typeface="Arial" charset="0"/>
              </a:rPr>
              <a:t>Self</a:t>
            </a:r>
            <a:r>
              <a:rPr lang="nb-NO" sz="1200" b="1" kern="1200" dirty="0">
                <a:solidFill>
                  <a:schemeClr val="tx1"/>
                </a:solidFill>
                <a:effectLst/>
                <a:latin typeface="Arial" charset="0"/>
                <a:ea typeface="+mn-ea"/>
                <a:cs typeface="Arial" charset="0"/>
              </a:rPr>
              <a:t> som primær motto, fordi det best beskrev filosofien om uselvisk, frivillig service.</a:t>
            </a:r>
            <a:endParaRPr lang="nb-NO" sz="1200"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He Profits Most Who Serves Best </a:t>
            </a:r>
            <a:r>
              <a:rPr lang="en-US" sz="1200" kern="1200" dirty="0" err="1">
                <a:solidFill>
                  <a:schemeClr val="tx1"/>
                </a:solidFill>
                <a:effectLst/>
                <a:latin typeface="Arial" charset="0"/>
                <a:ea typeface="+mn-ea"/>
                <a:cs typeface="Arial" charset="0"/>
              </a:rPr>
              <a:t>ble</a:t>
            </a:r>
            <a:r>
              <a:rPr lang="en-US" sz="1200" kern="1200" dirty="0">
                <a:solidFill>
                  <a:schemeClr val="tx1"/>
                </a:solidFill>
                <a:effectLst/>
                <a:latin typeface="Arial" charset="0"/>
                <a:ea typeface="+mn-ea"/>
                <a:cs typeface="Arial" charset="0"/>
              </a:rPr>
              <a:t> </a:t>
            </a:r>
            <a:r>
              <a:rPr lang="en-US" sz="1200" kern="1200" dirty="0" err="1">
                <a:solidFill>
                  <a:schemeClr val="tx1"/>
                </a:solidFill>
                <a:effectLst/>
                <a:latin typeface="Arial" charset="0"/>
                <a:ea typeface="+mn-ea"/>
                <a:cs typeface="Arial" charset="0"/>
              </a:rPr>
              <a:t>modifisert</a:t>
            </a:r>
            <a:r>
              <a:rPr lang="en-US" sz="1200" kern="1200" dirty="0">
                <a:solidFill>
                  <a:schemeClr val="tx1"/>
                </a:solidFill>
                <a:effectLst/>
                <a:latin typeface="Arial" charset="0"/>
                <a:ea typeface="+mn-ea"/>
                <a:cs typeface="Arial" charset="0"/>
              </a:rPr>
              <a:t> </a:t>
            </a:r>
            <a:r>
              <a:rPr lang="en-US" sz="1200" kern="1200" dirty="0" err="1">
                <a:solidFill>
                  <a:schemeClr val="tx1"/>
                </a:solidFill>
                <a:effectLst/>
                <a:latin typeface="Arial" charset="0"/>
                <a:ea typeface="+mn-ea"/>
                <a:cs typeface="Arial" charset="0"/>
              </a:rPr>
              <a:t>av</a:t>
            </a:r>
            <a:r>
              <a:rPr lang="en-US" sz="1200" kern="1200" dirty="0">
                <a:solidFill>
                  <a:schemeClr val="tx1"/>
                </a:solidFill>
                <a:effectLst/>
                <a:latin typeface="Arial" charset="0"/>
                <a:ea typeface="+mn-ea"/>
                <a:cs typeface="Arial" charset="0"/>
              </a:rPr>
              <a:t> </a:t>
            </a:r>
            <a:r>
              <a:rPr lang="en-US" sz="1200" kern="1200" dirty="0" err="1">
                <a:solidFill>
                  <a:schemeClr val="tx1"/>
                </a:solidFill>
                <a:effectLst/>
                <a:latin typeface="Arial" charset="0"/>
                <a:ea typeface="+mn-ea"/>
                <a:cs typeface="Arial" charset="0"/>
              </a:rPr>
              <a:t>CoL</a:t>
            </a:r>
            <a:r>
              <a:rPr lang="en-US" sz="1200" kern="1200" dirty="0">
                <a:solidFill>
                  <a:schemeClr val="tx1"/>
                </a:solidFill>
                <a:effectLst/>
                <a:latin typeface="Arial" charset="0"/>
                <a:ea typeface="+mn-ea"/>
                <a:cs typeface="Arial" charset="0"/>
              </a:rPr>
              <a:t> </a:t>
            </a:r>
            <a:r>
              <a:rPr lang="en-US" sz="1200" kern="1200" dirty="0" err="1">
                <a:solidFill>
                  <a:schemeClr val="tx1"/>
                </a:solidFill>
                <a:effectLst/>
                <a:latin typeface="Arial" charset="0"/>
                <a:ea typeface="+mn-ea"/>
                <a:cs typeface="Arial" charset="0"/>
              </a:rPr>
              <a:t>i</a:t>
            </a:r>
            <a:r>
              <a:rPr lang="en-US" sz="1200" kern="1200" dirty="0">
                <a:solidFill>
                  <a:schemeClr val="tx1"/>
                </a:solidFill>
                <a:effectLst/>
                <a:latin typeface="Arial" charset="0"/>
                <a:ea typeface="+mn-ea"/>
                <a:cs typeface="Arial" charset="0"/>
              </a:rPr>
              <a:t> 2004  </a:t>
            </a:r>
            <a:r>
              <a:rPr lang="en-US" sz="1200" kern="1200" dirty="0" err="1">
                <a:solidFill>
                  <a:schemeClr val="tx1"/>
                </a:solidFill>
                <a:effectLst/>
                <a:latin typeface="Arial" charset="0"/>
                <a:ea typeface="+mn-ea"/>
                <a:cs typeface="Arial" charset="0"/>
              </a:rPr>
              <a:t>til</a:t>
            </a:r>
            <a:r>
              <a:rPr lang="en-US" sz="1200" kern="1200" dirty="0">
                <a:solidFill>
                  <a:schemeClr val="tx1"/>
                </a:solidFill>
                <a:effectLst/>
                <a:latin typeface="Arial" charset="0"/>
                <a:ea typeface="+mn-ea"/>
                <a:cs typeface="Arial" charset="0"/>
              </a:rPr>
              <a:t> </a:t>
            </a:r>
            <a:r>
              <a:rPr lang="en-US" sz="1200" b="1" kern="1200" dirty="0">
                <a:solidFill>
                  <a:schemeClr val="tx1"/>
                </a:solidFill>
                <a:effectLst/>
                <a:latin typeface="Arial" charset="0"/>
                <a:ea typeface="+mn-ea"/>
                <a:cs typeface="Arial" charset="0"/>
              </a:rPr>
              <a:t>They Profit Most Who Serve Best </a:t>
            </a:r>
            <a:r>
              <a:rPr lang="en-US" sz="1200" kern="1200" dirty="0" err="1">
                <a:solidFill>
                  <a:schemeClr val="tx1"/>
                </a:solidFill>
                <a:effectLst/>
                <a:latin typeface="Arial" charset="0"/>
                <a:ea typeface="+mn-ea"/>
                <a:cs typeface="Arial" charset="0"/>
              </a:rPr>
              <a:t>og</a:t>
            </a:r>
            <a:r>
              <a:rPr lang="en-US" sz="1200" kern="1200" dirty="0">
                <a:solidFill>
                  <a:schemeClr val="tx1"/>
                </a:solidFill>
                <a:effectLst/>
                <a:latin typeface="Arial" charset="0"/>
                <a:ea typeface="+mn-ea"/>
                <a:cs typeface="Arial" charset="0"/>
              </a:rPr>
              <a:t> </a:t>
            </a:r>
            <a:r>
              <a:rPr lang="en-US" sz="1200" kern="1200" dirty="0" err="1">
                <a:solidFill>
                  <a:schemeClr val="tx1"/>
                </a:solidFill>
                <a:effectLst/>
                <a:latin typeface="Arial" charset="0"/>
                <a:ea typeface="+mn-ea"/>
                <a:cs typeface="Arial" charset="0"/>
              </a:rPr>
              <a:t>av</a:t>
            </a:r>
            <a:r>
              <a:rPr lang="en-US" sz="1200" kern="1200" dirty="0">
                <a:solidFill>
                  <a:schemeClr val="tx1"/>
                </a:solidFill>
                <a:effectLst/>
                <a:latin typeface="Arial" charset="0"/>
                <a:ea typeface="+mn-ea"/>
                <a:cs typeface="Arial" charset="0"/>
              </a:rPr>
              <a:t> Col I 2010 </a:t>
            </a:r>
            <a:r>
              <a:rPr lang="en-US" sz="1200" kern="1200" dirty="0" err="1">
                <a:solidFill>
                  <a:schemeClr val="tx1"/>
                </a:solidFill>
                <a:effectLst/>
                <a:latin typeface="Arial" charset="0"/>
                <a:ea typeface="+mn-ea"/>
                <a:cs typeface="Arial" charset="0"/>
              </a:rPr>
              <a:t>til</a:t>
            </a:r>
            <a:r>
              <a:rPr lang="en-US" sz="1200" kern="1200" dirty="0">
                <a:solidFill>
                  <a:schemeClr val="tx1"/>
                </a:solidFill>
                <a:effectLst/>
                <a:latin typeface="Arial" charset="0"/>
                <a:ea typeface="+mn-ea"/>
                <a:cs typeface="Arial" charset="0"/>
              </a:rPr>
              <a:t>: </a:t>
            </a:r>
            <a:r>
              <a:rPr lang="en-US" sz="1200" b="1" kern="1200" dirty="0">
                <a:solidFill>
                  <a:schemeClr val="tx1"/>
                </a:solidFill>
                <a:effectLst/>
                <a:latin typeface="Arial" charset="0"/>
                <a:ea typeface="+mn-ea"/>
                <a:cs typeface="Arial" charset="0"/>
              </a:rPr>
              <a:t>One Profits Most Who Serves Best</a:t>
            </a:r>
            <a:r>
              <a:rPr lang="en-US" sz="1200" kern="1200" dirty="0">
                <a:solidFill>
                  <a:schemeClr val="tx1"/>
                </a:solidFill>
                <a:effectLst/>
                <a:latin typeface="Arial" charset="0"/>
                <a:ea typeface="+mn-ea"/>
                <a:cs typeface="Arial" charset="0"/>
              </a:rPr>
              <a:t>. </a:t>
            </a:r>
            <a:endParaRPr lang="nb-NO" sz="1200" kern="1200" dirty="0">
              <a:solidFill>
                <a:schemeClr val="tx1"/>
              </a:solidFill>
              <a:effectLst/>
              <a:latin typeface="Arial" charset="0"/>
              <a:ea typeface="+mn-ea"/>
              <a:cs typeface="Arial" charset="0"/>
            </a:endParaRPr>
          </a:p>
          <a:p>
            <a:r>
              <a:rPr lang="nb-NO" sz="1200" kern="1200" dirty="0">
                <a:solidFill>
                  <a:schemeClr val="tx1"/>
                </a:solidFill>
                <a:effectLst/>
                <a:latin typeface="Arial" charset="0"/>
                <a:ea typeface="+mn-ea"/>
                <a:cs typeface="Arial" charset="0"/>
              </a:rPr>
              <a:t>Som dere vil se har det i perioden kommet kvinner inn i Rotary og mottoene er blitt kjønnsnøytrale.</a:t>
            </a:r>
          </a:p>
          <a:p>
            <a:endParaRPr lang="nb-NO" sz="1200" kern="1200" dirty="0">
              <a:solidFill>
                <a:schemeClr val="tx1"/>
              </a:solidFill>
              <a:effectLst/>
              <a:latin typeface="Arial" charset="0"/>
              <a:ea typeface="+mn-ea"/>
              <a:cs typeface="Arial" charset="0"/>
            </a:endParaRPr>
          </a:p>
          <a:p>
            <a:r>
              <a:rPr lang="nb-NO" sz="1200" kern="1200" dirty="0">
                <a:solidFill>
                  <a:schemeClr val="tx1"/>
                </a:solidFill>
                <a:effectLst/>
                <a:latin typeface="Arial" charset="0"/>
                <a:ea typeface="+mn-ea"/>
                <a:cs typeface="Arial" charset="0"/>
              </a:rPr>
              <a:t>La oss gå over til verdiene</a:t>
            </a:r>
          </a:p>
          <a:p>
            <a:endParaRPr lang="nb-NO" dirty="0"/>
          </a:p>
        </p:txBody>
      </p:sp>
      <p:sp>
        <p:nvSpPr>
          <p:cNvPr id="4" name="Plassholder for dato 3"/>
          <p:cNvSpPr>
            <a:spLocks noGrp="1"/>
          </p:cNvSpPr>
          <p:nvPr>
            <p:ph type="dt" idx="10"/>
          </p:nvPr>
        </p:nvSpPr>
        <p:spPr/>
        <p:txBody>
          <a:bodyPr/>
          <a:lstStyle/>
          <a:p>
            <a:pPr>
              <a:defRPr/>
            </a:pPr>
            <a:fld id="{2EB3FD11-F4A1-4B36-A0F0-C667122A5EF3}" type="datetime1">
              <a:rPr lang="en-US" smtClean="0"/>
              <a:pPr>
                <a:defRPr/>
              </a:pPr>
              <a:t>1/12/2017</a:t>
            </a:fld>
            <a:endParaRPr lang="en-US" dirty="0"/>
          </a:p>
        </p:txBody>
      </p:sp>
      <p:sp>
        <p:nvSpPr>
          <p:cNvPr id="5" name="Plassholder for lysbildenummer 4"/>
          <p:cNvSpPr>
            <a:spLocks noGrp="1"/>
          </p:cNvSpPr>
          <p:nvPr>
            <p:ph type="sldNum" sz="quarter" idx="11"/>
          </p:nvPr>
        </p:nvSpPr>
        <p:spPr/>
        <p:txBody>
          <a:bodyPr/>
          <a:lstStyle/>
          <a:p>
            <a:pPr>
              <a:defRPr/>
            </a:pPr>
            <a:fld id="{650A5DD0-1CB4-4EBD-9286-DD7038B13226}" type="slidenum">
              <a:rPr lang="en-US" smtClean="0"/>
              <a:pPr>
                <a:defRPr/>
              </a:pPr>
              <a:t>7</a:t>
            </a:fld>
            <a:endParaRPr lang="en-US" dirty="0"/>
          </a:p>
        </p:txBody>
      </p:sp>
    </p:spTree>
    <p:extLst>
      <p:ext uri="{BB962C8B-B14F-4D97-AF65-F5344CB8AC3E}">
        <p14:creationId xmlns:p14="http://schemas.microsoft.com/office/powerpoint/2010/main" val="15315379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nb-NO" sz="1200" b="1" kern="1200" dirty="0">
                <a:solidFill>
                  <a:schemeClr val="tx1"/>
                </a:solidFill>
                <a:effectLst/>
                <a:latin typeface="Arial" charset="0"/>
                <a:ea typeface="+mn-ea"/>
                <a:cs typeface="Arial" charset="0"/>
              </a:rPr>
              <a:t>Hvordan kommer verdien til uttrykk:</a:t>
            </a:r>
          </a:p>
          <a:p>
            <a:pPr marL="0" marR="0" lvl="0" indent="0" algn="l" defTabSz="914400" rtl="0" eaLnBrk="0" fontAlgn="base" latinLnBrk="0" hangingPunct="0">
              <a:lnSpc>
                <a:spcPct val="100000"/>
              </a:lnSpc>
              <a:spcBef>
                <a:spcPct val="30000"/>
              </a:spcBef>
              <a:spcAft>
                <a:spcPct val="0"/>
              </a:spcAft>
              <a:buClrTx/>
              <a:buSzTx/>
              <a:buFontTx/>
              <a:buNone/>
              <a:tabLst/>
              <a:defRPr/>
            </a:pPr>
            <a:r>
              <a:rPr lang="nb-NO" sz="1200" b="1" kern="1200" dirty="0">
                <a:solidFill>
                  <a:schemeClr val="tx1"/>
                </a:solidFill>
                <a:effectLst/>
                <a:latin typeface="Arial" charset="0"/>
                <a:ea typeface="+mn-ea"/>
                <a:cs typeface="Arial" charset="0"/>
              </a:rPr>
              <a:t>Kjerneverdiene:</a:t>
            </a:r>
          </a:p>
          <a:p>
            <a:endParaRPr lang="nb-NO" sz="1200" b="1" kern="1200" dirty="0">
              <a:solidFill>
                <a:schemeClr val="tx1"/>
              </a:solidFill>
              <a:effectLst/>
              <a:latin typeface="Arial" charset="0"/>
              <a:ea typeface="+mn-ea"/>
              <a:cs typeface="Arial" charset="0"/>
            </a:endParaRPr>
          </a:p>
          <a:p>
            <a:r>
              <a:rPr lang="nb-NO" sz="1200" b="0" kern="1200" dirty="0">
                <a:solidFill>
                  <a:schemeClr val="tx1"/>
                </a:solidFill>
                <a:effectLst/>
                <a:latin typeface="Arial" charset="0"/>
                <a:ea typeface="+mn-ea"/>
                <a:cs typeface="Arial" charset="0"/>
              </a:rPr>
              <a:t>Først må vi se på definisjoner av ordene:</a:t>
            </a:r>
            <a:endParaRPr lang="nb-NO" sz="1200" kern="1200" dirty="0">
              <a:solidFill>
                <a:schemeClr val="tx1"/>
              </a:solidFill>
              <a:effectLst/>
              <a:latin typeface="Arial" charset="0"/>
              <a:ea typeface="+mn-ea"/>
              <a:cs typeface="Arial" charset="0"/>
            </a:endParaRPr>
          </a:p>
          <a:p>
            <a:r>
              <a:rPr lang="nb-NO" sz="1200" kern="1200" dirty="0">
                <a:solidFill>
                  <a:schemeClr val="tx1"/>
                </a:solidFill>
                <a:effectLst/>
                <a:latin typeface="Arial" charset="0"/>
                <a:ea typeface="+mn-ea"/>
                <a:cs typeface="Arial" charset="0"/>
              </a:rPr>
              <a:t>PYNT: Noe som gjør det pent rundt oss</a:t>
            </a:r>
          </a:p>
          <a:p>
            <a:r>
              <a:rPr lang="nb-NO" sz="1200" kern="1200" dirty="0">
                <a:solidFill>
                  <a:schemeClr val="tx1"/>
                </a:solidFill>
                <a:effectLst/>
                <a:latin typeface="Arial" charset="0"/>
                <a:ea typeface="+mn-ea"/>
                <a:cs typeface="Arial" charset="0"/>
              </a:rPr>
              <a:t>NYTTE: Noe som tilfører verdi</a:t>
            </a:r>
          </a:p>
          <a:p>
            <a:r>
              <a:rPr lang="nb-NO" sz="1200" kern="1200" dirty="0">
                <a:solidFill>
                  <a:schemeClr val="tx1"/>
                </a:solidFill>
                <a:effectLst/>
                <a:latin typeface="Arial" charset="0"/>
                <a:ea typeface="+mn-ea"/>
                <a:cs typeface="Arial" charset="0"/>
              </a:rPr>
              <a:t>BESVÆR: Noe vi helst vil være foruten, som plager oss eller krever mye av oss</a:t>
            </a:r>
          </a:p>
          <a:p>
            <a:r>
              <a:rPr lang="nb-NO" sz="1200" kern="1200" dirty="0">
                <a:solidFill>
                  <a:schemeClr val="tx1"/>
                </a:solidFill>
                <a:effectLst/>
                <a:latin typeface="Arial" charset="0"/>
                <a:ea typeface="+mn-ea"/>
                <a:cs typeface="Arial" charset="0"/>
              </a:rPr>
              <a:t> </a:t>
            </a:r>
          </a:p>
          <a:p>
            <a:r>
              <a:rPr lang="nb-NO" sz="1200" b="1" kern="1200" dirty="0">
                <a:solidFill>
                  <a:schemeClr val="tx1"/>
                </a:solidFill>
                <a:effectLst/>
                <a:latin typeface="Arial" charset="0"/>
                <a:ea typeface="+mn-ea"/>
                <a:cs typeface="Arial" charset="0"/>
              </a:rPr>
              <a:t>Fellesskap</a:t>
            </a:r>
            <a:endParaRPr lang="nb-NO" sz="1200" kern="1200" dirty="0">
              <a:solidFill>
                <a:schemeClr val="tx1"/>
              </a:solidFill>
              <a:effectLst/>
              <a:latin typeface="Arial" charset="0"/>
              <a:ea typeface="+mn-ea"/>
              <a:cs typeface="Arial" charset="0"/>
            </a:endParaRPr>
          </a:p>
          <a:p>
            <a:r>
              <a:rPr lang="nb-NO" sz="1200" kern="1200" dirty="0">
                <a:solidFill>
                  <a:schemeClr val="tx1"/>
                </a:solidFill>
                <a:effectLst/>
                <a:latin typeface="Arial" charset="0"/>
                <a:ea typeface="+mn-ea"/>
                <a:cs typeface="Arial" charset="0"/>
              </a:rPr>
              <a:t>Gjennom fellesskap bygger vi livslange forbindelser som fremmer større global forståelse</a:t>
            </a:r>
          </a:p>
          <a:p>
            <a:pPr lvl="0"/>
            <a:r>
              <a:rPr lang="nb-NO" sz="1200" kern="1200" dirty="0">
                <a:solidFill>
                  <a:schemeClr val="tx1"/>
                </a:solidFill>
                <a:effectLst/>
                <a:latin typeface="Arial" charset="0"/>
                <a:ea typeface="+mn-ea"/>
                <a:cs typeface="Arial" charset="0"/>
              </a:rPr>
              <a:t>Klubbmøter</a:t>
            </a:r>
          </a:p>
          <a:p>
            <a:pPr lvl="0"/>
            <a:r>
              <a:rPr lang="nb-NO" sz="1200" kern="1200" dirty="0">
                <a:solidFill>
                  <a:schemeClr val="tx1"/>
                </a:solidFill>
                <a:effectLst/>
                <a:latin typeface="Arial" charset="0"/>
                <a:ea typeface="+mn-ea"/>
                <a:cs typeface="Arial" charset="0"/>
              </a:rPr>
              <a:t>Felles arbeid i prosjekter</a:t>
            </a:r>
          </a:p>
          <a:p>
            <a:pPr lvl="0"/>
            <a:r>
              <a:rPr lang="nb-NO" sz="1200" kern="1200" dirty="0">
                <a:solidFill>
                  <a:schemeClr val="tx1"/>
                </a:solidFill>
                <a:effectLst/>
                <a:latin typeface="Arial" charset="0"/>
                <a:ea typeface="+mn-ea"/>
                <a:cs typeface="Arial" charset="0"/>
              </a:rPr>
              <a:t>Rotary </a:t>
            </a:r>
            <a:r>
              <a:rPr lang="nb-NO" sz="1200" kern="1200" dirty="0" err="1">
                <a:solidFill>
                  <a:schemeClr val="tx1"/>
                </a:solidFill>
                <a:effectLst/>
                <a:latin typeface="Arial" charset="0"/>
                <a:ea typeface="+mn-ea"/>
                <a:cs typeface="Arial" charset="0"/>
              </a:rPr>
              <a:t>Friendship</a:t>
            </a:r>
            <a:r>
              <a:rPr lang="nb-NO" sz="1200" kern="1200" dirty="0">
                <a:solidFill>
                  <a:schemeClr val="tx1"/>
                </a:solidFill>
                <a:effectLst/>
                <a:latin typeface="Arial" charset="0"/>
                <a:ea typeface="+mn-ea"/>
                <a:cs typeface="Arial" charset="0"/>
              </a:rPr>
              <a:t> Exchange (RFE)</a:t>
            </a:r>
          </a:p>
          <a:p>
            <a:pPr lvl="0"/>
            <a:r>
              <a:rPr lang="nb-NO" sz="1200" kern="1200" dirty="0">
                <a:solidFill>
                  <a:schemeClr val="tx1"/>
                </a:solidFill>
                <a:effectLst/>
                <a:latin typeface="Arial" charset="0"/>
                <a:ea typeface="+mn-ea"/>
                <a:cs typeface="Arial" charset="0"/>
              </a:rPr>
              <a:t>Rotary </a:t>
            </a:r>
            <a:r>
              <a:rPr lang="nb-NO" sz="1200" kern="1200" dirty="0" err="1">
                <a:solidFill>
                  <a:schemeClr val="tx1"/>
                </a:solidFill>
                <a:effectLst/>
                <a:latin typeface="Arial" charset="0"/>
                <a:ea typeface="+mn-ea"/>
                <a:cs typeface="Arial" charset="0"/>
              </a:rPr>
              <a:t>Fellowships</a:t>
            </a:r>
            <a:endParaRPr lang="nb-NO" sz="1200" kern="1200" dirty="0">
              <a:solidFill>
                <a:schemeClr val="tx1"/>
              </a:solidFill>
              <a:effectLst/>
              <a:latin typeface="Arial" charset="0"/>
              <a:ea typeface="+mn-ea"/>
              <a:cs typeface="Arial" charset="0"/>
            </a:endParaRPr>
          </a:p>
          <a:p>
            <a:r>
              <a:rPr lang="nb-NO" sz="1200" b="1" kern="1200" dirty="0">
                <a:solidFill>
                  <a:schemeClr val="tx1"/>
                </a:solidFill>
                <a:effectLst/>
                <a:latin typeface="Arial" charset="0"/>
                <a:ea typeface="+mn-ea"/>
                <a:cs typeface="Arial" charset="0"/>
              </a:rPr>
              <a:t>Pynt, nytte eller besvær?</a:t>
            </a:r>
            <a:endParaRPr lang="nb-NO" sz="1200" kern="1200" dirty="0">
              <a:solidFill>
                <a:schemeClr val="tx1"/>
              </a:solidFill>
              <a:effectLst/>
              <a:latin typeface="Arial" charset="0"/>
              <a:ea typeface="+mn-ea"/>
              <a:cs typeface="Arial" charset="0"/>
            </a:endParaRPr>
          </a:p>
          <a:p>
            <a:r>
              <a:rPr lang="nb-NO" sz="1200" kern="1200" dirty="0">
                <a:solidFill>
                  <a:schemeClr val="tx1"/>
                </a:solidFill>
                <a:effectLst/>
                <a:latin typeface="Arial" charset="0"/>
                <a:ea typeface="+mn-ea"/>
                <a:cs typeface="Arial" charset="0"/>
              </a:rPr>
              <a:t>Jeg mener at denne verdien er særdeles til nytte. Gjennom mitt medlemskap i Rotary har jeg truffet mennesker jeg ellers aldri ville truffet, i yrker jeg ikke en gang hadde hørt om før jeg ble medlem. Det gjelder alt fra min egen klubb, våre gode venner Margareta og Hasse, funnet gjennom vår vennskapsklubb i Sverige, til uganderne Nora og Sam </a:t>
            </a:r>
            <a:r>
              <a:rPr lang="nb-NO" sz="1200" kern="1200" dirty="0" err="1">
                <a:solidFill>
                  <a:schemeClr val="tx1"/>
                </a:solidFill>
                <a:effectLst/>
                <a:latin typeface="Arial" charset="0"/>
                <a:ea typeface="+mn-ea"/>
                <a:cs typeface="Arial" charset="0"/>
              </a:rPr>
              <a:t>Owori</a:t>
            </a:r>
            <a:r>
              <a:rPr lang="nb-NO" sz="1200" kern="1200" dirty="0">
                <a:solidFill>
                  <a:schemeClr val="tx1"/>
                </a:solidFill>
                <a:effectLst/>
                <a:latin typeface="Arial" charset="0"/>
                <a:ea typeface="+mn-ea"/>
                <a:cs typeface="Arial" charset="0"/>
              </a:rPr>
              <a:t> (Han blir RI president i 2018) som vi ble kjent med på vår distriktskonferanse i fjor. Men forutsetningen for alt dette er at man har en åpen hånd, at man benytter de muligheten Rotary gir. </a:t>
            </a:r>
          </a:p>
          <a:p>
            <a:r>
              <a:rPr lang="nb-NO" sz="1200" b="1" kern="1200" dirty="0">
                <a:solidFill>
                  <a:schemeClr val="tx1"/>
                </a:solidFill>
                <a:effectLst/>
                <a:latin typeface="Arial" charset="0"/>
                <a:ea typeface="+mn-ea"/>
                <a:cs typeface="Arial" charset="0"/>
              </a:rPr>
              <a:t>Pynt: Egentlig ikke. Nytte: Absolutt Besvær: Nei</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nb-NO" sz="1200" b="1" kern="1200" dirty="0">
              <a:solidFill>
                <a:schemeClr val="tx1"/>
              </a:solidFill>
              <a:effectLst/>
              <a:latin typeface="Arial" charset="0"/>
              <a:ea typeface="+mn-ea"/>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nb-NO" sz="1200" b="1" kern="1200" dirty="0">
              <a:solidFill>
                <a:schemeClr val="tx1"/>
              </a:solidFill>
              <a:effectLst/>
              <a:latin typeface="Arial" charset="0"/>
              <a:ea typeface="+mn-ea"/>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nb-NO" sz="1200" b="1" kern="1200" dirty="0">
              <a:solidFill>
                <a:schemeClr val="tx1"/>
              </a:solidFill>
              <a:effectLst/>
              <a:latin typeface="Arial" charset="0"/>
              <a:ea typeface="+mn-ea"/>
              <a:cs typeface="Arial" charset="0"/>
            </a:endParaRPr>
          </a:p>
          <a:p>
            <a:endParaRPr lang="nb-NO" dirty="0"/>
          </a:p>
        </p:txBody>
      </p:sp>
      <p:sp>
        <p:nvSpPr>
          <p:cNvPr id="4" name="Plassholder for dato 3"/>
          <p:cNvSpPr>
            <a:spLocks noGrp="1"/>
          </p:cNvSpPr>
          <p:nvPr>
            <p:ph type="dt" idx="10"/>
          </p:nvPr>
        </p:nvSpPr>
        <p:spPr/>
        <p:txBody>
          <a:bodyPr/>
          <a:lstStyle/>
          <a:p>
            <a:pPr>
              <a:defRPr/>
            </a:pPr>
            <a:fld id="{2EB3FD11-F4A1-4B36-A0F0-C667122A5EF3}" type="datetime1">
              <a:rPr lang="en-US" smtClean="0"/>
              <a:pPr>
                <a:defRPr/>
              </a:pPr>
              <a:t>1/12/2017</a:t>
            </a:fld>
            <a:endParaRPr lang="en-US" dirty="0"/>
          </a:p>
        </p:txBody>
      </p:sp>
      <p:sp>
        <p:nvSpPr>
          <p:cNvPr id="5" name="Plassholder for lysbildenummer 4"/>
          <p:cNvSpPr>
            <a:spLocks noGrp="1"/>
          </p:cNvSpPr>
          <p:nvPr>
            <p:ph type="sldNum" sz="quarter" idx="11"/>
          </p:nvPr>
        </p:nvSpPr>
        <p:spPr/>
        <p:txBody>
          <a:bodyPr/>
          <a:lstStyle/>
          <a:p>
            <a:pPr>
              <a:defRPr/>
            </a:pPr>
            <a:fld id="{650A5DD0-1CB4-4EBD-9286-DD7038B13226}" type="slidenum">
              <a:rPr lang="en-US" smtClean="0"/>
              <a:pPr>
                <a:defRPr/>
              </a:pPr>
              <a:t>8</a:t>
            </a:fld>
            <a:endParaRPr lang="en-US" dirty="0"/>
          </a:p>
        </p:txBody>
      </p:sp>
    </p:spTree>
    <p:extLst>
      <p:ext uri="{BB962C8B-B14F-4D97-AF65-F5344CB8AC3E}">
        <p14:creationId xmlns:p14="http://schemas.microsoft.com/office/powerpoint/2010/main" val="2006542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kern="1200" dirty="0">
                <a:solidFill>
                  <a:schemeClr val="tx1"/>
                </a:solidFill>
                <a:effectLst/>
                <a:latin typeface="Arial" charset="0"/>
                <a:ea typeface="+mn-ea"/>
                <a:cs typeface="Arial" charset="0"/>
              </a:rPr>
              <a:t>God forretningsskikk er viktigere enn noen gang. Næringslivet må spille på lag med samfunnet for å gjøre suksess. Se på </a:t>
            </a:r>
            <a:r>
              <a:rPr lang="nb-NO" sz="1200" b="1" kern="1200" dirty="0">
                <a:solidFill>
                  <a:schemeClr val="tx1"/>
                </a:solidFill>
                <a:effectLst/>
                <a:latin typeface="Arial" charset="0"/>
                <a:ea typeface="+mn-ea"/>
                <a:cs typeface="Arial" charset="0"/>
              </a:rPr>
              <a:t>Business for Peace Foundation</a:t>
            </a:r>
            <a:r>
              <a:rPr lang="nb-NO" sz="1200" kern="1200" dirty="0">
                <a:solidFill>
                  <a:schemeClr val="tx1"/>
                </a:solidFill>
                <a:effectLst/>
                <a:latin typeface="Arial" charset="0"/>
                <a:ea typeface="+mn-ea"/>
                <a:cs typeface="Arial" charset="0"/>
              </a:rPr>
              <a:t> det er en norsk stiftelse som har til formål å fostre internasjonal fred og forsoning ved å bidra til at fred og forsoning blir et naturlige og tydelige elementer i handel og forretningsvirksomhet. Organisasjonens prisutdeling er på høyde med Nobelprisen i status. Jeg er stolt av at vi har en slik stiftelse i Norge, under ledelse av Per Saxegaard.</a:t>
            </a:r>
          </a:p>
          <a:p>
            <a:r>
              <a:rPr lang="nb-NO" sz="1200" b="1" kern="1200" dirty="0">
                <a:solidFill>
                  <a:schemeClr val="tx1"/>
                </a:solidFill>
                <a:effectLst/>
                <a:latin typeface="Arial" charset="0"/>
                <a:ea typeface="+mn-ea"/>
                <a:cs typeface="Arial" charset="0"/>
              </a:rPr>
              <a:t>Pynt: Ja. Nytte: Absolutt.  Besvær: Nei</a:t>
            </a:r>
          </a:p>
          <a:p>
            <a:endParaRPr lang="nb-NO" dirty="0"/>
          </a:p>
        </p:txBody>
      </p:sp>
      <p:sp>
        <p:nvSpPr>
          <p:cNvPr id="4" name="Plassholder for dato 3"/>
          <p:cNvSpPr>
            <a:spLocks noGrp="1"/>
          </p:cNvSpPr>
          <p:nvPr>
            <p:ph type="dt" idx="10"/>
          </p:nvPr>
        </p:nvSpPr>
        <p:spPr/>
        <p:txBody>
          <a:bodyPr/>
          <a:lstStyle/>
          <a:p>
            <a:pPr>
              <a:defRPr/>
            </a:pPr>
            <a:fld id="{2EB3FD11-F4A1-4B36-A0F0-C667122A5EF3}" type="datetime1">
              <a:rPr lang="en-US" smtClean="0"/>
              <a:pPr>
                <a:defRPr/>
              </a:pPr>
              <a:t>1/12/2017</a:t>
            </a:fld>
            <a:endParaRPr lang="en-US" dirty="0"/>
          </a:p>
        </p:txBody>
      </p:sp>
      <p:sp>
        <p:nvSpPr>
          <p:cNvPr id="5" name="Plassholder for lysbildenummer 4"/>
          <p:cNvSpPr>
            <a:spLocks noGrp="1"/>
          </p:cNvSpPr>
          <p:nvPr>
            <p:ph type="sldNum" sz="quarter" idx="11"/>
          </p:nvPr>
        </p:nvSpPr>
        <p:spPr/>
        <p:txBody>
          <a:bodyPr/>
          <a:lstStyle/>
          <a:p>
            <a:pPr>
              <a:defRPr/>
            </a:pPr>
            <a:fld id="{650A5DD0-1CB4-4EBD-9286-DD7038B13226}" type="slidenum">
              <a:rPr lang="en-US" smtClean="0"/>
              <a:pPr>
                <a:defRPr/>
              </a:pPr>
              <a:t>9</a:t>
            </a:fld>
            <a:endParaRPr lang="en-US" dirty="0"/>
          </a:p>
        </p:txBody>
      </p:sp>
    </p:spTree>
    <p:extLst>
      <p:ext uri="{BB962C8B-B14F-4D97-AF65-F5344CB8AC3E}">
        <p14:creationId xmlns:p14="http://schemas.microsoft.com/office/powerpoint/2010/main" val="1091554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2819400"/>
            <a:ext cx="9144000" cy="838200"/>
          </a:xfrm>
          <a:prstGeom prst="rect">
            <a:avLst/>
          </a:prstGeom>
          <a:noFill/>
          <a:effectLst/>
        </p:spPr>
        <p:txBody>
          <a:bodyPr lIns="91440" tIns="45720" rIns="91440" bIns="45720" anchor="t" anchorCtr="0">
            <a:noAutofit/>
          </a:bodyPr>
          <a:lstStyle>
            <a:lvl1pPr algn="ctr">
              <a:defRPr sz="4400" b="1" i="0">
                <a:solidFill>
                  <a:schemeClr val="bg1"/>
                </a:solidFill>
                <a:latin typeface="Arial Narrow"/>
                <a:cs typeface="Arial Narrow"/>
              </a:defRPr>
            </a:lvl1pPr>
          </a:lstStyle>
          <a:p>
            <a:r>
              <a:rPr lang="en-US" dirty="0"/>
              <a:t>CLICK TO EDIT MASTER TITLE STYLE</a:t>
            </a:r>
          </a:p>
        </p:txBody>
      </p:sp>
    </p:spTree>
    <p:extLst>
      <p:ext uri="{BB962C8B-B14F-4D97-AF65-F5344CB8AC3E}">
        <p14:creationId xmlns:p14="http://schemas.microsoft.com/office/powerpoint/2010/main" val="736029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57200" y="1535113"/>
            <a:ext cx="4040188" cy="639762"/>
          </a:xfrm>
          <a:prstGeom prst="rect">
            <a:avLst/>
          </a:prstGeom>
        </p:spPr>
        <p:txBody>
          <a:bodyPr anchor="b">
            <a:noAutofit/>
          </a:bodyPr>
          <a:lstStyle>
            <a:lvl1pPr marL="0" indent="0">
              <a:buNone/>
              <a:defRPr sz="2000" b="1" i="0">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1800">
                <a:solidFill>
                  <a:srgbClr val="17458F"/>
                </a:solidFill>
              </a:defRPr>
            </a:lvl1pPr>
            <a:lvl2pPr>
              <a:defRPr sz="2000">
                <a:solidFill>
                  <a:srgbClr val="17458F"/>
                </a:solidFill>
              </a:defRPr>
            </a:lvl2pPr>
            <a:lvl3pPr>
              <a:defRPr sz="1800">
                <a:solidFill>
                  <a:srgbClr val="17458F"/>
                </a:solidFill>
              </a:defRPr>
            </a:lvl3pPr>
            <a:lvl4pPr>
              <a:defRPr sz="1600">
                <a:solidFill>
                  <a:srgbClr val="17458F"/>
                </a:solidFill>
              </a:defRPr>
            </a:lvl4pPr>
            <a:lvl5pPr>
              <a:defRPr sz="1600">
                <a:solidFill>
                  <a:srgbClr val="17458F"/>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45025" y="1535113"/>
            <a:ext cx="4041775" cy="639762"/>
          </a:xfrm>
          <a:prstGeom prst="rect">
            <a:avLst/>
          </a:prstGeom>
        </p:spPr>
        <p:txBody>
          <a:bodyPr anchor="b">
            <a:noAutofit/>
          </a:bodyPr>
          <a:lstStyle>
            <a:lvl1pPr marL="0" indent="0">
              <a:buNone/>
              <a:defRPr sz="2000" b="1" i="0">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1800">
                <a:solidFill>
                  <a:srgbClr val="17458F"/>
                </a:solidFill>
              </a:defRPr>
            </a:lvl1pPr>
            <a:lvl2pPr>
              <a:defRPr sz="2000">
                <a:solidFill>
                  <a:srgbClr val="17458F"/>
                </a:solidFill>
              </a:defRPr>
            </a:lvl2pPr>
            <a:lvl3pPr>
              <a:defRPr sz="1800">
                <a:solidFill>
                  <a:srgbClr val="17458F"/>
                </a:solidFill>
              </a:defRPr>
            </a:lvl3pPr>
            <a:lvl4pPr>
              <a:defRPr sz="1600">
                <a:solidFill>
                  <a:srgbClr val="17458F"/>
                </a:solidFill>
              </a:defRPr>
            </a:lvl4pPr>
            <a:lvl5pPr>
              <a:defRPr sz="1600">
                <a:solidFill>
                  <a:srgbClr val="17458F"/>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3170197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68893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2895600" y="6172200"/>
            <a:ext cx="6019800" cy="1752600"/>
          </a:xfrm>
          <a:prstGeom prst="rect">
            <a:avLst/>
          </a:prstGeom>
        </p:spPr>
        <p:txBody>
          <a:bodyPr bIns="0">
            <a:noAutofit/>
          </a:bodyPr>
          <a:lstStyle>
            <a:lvl1pPr marL="0" indent="0" algn="r">
              <a:buNone/>
              <a:defRPr sz="1400" b="1" i="0">
                <a:solidFill>
                  <a:srgbClr val="01B4E7"/>
                </a:solidFill>
                <a:latin typeface="Arial Narrow Bold"/>
                <a:cs typeface="Arial Narrow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CHOOSE ONE: TAKE ACTION, EXCHANGE</a:t>
            </a:r>
          </a:p>
        </p:txBody>
      </p:sp>
      <p:sp>
        <p:nvSpPr>
          <p:cNvPr id="4"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4050843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4173661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normAutofit/>
          </a:bodyPr>
          <a:lstStyle>
            <a:lvl1pPr algn="l">
              <a:defRPr sz="36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Title Placeholder 1"/>
          <p:cNvSpPr txBox="1">
            <a:spLocks/>
          </p:cNvSpPr>
          <p:nvPr userDrawn="1"/>
        </p:nvSpPr>
        <p:spPr>
          <a:xfrm>
            <a:off x="457200" y="274638"/>
            <a:ext cx="7391400" cy="487362"/>
          </a:xfrm>
          <a:prstGeom prst="rect">
            <a:avLst/>
          </a:prstGeom>
        </p:spPr>
        <p:txBody>
          <a:bodyPr vert="horz" lIns="91440" tIns="45720" rIns="91440" bIns="45720" rtlCol="0" anchor="t">
            <a:normAutofit/>
          </a:bodyPr>
          <a:lstStyle>
            <a:lvl1pPr algn="l" defTabSz="457200" rtl="0" eaLnBrk="1" latinLnBrk="0" hangingPunct="1">
              <a:spcBef>
                <a:spcPct val="0"/>
              </a:spcBef>
              <a:buNone/>
              <a:defRPr sz="1800" b="0" i="0" kern="1200">
                <a:solidFill>
                  <a:srgbClr val="16316B"/>
                </a:solidFill>
                <a:latin typeface="Arial Narrow"/>
                <a:ea typeface="+mj-ea"/>
                <a:cs typeface="Arial Narrow"/>
              </a:defRPr>
            </a:lvl1pPr>
          </a:lstStyle>
          <a:p>
            <a:r>
              <a:rPr lang="en-US" dirty="0">
                <a:solidFill>
                  <a:schemeClr val="bg1"/>
                </a:solidFill>
              </a:rPr>
              <a:t>CLICK TO EDIT MASTER TITLE STYLE</a:t>
            </a:r>
          </a:p>
        </p:txBody>
      </p:sp>
    </p:spTree>
    <p:extLst>
      <p:ext uri="{BB962C8B-B14F-4D97-AF65-F5344CB8AC3E}">
        <p14:creationId xmlns:p14="http://schemas.microsoft.com/office/powerpoint/2010/main" val="420917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a:prstGeom prst="rect">
            <a:avLst/>
          </a:prstGeo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396825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57200" y="1535113"/>
            <a:ext cx="4040188" cy="639762"/>
          </a:xfrm>
          <a:prstGeom prst="rect">
            <a:avLst/>
          </a:prstGeom>
        </p:spPr>
        <p:txBody>
          <a:bodyPr anchor="b">
            <a:noAutofit/>
          </a:bodyPr>
          <a:lstStyle>
            <a:lvl1pPr marL="0" indent="0">
              <a:buNone/>
              <a:defRPr sz="2000" b="1" i="0">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18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45025" y="1535113"/>
            <a:ext cx="4041775" cy="639762"/>
          </a:xfrm>
          <a:prstGeom prst="rect">
            <a:avLst/>
          </a:prstGeom>
        </p:spPr>
        <p:txBody>
          <a:bodyPr anchor="b">
            <a:noAutofit/>
          </a:bodyPr>
          <a:lstStyle>
            <a:lvl1pPr marL="0" indent="0">
              <a:buNone/>
              <a:defRPr sz="2000" b="1" i="0">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18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1186431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1696093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
        <p:nvSpPr>
          <p:cNvPr id="4" name="Rectangle 3"/>
          <p:cNvSpPr/>
          <p:nvPr userDrawn="1"/>
        </p:nvSpPr>
        <p:spPr>
          <a:xfrm>
            <a:off x="0" y="0"/>
            <a:ext cx="9144000" cy="6858000"/>
          </a:xfrm>
          <a:prstGeom prst="rect">
            <a:avLst/>
          </a:prstGeom>
          <a:solidFill>
            <a:srgbClr val="9EA6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extLst>
      <p:ext uri="{BB962C8B-B14F-4D97-AF65-F5344CB8AC3E}">
        <p14:creationId xmlns:p14="http://schemas.microsoft.com/office/powerpoint/2010/main" val="3080263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457200" y="3505200"/>
            <a:ext cx="8686800" cy="1828800"/>
          </a:xfrm>
          <a:prstGeom prst="rect">
            <a:avLst/>
          </a:prstGeom>
          <a:noFill/>
          <a:effectLst/>
        </p:spPr>
        <p:txBody>
          <a:bodyPr lIns="0" tIns="0" rIns="0" bIns="0" anchor="t" anchorCtr="0">
            <a:noAutofit/>
          </a:bodyPr>
          <a:lstStyle>
            <a:lvl1pPr algn="l">
              <a:defRPr sz="3600" b="0" i="0">
                <a:solidFill>
                  <a:schemeClr val="bg1"/>
                </a:solidFill>
                <a:latin typeface="Arial Narrow"/>
                <a:cs typeface="Arial Narrow"/>
              </a:defRPr>
            </a:lvl1pPr>
          </a:lstStyle>
          <a:p>
            <a:r>
              <a:rPr lang="en-US" dirty="0"/>
              <a:t>CLICK TO EDIT MASTER SECTION BREAK</a:t>
            </a:r>
          </a:p>
        </p:txBody>
      </p:sp>
    </p:spTree>
    <p:extLst>
      <p:ext uri="{BB962C8B-B14F-4D97-AF65-F5344CB8AC3E}">
        <p14:creationId xmlns:p14="http://schemas.microsoft.com/office/powerpoint/2010/main" val="361563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6629400" cy="487362"/>
          </a:xfrm>
          <a:prstGeom prst="rect">
            <a:avLst/>
          </a:prstGeom>
        </p:spPr>
        <p:txBody>
          <a:bodyPr/>
          <a:lstStyle/>
          <a:p>
            <a:r>
              <a:rPr lang="en-US" dirty="0"/>
              <a:t>CLICK TO EDIT MASTER TITLE STYLE</a:t>
            </a:r>
          </a:p>
        </p:txBody>
      </p:sp>
    </p:spTree>
    <p:extLst>
      <p:ext uri="{BB962C8B-B14F-4D97-AF65-F5344CB8AC3E}">
        <p14:creationId xmlns:p14="http://schemas.microsoft.com/office/powerpoint/2010/main" val="2729744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3772094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
        <p:nvSpPr>
          <p:cNvPr id="7" name="Content Placeholder 2"/>
          <p:cNvSpPr>
            <a:spLocks noGrp="1"/>
          </p:cNvSpPr>
          <p:nvPr>
            <p:ph sz="half" idx="11"/>
          </p:nvPr>
        </p:nvSpPr>
        <p:spPr>
          <a:xfrm>
            <a:off x="4640036" y="1600200"/>
            <a:ext cx="4083016" cy="3982571"/>
          </a:xfrm>
          <a:prstGeom prst="rect">
            <a:avLst/>
          </a:prstGeom>
        </p:spPr>
        <p:txBody>
          <a:bodyPr/>
          <a:lstStyle>
            <a:lvl1pPr marL="0" indent="0" algn="l">
              <a:buNone/>
              <a:defRPr sz="2800">
                <a:solidFill>
                  <a:srgbClr val="17458F"/>
                </a:solidFill>
              </a:defRPr>
            </a:lvl1pPr>
            <a:lvl2pPr>
              <a:defRPr sz="2400">
                <a:solidFill>
                  <a:srgbClr val="17458F"/>
                </a:solidFill>
              </a:defRPr>
            </a:lvl2pPr>
            <a:lvl3pPr>
              <a:defRPr sz="2000">
                <a:solidFill>
                  <a:srgbClr val="17458F"/>
                </a:solidFill>
              </a:defRPr>
            </a:lvl3pPr>
            <a:lvl4pPr>
              <a:defRPr sz="1800">
                <a:solidFill>
                  <a:srgbClr val="17458F"/>
                </a:solidFill>
              </a:defRPr>
            </a:lvl4pPr>
            <a:lvl5pPr>
              <a:defRPr sz="1800">
                <a:solidFill>
                  <a:srgbClr val="17458F"/>
                </a:solidFill>
              </a:defRPr>
            </a:lvl5pPr>
            <a:lvl6pPr>
              <a:defRPr sz="1800"/>
            </a:lvl6pPr>
            <a:lvl7pPr>
              <a:defRPr sz="1800"/>
            </a:lvl7pPr>
            <a:lvl8pPr>
              <a:defRPr sz="1800"/>
            </a:lvl8pPr>
            <a:lvl9pPr>
              <a:defRPr sz="1800"/>
            </a:lvl9pPr>
          </a:lstStyle>
          <a:p>
            <a:pPr lvl="0"/>
            <a:endParaRPr lang="en-US" dirty="0"/>
          </a:p>
        </p:txBody>
      </p:sp>
      <p:sp>
        <p:nvSpPr>
          <p:cNvPr id="9" name="Content Placeholder 2"/>
          <p:cNvSpPr>
            <a:spLocks noGrp="1"/>
          </p:cNvSpPr>
          <p:nvPr>
            <p:ph sz="half" idx="10"/>
          </p:nvPr>
        </p:nvSpPr>
        <p:spPr>
          <a:xfrm>
            <a:off x="457200" y="1600200"/>
            <a:ext cx="1983275" cy="1948249"/>
          </a:xfrm>
          <a:prstGeom prst="rect">
            <a:avLst/>
          </a:prstGeom>
        </p:spPr>
        <p:txBody>
          <a:bodyPr>
            <a:normAutofit/>
          </a:bodyPr>
          <a:lstStyle>
            <a:lvl1pPr>
              <a:defRPr sz="2800">
                <a:solidFill>
                  <a:srgbClr val="17458F"/>
                </a:solidFill>
              </a:defRPr>
            </a:lvl1pPr>
            <a:lvl2pPr>
              <a:defRPr sz="2400">
                <a:solidFill>
                  <a:srgbClr val="17458F"/>
                </a:solidFill>
              </a:defRPr>
            </a:lvl2pPr>
            <a:lvl3pPr>
              <a:defRPr sz="2000">
                <a:solidFill>
                  <a:srgbClr val="17458F"/>
                </a:solidFill>
              </a:defRPr>
            </a:lvl3pPr>
            <a:lvl4pPr>
              <a:defRPr sz="1800">
                <a:solidFill>
                  <a:srgbClr val="17458F"/>
                </a:solidFill>
              </a:defRPr>
            </a:lvl4pPr>
            <a:lvl5pPr marL="0" indent="0" algn="l">
              <a:buNone/>
              <a:defRPr sz="1600">
                <a:solidFill>
                  <a:srgbClr val="17458F"/>
                </a:solidFill>
              </a:defRPr>
            </a:lvl5pPr>
            <a:lvl6pPr>
              <a:defRPr sz="1800"/>
            </a:lvl6pPr>
            <a:lvl7pPr>
              <a:defRPr sz="1800"/>
            </a:lvl7pPr>
            <a:lvl8pPr>
              <a:defRPr sz="1800"/>
            </a:lvl8pPr>
            <a:lvl9pPr>
              <a:defRPr sz="1800"/>
            </a:lvl9pPr>
          </a:lstStyle>
          <a:p>
            <a:pPr lvl="4"/>
            <a:endParaRPr lang="en-US" dirty="0"/>
          </a:p>
        </p:txBody>
      </p:sp>
      <p:sp>
        <p:nvSpPr>
          <p:cNvPr id="10" name="Content Placeholder 2"/>
          <p:cNvSpPr>
            <a:spLocks noGrp="1"/>
          </p:cNvSpPr>
          <p:nvPr>
            <p:ph sz="half" idx="12"/>
          </p:nvPr>
        </p:nvSpPr>
        <p:spPr>
          <a:xfrm>
            <a:off x="2527634" y="1606711"/>
            <a:ext cx="2013627" cy="1948249"/>
          </a:xfrm>
          <a:prstGeom prst="rect">
            <a:avLst/>
          </a:prstGeom>
        </p:spPr>
        <p:txBody>
          <a:bodyPr>
            <a:normAutofit/>
          </a:bodyPr>
          <a:lstStyle>
            <a:lvl1pPr>
              <a:defRPr sz="2800">
                <a:solidFill>
                  <a:srgbClr val="17458F"/>
                </a:solidFill>
              </a:defRPr>
            </a:lvl1pPr>
            <a:lvl2pPr>
              <a:defRPr sz="2400">
                <a:solidFill>
                  <a:srgbClr val="17458F"/>
                </a:solidFill>
              </a:defRPr>
            </a:lvl2pPr>
            <a:lvl3pPr>
              <a:defRPr sz="2000">
                <a:solidFill>
                  <a:srgbClr val="17458F"/>
                </a:solidFill>
              </a:defRPr>
            </a:lvl3pPr>
            <a:lvl4pPr>
              <a:defRPr sz="1800">
                <a:solidFill>
                  <a:srgbClr val="17458F"/>
                </a:solidFill>
              </a:defRPr>
            </a:lvl4pPr>
            <a:lvl5pPr marL="0" indent="0" algn="l">
              <a:buNone/>
              <a:defRPr sz="1600">
                <a:solidFill>
                  <a:srgbClr val="17458F"/>
                </a:solidFill>
              </a:defRPr>
            </a:lvl5pPr>
            <a:lvl6pPr>
              <a:defRPr sz="1800"/>
            </a:lvl6pPr>
            <a:lvl7pPr>
              <a:defRPr sz="1800"/>
            </a:lvl7pPr>
            <a:lvl8pPr>
              <a:defRPr sz="1800"/>
            </a:lvl8pPr>
            <a:lvl9pPr>
              <a:defRPr sz="1800"/>
            </a:lvl9pPr>
          </a:lstStyle>
          <a:p>
            <a:pPr lvl="4"/>
            <a:endParaRPr lang="en-US" dirty="0"/>
          </a:p>
        </p:txBody>
      </p:sp>
      <p:sp>
        <p:nvSpPr>
          <p:cNvPr id="11" name="Content Placeholder 2"/>
          <p:cNvSpPr>
            <a:spLocks noGrp="1"/>
          </p:cNvSpPr>
          <p:nvPr>
            <p:ph sz="half" idx="13"/>
          </p:nvPr>
        </p:nvSpPr>
        <p:spPr>
          <a:xfrm>
            <a:off x="457200" y="3628012"/>
            <a:ext cx="1983275" cy="1948249"/>
          </a:xfrm>
          <a:prstGeom prst="rect">
            <a:avLst/>
          </a:prstGeom>
        </p:spPr>
        <p:txBody>
          <a:bodyPr>
            <a:normAutofit/>
          </a:bodyPr>
          <a:lstStyle>
            <a:lvl1pPr>
              <a:defRPr sz="2800">
                <a:solidFill>
                  <a:srgbClr val="17458F"/>
                </a:solidFill>
              </a:defRPr>
            </a:lvl1pPr>
            <a:lvl2pPr>
              <a:defRPr sz="2400">
                <a:solidFill>
                  <a:srgbClr val="17458F"/>
                </a:solidFill>
              </a:defRPr>
            </a:lvl2pPr>
            <a:lvl3pPr>
              <a:defRPr sz="2000">
                <a:solidFill>
                  <a:srgbClr val="17458F"/>
                </a:solidFill>
              </a:defRPr>
            </a:lvl3pPr>
            <a:lvl4pPr>
              <a:defRPr sz="1800">
                <a:solidFill>
                  <a:srgbClr val="17458F"/>
                </a:solidFill>
              </a:defRPr>
            </a:lvl4pPr>
            <a:lvl5pPr marL="0" indent="0" algn="l">
              <a:buNone/>
              <a:defRPr sz="1600">
                <a:solidFill>
                  <a:srgbClr val="17458F"/>
                </a:solidFill>
              </a:defRPr>
            </a:lvl5pPr>
            <a:lvl6pPr>
              <a:defRPr sz="1800"/>
            </a:lvl6pPr>
            <a:lvl7pPr>
              <a:defRPr sz="1800"/>
            </a:lvl7pPr>
            <a:lvl8pPr>
              <a:defRPr sz="1800"/>
            </a:lvl8pPr>
            <a:lvl9pPr>
              <a:defRPr sz="1800"/>
            </a:lvl9pPr>
          </a:lstStyle>
          <a:p>
            <a:pPr lvl="4"/>
            <a:endParaRPr lang="en-US" dirty="0"/>
          </a:p>
        </p:txBody>
      </p:sp>
      <p:sp>
        <p:nvSpPr>
          <p:cNvPr id="12" name="Content Placeholder 2"/>
          <p:cNvSpPr>
            <a:spLocks noGrp="1"/>
          </p:cNvSpPr>
          <p:nvPr>
            <p:ph sz="half" idx="14"/>
          </p:nvPr>
        </p:nvSpPr>
        <p:spPr>
          <a:xfrm>
            <a:off x="2527634" y="3634523"/>
            <a:ext cx="2013627" cy="1948249"/>
          </a:xfrm>
          <a:prstGeom prst="rect">
            <a:avLst/>
          </a:prstGeom>
        </p:spPr>
        <p:txBody>
          <a:bodyPr>
            <a:normAutofit/>
          </a:bodyPr>
          <a:lstStyle>
            <a:lvl1pPr>
              <a:defRPr sz="2800">
                <a:solidFill>
                  <a:srgbClr val="17458F"/>
                </a:solidFill>
              </a:defRPr>
            </a:lvl1pPr>
            <a:lvl2pPr>
              <a:defRPr sz="2400">
                <a:solidFill>
                  <a:srgbClr val="17458F"/>
                </a:solidFill>
              </a:defRPr>
            </a:lvl2pPr>
            <a:lvl3pPr>
              <a:defRPr sz="2000">
                <a:solidFill>
                  <a:srgbClr val="17458F"/>
                </a:solidFill>
              </a:defRPr>
            </a:lvl3pPr>
            <a:lvl4pPr>
              <a:defRPr sz="1800">
                <a:solidFill>
                  <a:srgbClr val="17458F"/>
                </a:solidFill>
              </a:defRPr>
            </a:lvl4pPr>
            <a:lvl5pPr marL="0" indent="0" algn="l">
              <a:buNone/>
              <a:defRPr sz="1600">
                <a:solidFill>
                  <a:srgbClr val="17458F"/>
                </a:solidFill>
              </a:defRPr>
            </a:lvl5pPr>
            <a:lvl6pPr>
              <a:defRPr sz="1800"/>
            </a:lvl6pPr>
            <a:lvl7pPr>
              <a:defRPr sz="1800"/>
            </a:lvl7pPr>
            <a:lvl8pPr>
              <a:defRPr sz="1800"/>
            </a:lvl8pPr>
            <a:lvl9pPr>
              <a:defRPr sz="1800"/>
            </a:lvl9pPr>
          </a:lstStyle>
          <a:p>
            <a:pPr lvl="4"/>
            <a:endParaRPr lang="en-US" dirty="0"/>
          </a:p>
        </p:txBody>
      </p:sp>
    </p:spTree>
    <p:extLst>
      <p:ext uri="{BB962C8B-B14F-4D97-AF65-F5344CB8AC3E}">
        <p14:creationId xmlns:p14="http://schemas.microsoft.com/office/powerpoint/2010/main" val="1841644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0" name="Content Placeholder 2"/>
          <p:cNvSpPr>
            <a:spLocks noGrp="1"/>
          </p:cNvSpPr>
          <p:nvPr>
            <p:ph sz="half" idx="12"/>
          </p:nvPr>
        </p:nvSpPr>
        <p:spPr>
          <a:xfrm>
            <a:off x="457200" y="1606711"/>
            <a:ext cx="4084061" cy="1948249"/>
          </a:xfrm>
          <a:prstGeom prst="rect">
            <a:avLst/>
          </a:prstGeom>
        </p:spPr>
        <p:txBody>
          <a:bodyPr>
            <a:normAutofit/>
          </a:bodyPr>
          <a:lstStyle>
            <a:lvl1pPr>
              <a:defRPr sz="2800">
                <a:solidFill>
                  <a:srgbClr val="17458F"/>
                </a:solidFill>
              </a:defRPr>
            </a:lvl1pPr>
            <a:lvl2pPr>
              <a:defRPr sz="2400">
                <a:solidFill>
                  <a:srgbClr val="17458F"/>
                </a:solidFill>
              </a:defRPr>
            </a:lvl2pPr>
            <a:lvl3pPr>
              <a:defRPr sz="2000">
                <a:solidFill>
                  <a:srgbClr val="17458F"/>
                </a:solidFill>
              </a:defRPr>
            </a:lvl3pPr>
            <a:lvl4pPr>
              <a:defRPr sz="1800">
                <a:solidFill>
                  <a:srgbClr val="17458F"/>
                </a:solidFill>
              </a:defRPr>
            </a:lvl4pPr>
            <a:lvl5pPr marL="0" indent="0" algn="l">
              <a:buNone/>
              <a:defRPr sz="1600">
                <a:solidFill>
                  <a:srgbClr val="17458F"/>
                </a:solidFill>
              </a:defRPr>
            </a:lvl5pPr>
            <a:lvl6pPr>
              <a:defRPr sz="1800"/>
            </a:lvl6pPr>
            <a:lvl7pPr>
              <a:defRPr sz="1800"/>
            </a:lvl7pPr>
            <a:lvl8pPr>
              <a:defRPr sz="1800"/>
            </a:lvl8pPr>
            <a:lvl9pPr>
              <a:defRPr sz="1800"/>
            </a:lvl9pPr>
          </a:lstStyle>
          <a:p>
            <a:pPr lvl="4"/>
            <a:endParaRPr lang="en-US" dirty="0"/>
          </a:p>
        </p:txBody>
      </p:sp>
      <p:sp>
        <p:nvSpPr>
          <p:cNvPr id="4"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
        <p:nvSpPr>
          <p:cNvPr id="7" name="Content Placeholder 2"/>
          <p:cNvSpPr>
            <a:spLocks noGrp="1"/>
          </p:cNvSpPr>
          <p:nvPr>
            <p:ph sz="half" idx="11"/>
          </p:nvPr>
        </p:nvSpPr>
        <p:spPr>
          <a:xfrm>
            <a:off x="4640036" y="1600200"/>
            <a:ext cx="4083016" cy="3982571"/>
          </a:xfrm>
          <a:prstGeom prst="rect">
            <a:avLst/>
          </a:prstGeom>
        </p:spPr>
        <p:txBody>
          <a:bodyPr/>
          <a:lstStyle>
            <a:lvl1pPr marL="0" indent="0" algn="l">
              <a:buNone/>
              <a:defRPr sz="2800">
                <a:solidFill>
                  <a:srgbClr val="17458F"/>
                </a:solidFill>
              </a:defRPr>
            </a:lvl1pPr>
            <a:lvl2pPr>
              <a:defRPr sz="2400">
                <a:solidFill>
                  <a:srgbClr val="17458F"/>
                </a:solidFill>
              </a:defRPr>
            </a:lvl2pPr>
            <a:lvl3pPr>
              <a:defRPr sz="2000">
                <a:solidFill>
                  <a:srgbClr val="17458F"/>
                </a:solidFill>
              </a:defRPr>
            </a:lvl3pPr>
            <a:lvl4pPr>
              <a:defRPr sz="1800">
                <a:solidFill>
                  <a:srgbClr val="17458F"/>
                </a:solidFill>
              </a:defRPr>
            </a:lvl4pPr>
            <a:lvl5pPr>
              <a:defRPr sz="1800">
                <a:solidFill>
                  <a:srgbClr val="17458F"/>
                </a:solidFill>
              </a:defRPr>
            </a:lvl5pPr>
            <a:lvl6pPr>
              <a:defRPr sz="1800"/>
            </a:lvl6pPr>
            <a:lvl7pPr>
              <a:defRPr sz="1800"/>
            </a:lvl7pPr>
            <a:lvl8pPr>
              <a:defRPr sz="1800"/>
            </a:lvl8pPr>
            <a:lvl9pPr>
              <a:defRPr sz="1800"/>
            </a:lvl9pPr>
          </a:lstStyle>
          <a:p>
            <a:pPr lvl="0"/>
            <a:endParaRPr lang="en-US" dirty="0"/>
          </a:p>
        </p:txBody>
      </p:sp>
      <p:sp>
        <p:nvSpPr>
          <p:cNvPr id="11" name="Content Placeholder 2"/>
          <p:cNvSpPr>
            <a:spLocks noGrp="1"/>
          </p:cNvSpPr>
          <p:nvPr>
            <p:ph sz="half" idx="13"/>
          </p:nvPr>
        </p:nvSpPr>
        <p:spPr>
          <a:xfrm>
            <a:off x="457200" y="3628012"/>
            <a:ext cx="1983275" cy="1948249"/>
          </a:xfrm>
          <a:prstGeom prst="rect">
            <a:avLst/>
          </a:prstGeom>
        </p:spPr>
        <p:txBody>
          <a:bodyPr>
            <a:normAutofit/>
          </a:bodyPr>
          <a:lstStyle>
            <a:lvl1pPr>
              <a:defRPr sz="2800">
                <a:solidFill>
                  <a:srgbClr val="17458F"/>
                </a:solidFill>
              </a:defRPr>
            </a:lvl1pPr>
            <a:lvl2pPr>
              <a:defRPr sz="2400">
                <a:solidFill>
                  <a:srgbClr val="17458F"/>
                </a:solidFill>
              </a:defRPr>
            </a:lvl2pPr>
            <a:lvl3pPr>
              <a:defRPr sz="2000">
                <a:solidFill>
                  <a:srgbClr val="17458F"/>
                </a:solidFill>
              </a:defRPr>
            </a:lvl3pPr>
            <a:lvl4pPr>
              <a:defRPr sz="1800">
                <a:solidFill>
                  <a:srgbClr val="17458F"/>
                </a:solidFill>
              </a:defRPr>
            </a:lvl4pPr>
            <a:lvl5pPr marL="0" indent="0" algn="l">
              <a:buNone/>
              <a:defRPr sz="1600">
                <a:solidFill>
                  <a:srgbClr val="17458F"/>
                </a:solidFill>
              </a:defRPr>
            </a:lvl5pPr>
            <a:lvl6pPr>
              <a:defRPr sz="1800"/>
            </a:lvl6pPr>
            <a:lvl7pPr>
              <a:defRPr sz="1800"/>
            </a:lvl7pPr>
            <a:lvl8pPr>
              <a:defRPr sz="1800"/>
            </a:lvl8pPr>
            <a:lvl9pPr>
              <a:defRPr sz="1800"/>
            </a:lvl9pPr>
          </a:lstStyle>
          <a:p>
            <a:pPr lvl="4"/>
            <a:endParaRPr lang="en-US" dirty="0"/>
          </a:p>
        </p:txBody>
      </p:sp>
      <p:sp>
        <p:nvSpPr>
          <p:cNvPr id="12" name="Content Placeholder 2"/>
          <p:cNvSpPr>
            <a:spLocks noGrp="1"/>
          </p:cNvSpPr>
          <p:nvPr>
            <p:ph sz="half" idx="14"/>
          </p:nvPr>
        </p:nvSpPr>
        <p:spPr>
          <a:xfrm>
            <a:off x="2527634" y="3634523"/>
            <a:ext cx="2013627" cy="1948249"/>
          </a:xfrm>
          <a:prstGeom prst="rect">
            <a:avLst/>
          </a:prstGeom>
        </p:spPr>
        <p:txBody>
          <a:bodyPr>
            <a:normAutofit/>
          </a:bodyPr>
          <a:lstStyle>
            <a:lvl1pPr>
              <a:defRPr sz="2800">
                <a:solidFill>
                  <a:srgbClr val="17458F"/>
                </a:solidFill>
              </a:defRPr>
            </a:lvl1pPr>
            <a:lvl2pPr>
              <a:defRPr sz="2400">
                <a:solidFill>
                  <a:srgbClr val="17458F"/>
                </a:solidFill>
              </a:defRPr>
            </a:lvl2pPr>
            <a:lvl3pPr>
              <a:defRPr sz="2000">
                <a:solidFill>
                  <a:srgbClr val="17458F"/>
                </a:solidFill>
              </a:defRPr>
            </a:lvl3pPr>
            <a:lvl4pPr>
              <a:defRPr sz="1800">
                <a:solidFill>
                  <a:srgbClr val="17458F"/>
                </a:solidFill>
              </a:defRPr>
            </a:lvl4pPr>
            <a:lvl5pPr marL="0" indent="0" algn="l">
              <a:buNone/>
              <a:defRPr sz="1600">
                <a:solidFill>
                  <a:srgbClr val="17458F"/>
                </a:solidFill>
              </a:defRPr>
            </a:lvl5pPr>
            <a:lvl6pPr>
              <a:defRPr sz="1800"/>
            </a:lvl6pPr>
            <a:lvl7pPr>
              <a:defRPr sz="1800"/>
            </a:lvl7pPr>
            <a:lvl8pPr>
              <a:defRPr sz="1800"/>
            </a:lvl8pPr>
            <a:lvl9pPr>
              <a:defRPr sz="1800"/>
            </a:lvl9pPr>
          </a:lstStyle>
          <a:p>
            <a:pPr lvl="4"/>
            <a:endParaRPr lang="en-US" dirty="0"/>
          </a:p>
        </p:txBody>
      </p:sp>
    </p:spTree>
    <p:extLst>
      <p:ext uri="{BB962C8B-B14F-4D97-AF65-F5344CB8AC3E}">
        <p14:creationId xmlns:p14="http://schemas.microsoft.com/office/powerpoint/2010/main" val="3100141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lvl1pPr>
              <a:defRPr>
                <a:solidFill>
                  <a:srgbClr val="17458F"/>
                </a:solidFill>
              </a:defRPr>
            </a:lvl1pPr>
            <a:lvl2pPr>
              <a:defRPr>
                <a:solidFill>
                  <a:srgbClr val="17458F"/>
                </a:solidFill>
              </a:defRPr>
            </a:lvl2pPr>
            <a:lvl3pPr>
              <a:defRPr>
                <a:solidFill>
                  <a:srgbClr val="17458F"/>
                </a:solidFill>
              </a:defRPr>
            </a:lvl3pPr>
            <a:lvl4pPr>
              <a:defRPr>
                <a:solidFill>
                  <a:srgbClr val="17458F"/>
                </a:solidFill>
              </a:defRPr>
            </a:lvl4pPr>
            <a:lvl5pPr>
              <a:defRPr>
                <a:solidFill>
                  <a:srgbClr val="17458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F925CBC-5D63-4841-856B-2ED1B4A34DEC}" type="slidenum">
              <a:rPr lang="en-US" smtClean="0"/>
              <a:t>‹#›</a:t>
            </a:fld>
            <a:endParaRPr lang="en-US"/>
          </a:p>
        </p:txBody>
      </p:sp>
      <p:sp>
        <p:nvSpPr>
          <p:cNvPr id="7"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2606444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normAutofit/>
          </a:bodyPr>
          <a:lstStyle>
            <a:lvl1pPr algn="l">
              <a:defRPr sz="36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Title Placeholder 1"/>
          <p:cNvSpPr txBox="1">
            <a:spLocks/>
          </p:cNvSpPr>
          <p:nvPr userDrawn="1"/>
        </p:nvSpPr>
        <p:spPr>
          <a:xfrm>
            <a:off x="457200" y="274638"/>
            <a:ext cx="7391400" cy="487362"/>
          </a:xfrm>
          <a:prstGeom prst="rect">
            <a:avLst/>
          </a:prstGeom>
        </p:spPr>
        <p:txBody>
          <a:bodyPr vert="horz" lIns="91440" tIns="45720" rIns="91440" bIns="45720" rtlCol="0" anchor="t">
            <a:normAutofit/>
          </a:bodyPr>
          <a:lstStyle>
            <a:lvl1pPr algn="l" defTabSz="457200" rtl="0" eaLnBrk="1" latinLnBrk="0" hangingPunct="1">
              <a:spcBef>
                <a:spcPct val="0"/>
              </a:spcBef>
              <a:buNone/>
              <a:defRPr sz="1800" b="0" i="0" kern="1200">
                <a:solidFill>
                  <a:srgbClr val="16316B"/>
                </a:solidFill>
                <a:latin typeface="Arial Narrow"/>
                <a:ea typeface="+mj-ea"/>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151095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a:prstGeom prst="rect">
            <a:avLst/>
          </a:prstGeom>
        </p:spPr>
        <p:txBody>
          <a:bodyPr/>
          <a:lstStyle>
            <a:lvl1pPr>
              <a:defRPr sz="2800">
                <a:solidFill>
                  <a:srgbClr val="17458F"/>
                </a:solidFill>
              </a:defRPr>
            </a:lvl1pPr>
            <a:lvl2pPr>
              <a:defRPr sz="2400">
                <a:solidFill>
                  <a:srgbClr val="17458F"/>
                </a:solidFill>
              </a:defRPr>
            </a:lvl2pPr>
            <a:lvl3pPr>
              <a:defRPr sz="2000">
                <a:solidFill>
                  <a:srgbClr val="17458F"/>
                </a:solidFill>
              </a:defRPr>
            </a:lvl3pPr>
            <a:lvl4pPr>
              <a:defRPr sz="1800">
                <a:solidFill>
                  <a:srgbClr val="17458F"/>
                </a:solidFill>
              </a:defRPr>
            </a:lvl4pPr>
            <a:lvl5pPr>
              <a:defRPr sz="1800">
                <a:solidFill>
                  <a:srgbClr val="17458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solidFill>
                  <a:srgbClr val="17458F"/>
                </a:solidFill>
              </a:defRPr>
            </a:lvl1pPr>
            <a:lvl2pPr>
              <a:defRPr sz="2400">
                <a:solidFill>
                  <a:srgbClr val="17458F"/>
                </a:solidFill>
              </a:defRPr>
            </a:lvl2pPr>
            <a:lvl3pPr>
              <a:defRPr sz="2000">
                <a:solidFill>
                  <a:srgbClr val="17458F"/>
                </a:solidFill>
              </a:defRPr>
            </a:lvl3pPr>
            <a:lvl4pPr>
              <a:defRPr sz="1800">
                <a:solidFill>
                  <a:srgbClr val="17458F"/>
                </a:solidFill>
              </a:defRPr>
            </a:lvl4pPr>
            <a:lvl5pPr>
              <a:defRPr sz="1800">
                <a:solidFill>
                  <a:srgbClr val="17458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lvl1pPr>
              <a:defRPr sz="1800"/>
            </a:lvl1pPr>
          </a:lstStyle>
          <a:p>
            <a:r>
              <a:rPr lang="en-US" dirty="0"/>
              <a:t>CLICK TO EDIT MASTER TITLE STYLE</a:t>
            </a:r>
          </a:p>
        </p:txBody>
      </p:sp>
    </p:spTree>
    <p:extLst>
      <p:ext uri="{BB962C8B-B14F-4D97-AF65-F5344CB8AC3E}">
        <p14:creationId xmlns:p14="http://schemas.microsoft.com/office/powerpoint/2010/main" val="4228224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5" Type="http://schemas.openxmlformats.org/officeDocument/2006/relationships/slideLayout" Target="../slideLayouts/slideLayout8.xml"/><Relationship Id="rId10" Type="http://schemas.openxmlformats.org/officeDocument/2006/relationships/image" Target="../media/image1.png"/><Relationship Id="rId4" Type="http://schemas.openxmlformats.org/officeDocument/2006/relationships/slideLayout" Target="../slideLayouts/slideLayout7.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tangle 3"/>
          <p:cNvSpPr/>
          <p:nvPr userDrawn="1"/>
        </p:nvSpPr>
        <p:spPr>
          <a:xfrm>
            <a:off x="0" y="0"/>
            <a:ext cx="9144000" cy="1401097"/>
          </a:xfrm>
          <a:prstGeom prst="rect">
            <a:avLst/>
          </a:prstGeom>
          <a:solidFill>
            <a:srgbClr val="00B4E7"/>
          </a:solidFill>
          <a:ln>
            <a:noFill/>
          </a:ln>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rgbClr val="E7E7E8"/>
              </a:solidFill>
            </a:endParaRPr>
          </a:p>
        </p:txBody>
      </p:sp>
    </p:spTree>
    <p:extLst>
      <p:ext uri="{BB962C8B-B14F-4D97-AF65-F5344CB8AC3E}">
        <p14:creationId xmlns:p14="http://schemas.microsoft.com/office/powerpoint/2010/main" val="1619940863"/>
      </p:ext>
    </p:extLst>
  </p:cSld>
  <p:clrMap bg1="lt1" tx1="dk1" bg2="lt2" tx2="dk2" accent1="accent1" accent2="accent2" accent3="accent3" accent4="accent4" accent5="accent5" accent6="accent6" hlink="hlink" folHlink="folHlink"/>
  <p:sldLayoutIdLst>
    <p:sldLayoutId id="2147483853"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tangle 3"/>
          <p:cNvSpPr/>
          <p:nvPr userDrawn="1"/>
        </p:nvSpPr>
        <p:spPr>
          <a:xfrm>
            <a:off x="0" y="0"/>
            <a:ext cx="9144000" cy="5943600"/>
          </a:xfrm>
          <a:prstGeom prst="rect">
            <a:avLst/>
          </a:prstGeom>
          <a:solidFill>
            <a:srgbClr val="00B4E7"/>
          </a:solidFill>
          <a:ln>
            <a:noFill/>
          </a:ln>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rgbClr val="E7E7E8"/>
              </a:solidFill>
            </a:endParaRPr>
          </a:p>
        </p:txBody>
      </p:sp>
      <p:pic>
        <p:nvPicPr>
          <p:cNvPr id="2" name="Picture 1" descr="TRF100_lockup_R.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200" y="6172201"/>
            <a:ext cx="1953413" cy="457200"/>
          </a:xfrm>
          <a:prstGeom prst="rect">
            <a:avLst/>
          </a:prstGeom>
        </p:spPr>
      </p:pic>
    </p:spTree>
    <p:extLst>
      <p:ext uri="{BB962C8B-B14F-4D97-AF65-F5344CB8AC3E}">
        <p14:creationId xmlns:p14="http://schemas.microsoft.com/office/powerpoint/2010/main" val="2696800572"/>
      </p:ext>
    </p:extLst>
  </p:cSld>
  <p:clrMap bg1="lt1" tx1="dk1" bg2="lt2" tx2="dk2" accent1="accent1" accent2="accent2" accent3="accent3" accent4="accent4" accent5="accent5" accent6="accent6" hlink="hlink" folHlink="folHlink"/>
  <p:sldLayoutIdLst>
    <p:sldLayoutId id="2147483763" r:id="rId1"/>
    <p:sldLayoutId id="2147483764" r:id="rId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457200" rtl="0" eaLnBrk="1" latinLnBrk="0" hangingPunct="1">
        <a:spcBef>
          <a:spcPct val="0"/>
        </a:spcBef>
        <a:buNone/>
        <a:defRPr sz="1800" b="1" i="0" kern="1200">
          <a:solidFill>
            <a:schemeClr val="bg1"/>
          </a:solidFill>
          <a:latin typeface="Arial Narrow"/>
          <a:ea typeface="+mj-ea"/>
          <a:cs typeface="Arial Narrow"/>
        </a:defRPr>
      </a:lvl1pPr>
    </p:titleStyle>
    <p:bodyStyle>
      <a:lvl1pPr marL="342900" indent="-342900" algn="l" defTabSz="457200" rtl="0" eaLnBrk="1" latinLnBrk="0" hangingPunct="1">
        <a:spcBef>
          <a:spcPct val="20000"/>
        </a:spcBef>
        <a:buFont typeface="Arial"/>
        <a:buChar char="•"/>
        <a:defRPr sz="3200" b="1" i="0" kern="1200">
          <a:solidFill>
            <a:srgbClr val="16316B"/>
          </a:solidFill>
          <a:latin typeface="Arial Narrow"/>
          <a:ea typeface="+mn-ea"/>
          <a:cs typeface="Arial Narrow"/>
        </a:defRPr>
      </a:lvl1pPr>
      <a:lvl2pPr marL="742950" indent="-285750" algn="l" defTabSz="457200" rtl="0" eaLnBrk="1" latinLnBrk="0" hangingPunct="1">
        <a:spcBef>
          <a:spcPct val="20000"/>
        </a:spcBef>
        <a:buFont typeface="Arial"/>
        <a:buChar char="–"/>
        <a:defRPr sz="2800" b="1" i="0" kern="1200">
          <a:solidFill>
            <a:srgbClr val="16316B"/>
          </a:solidFill>
          <a:latin typeface="Arial Narrow"/>
          <a:ea typeface="+mn-ea"/>
          <a:cs typeface="Arial Narrow"/>
        </a:defRPr>
      </a:lvl2pPr>
      <a:lvl3pPr marL="1143000" indent="-228600" algn="l" defTabSz="457200" rtl="0" eaLnBrk="1" latinLnBrk="0" hangingPunct="1">
        <a:spcBef>
          <a:spcPct val="20000"/>
        </a:spcBef>
        <a:buFont typeface="Arial"/>
        <a:buChar char="•"/>
        <a:defRPr sz="2400" b="1" i="0" kern="1200">
          <a:solidFill>
            <a:srgbClr val="16316B"/>
          </a:solidFill>
          <a:latin typeface="Arial Narrow"/>
          <a:ea typeface="+mn-ea"/>
          <a:cs typeface="Arial Narrow"/>
        </a:defRPr>
      </a:lvl3pPr>
      <a:lvl4pPr marL="1600200" indent="-228600" algn="l" defTabSz="457200" rtl="0" eaLnBrk="1" latinLnBrk="0" hangingPunct="1">
        <a:spcBef>
          <a:spcPct val="20000"/>
        </a:spcBef>
        <a:buFont typeface="Arial"/>
        <a:buChar char="–"/>
        <a:defRPr sz="2000" b="1" i="0" kern="1200">
          <a:solidFill>
            <a:srgbClr val="16316B"/>
          </a:solidFill>
          <a:latin typeface="Arial Narrow"/>
          <a:ea typeface="+mn-ea"/>
          <a:cs typeface="Arial Narrow"/>
        </a:defRPr>
      </a:lvl4pPr>
      <a:lvl5pPr marL="2057400" indent="-228600" algn="l" defTabSz="457200" rtl="0" eaLnBrk="1" latinLnBrk="0" hangingPunct="1">
        <a:spcBef>
          <a:spcPct val="20000"/>
        </a:spcBef>
        <a:buFont typeface="Arial"/>
        <a:buChar char="»"/>
        <a:defRPr sz="2000" b="1" i="0" kern="1200">
          <a:solidFill>
            <a:srgbClr val="16316B"/>
          </a:solidFill>
          <a:latin typeface="Arial Narrow"/>
          <a:ea typeface="+mn-ea"/>
          <a:cs typeface="Arial Narrow"/>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 name="Rectangle 15"/>
          <p:cNvSpPr/>
          <p:nvPr userDrawn="1"/>
        </p:nvSpPr>
        <p:spPr>
          <a:xfrm>
            <a:off x="0" y="0"/>
            <a:ext cx="9144000" cy="914400"/>
          </a:xfrm>
          <a:prstGeom prst="rect">
            <a:avLst/>
          </a:prstGeom>
          <a:solidFill>
            <a:srgbClr val="005DAA"/>
          </a:solidFill>
          <a:ln>
            <a:noFill/>
          </a:ln>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rgbClr val="E7E7E8"/>
              </a:solidFill>
            </a:endParaRPr>
          </a:p>
        </p:txBody>
      </p:sp>
      <p:sp>
        <p:nvSpPr>
          <p:cNvPr id="7" name="Text Placeholder 2"/>
          <p:cNvSpPr>
            <a:spLocks noGrp="1"/>
          </p:cNvSpPr>
          <p:nvPr>
            <p:ph type="body" idx="1"/>
          </p:nvPr>
        </p:nvSpPr>
        <p:spPr>
          <a:xfrm>
            <a:off x="457200" y="1600201"/>
            <a:ext cx="8229600" cy="41910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
        <p:nvSpPr>
          <p:cNvPr id="4" name="Slide Number Placeholder 3"/>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Narrow"/>
                <a:cs typeface="Arial Narrow"/>
              </a:defRPr>
            </a:lvl1pPr>
          </a:lstStyle>
          <a:p>
            <a:fld id="{CAB2FCF9-CE33-3847-9706-1046D2EB27A1}" type="slidenum">
              <a:rPr lang="en-US" smtClean="0"/>
              <a:pPr/>
              <a:t>‹#›</a:t>
            </a:fld>
            <a:endParaRPr lang="en-US" dirty="0"/>
          </a:p>
        </p:txBody>
      </p:sp>
      <p:pic>
        <p:nvPicPr>
          <p:cNvPr id="11" name="Picture 10" descr="TRF100_lockup_R.png"/>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57200" y="6172201"/>
            <a:ext cx="1953413" cy="457200"/>
          </a:xfrm>
          <a:prstGeom prst="rect">
            <a:avLst/>
          </a:prstGeom>
        </p:spPr>
      </p:pic>
    </p:spTree>
    <p:extLst>
      <p:ext uri="{BB962C8B-B14F-4D97-AF65-F5344CB8AC3E}">
        <p14:creationId xmlns:p14="http://schemas.microsoft.com/office/powerpoint/2010/main" val="1999358288"/>
      </p:ext>
    </p:extLst>
  </p:cSld>
  <p:clrMap bg1="lt1" tx1="dk1" bg2="lt2" tx2="dk2" accent1="accent1" accent2="accent2" accent3="accent3" accent4="accent4" accent5="accent5" accent6="accent6" hlink="hlink" folHlink="folHlink"/>
  <p:sldLayoutIdLst>
    <p:sldLayoutId id="2147483815" r:id="rId1"/>
    <p:sldLayoutId id="2147483861" r:id="rId2"/>
    <p:sldLayoutId id="2147483862" r:id="rId3"/>
    <p:sldLayoutId id="2147483816" r:id="rId4"/>
    <p:sldLayoutId id="2147483817" r:id="rId5"/>
    <p:sldLayoutId id="2147483818" r:id="rId6"/>
    <p:sldLayoutId id="2147483819" r:id="rId7"/>
    <p:sldLayoutId id="2147483820" r:id="rId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457200" rtl="0" eaLnBrk="1" latinLnBrk="0" hangingPunct="1">
        <a:spcBef>
          <a:spcPct val="0"/>
        </a:spcBef>
        <a:buNone/>
        <a:defRPr sz="1800" b="1" i="0" kern="1200">
          <a:solidFill>
            <a:schemeClr val="bg1"/>
          </a:solidFill>
          <a:latin typeface="Arial Narrow"/>
          <a:ea typeface="+mj-ea"/>
          <a:cs typeface="Arial Narrow"/>
        </a:defRPr>
      </a:lvl1pPr>
    </p:titleStyle>
    <p:bodyStyle>
      <a:lvl1pPr marL="342900" indent="-342900" algn="l" defTabSz="457200" rtl="0" eaLnBrk="1" latinLnBrk="0" hangingPunct="1">
        <a:spcBef>
          <a:spcPct val="20000"/>
        </a:spcBef>
        <a:buFont typeface="Arial"/>
        <a:buChar char="•"/>
        <a:defRPr sz="3200" kern="1200">
          <a:solidFill>
            <a:srgbClr val="005DAA"/>
          </a:solidFill>
          <a:latin typeface="Georgia"/>
          <a:ea typeface="+mn-ea"/>
          <a:cs typeface="Georgia"/>
        </a:defRPr>
      </a:lvl1pPr>
      <a:lvl2pPr marL="742950" indent="-285750" algn="l" defTabSz="457200" rtl="0" eaLnBrk="1" latinLnBrk="0" hangingPunct="1">
        <a:spcBef>
          <a:spcPct val="20000"/>
        </a:spcBef>
        <a:buFont typeface="Arial"/>
        <a:buChar char="–"/>
        <a:defRPr sz="2800" kern="1200">
          <a:solidFill>
            <a:srgbClr val="005DAA"/>
          </a:solidFill>
          <a:latin typeface="Georgia"/>
          <a:ea typeface="+mn-ea"/>
          <a:cs typeface="Georgia"/>
        </a:defRPr>
      </a:lvl2pPr>
      <a:lvl3pPr marL="1143000" indent="-228600" algn="l" defTabSz="457200" rtl="0" eaLnBrk="1" latinLnBrk="0" hangingPunct="1">
        <a:spcBef>
          <a:spcPct val="20000"/>
        </a:spcBef>
        <a:buFont typeface="Arial"/>
        <a:buChar char="•"/>
        <a:defRPr sz="2400" kern="1200">
          <a:solidFill>
            <a:srgbClr val="005DAA"/>
          </a:solidFill>
          <a:latin typeface="Georgia"/>
          <a:ea typeface="+mn-ea"/>
          <a:cs typeface="Georgia"/>
        </a:defRPr>
      </a:lvl3pPr>
      <a:lvl4pPr marL="1600200" indent="-228600" algn="l" defTabSz="457200" rtl="0" eaLnBrk="1" latinLnBrk="0" hangingPunct="1">
        <a:spcBef>
          <a:spcPct val="20000"/>
        </a:spcBef>
        <a:buFont typeface="Arial"/>
        <a:buChar char="–"/>
        <a:defRPr sz="2000" kern="1200">
          <a:solidFill>
            <a:srgbClr val="005DAA"/>
          </a:solidFill>
          <a:latin typeface="Georgia"/>
          <a:ea typeface="+mn-ea"/>
          <a:cs typeface="Georgia"/>
        </a:defRPr>
      </a:lvl4pPr>
      <a:lvl5pPr marL="2057400" indent="-228600" algn="l" defTabSz="457200" rtl="0" eaLnBrk="1" latinLnBrk="0" hangingPunct="1">
        <a:spcBef>
          <a:spcPct val="20000"/>
        </a:spcBef>
        <a:buFont typeface="Arial"/>
        <a:buChar char="»"/>
        <a:defRPr sz="2000" kern="1200">
          <a:solidFill>
            <a:srgbClr val="005DAA"/>
          </a:solidFill>
          <a:latin typeface="Georgia"/>
          <a:ea typeface="+mn-ea"/>
          <a:cs typeface="Georg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 name="Rectangle 15"/>
          <p:cNvSpPr/>
          <p:nvPr userDrawn="1"/>
        </p:nvSpPr>
        <p:spPr>
          <a:xfrm>
            <a:off x="0" y="0"/>
            <a:ext cx="9144000" cy="5867400"/>
          </a:xfrm>
          <a:prstGeom prst="rect">
            <a:avLst/>
          </a:prstGeom>
          <a:solidFill>
            <a:srgbClr val="00B4E7"/>
          </a:solidFill>
          <a:ln>
            <a:noFill/>
          </a:ln>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rgbClr val="E7E7E8"/>
              </a:solidFill>
            </a:endParaRPr>
          </a:p>
        </p:txBody>
      </p:sp>
      <p:sp>
        <p:nvSpPr>
          <p:cNvPr id="7" name="Text Placeholder 2"/>
          <p:cNvSpPr>
            <a:spLocks noGrp="1"/>
          </p:cNvSpPr>
          <p:nvPr>
            <p:ph type="body" idx="1"/>
          </p:nvPr>
        </p:nvSpPr>
        <p:spPr>
          <a:xfrm>
            <a:off x="457200" y="1600201"/>
            <a:ext cx="8229600" cy="41910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pic>
        <p:nvPicPr>
          <p:cNvPr id="9" name="Picture 8" descr="TRF100_lockup_R.png"/>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457200" y="6172201"/>
            <a:ext cx="1953413" cy="457200"/>
          </a:xfrm>
          <a:prstGeom prst="rect">
            <a:avLst/>
          </a:prstGeom>
        </p:spPr>
      </p:pic>
    </p:spTree>
    <p:extLst>
      <p:ext uri="{BB962C8B-B14F-4D97-AF65-F5344CB8AC3E}">
        <p14:creationId xmlns:p14="http://schemas.microsoft.com/office/powerpoint/2010/main" val="2299458886"/>
      </p:ext>
    </p:extLst>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3" r:id="rId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457200" rtl="0" eaLnBrk="1" latinLnBrk="0" hangingPunct="1">
        <a:spcBef>
          <a:spcPct val="0"/>
        </a:spcBef>
        <a:buNone/>
        <a:defRPr sz="1800" b="1" i="0" kern="1200">
          <a:solidFill>
            <a:schemeClr val="bg1"/>
          </a:solidFill>
          <a:latin typeface="Arial Narrow"/>
          <a:ea typeface="+mj-ea"/>
          <a:cs typeface="Arial Narrow"/>
        </a:defRPr>
      </a:lvl1pPr>
    </p:titleStyle>
    <p:bodyStyle>
      <a:lvl1pPr marL="342900" indent="-342900" algn="l" defTabSz="457200" rtl="0" eaLnBrk="1" latinLnBrk="0" hangingPunct="1">
        <a:spcBef>
          <a:spcPct val="20000"/>
        </a:spcBef>
        <a:buFont typeface="Arial"/>
        <a:buChar char="•"/>
        <a:defRPr sz="3200" kern="1200">
          <a:solidFill>
            <a:schemeClr val="bg1"/>
          </a:solidFill>
          <a:latin typeface="Georgia"/>
          <a:ea typeface="+mn-ea"/>
          <a:cs typeface="Georgia"/>
        </a:defRPr>
      </a:lvl1pPr>
      <a:lvl2pPr marL="742950" indent="-285750" algn="l" defTabSz="457200" rtl="0" eaLnBrk="1" latinLnBrk="0" hangingPunct="1">
        <a:spcBef>
          <a:spcPct val="20000"/>
        </a:spcBef>
        <a:buFont typeface="Arial"/>
        <a:buChar char="–"/>
        <a:defRPr sz="2800" kern="1200">
          <a:solidFill>
            <a:schemeClr val="bg1"/>
          </a:solidFill>
          <a:latin typeface="Georgia"/>
          <a:ea typeface="+mn-ea"/>
          <a:cs typeface="Georgia"/>
        </a:defRPr>
      </a:lvl2pPr>
      <a:lvl3pPr marL="1143000" indent="-228600" algn="l" defTabSz="457200" rtl="0" eaLnBrk="1" latinLnBrk="0" hangingPunct="1">
        <a:spcBef>
          <a:spcPct val="20000"/>
        </a:spcBef>
        <a:buFont typeface="Arial"/>
        <a:buChar char="•"/>
        <a:defRPr sz="2400" kern="1200">
          <a:solidFill>
            <a:schemeClr val="bg1"/>
          </a:solidFill>
          <a:latin typeface="Georgia"/>
          <a:ea typeface="+mn-ea"/>
          <a:cs typeface="Georgia"/>
        </a:defRPr>
      </a:lvl3pPr>
      <a:lvl4pPr marL="1600200" indent="-228600" algn="l" defTabSz="457200" rtl="0" eaLnBrk="1" latinLnBrk="0" hangingPunct="1">
        <a:spcBef>
          <a:spcPct val="20000"/>
        </a:spcBef>
        <a:buFont typeface="Arial"/>
        <a:buChar char="–"/>
        <a:defRPr sz="2000" kern="1200">
          <a:solidFill>
            <a:schemeClr val="bg1"/>
          </a:solidFill>
          <a:latin typeface="Georgia"/>
          <a:ea typeface="+mn-ea"/>
          <a:cs typeface="Georgia"/>
        </a:defRPr>
      </a:lvl4pPr>
      <a:lvl5pPr marL="2057400" indent="-228600" algn="l" defTabSz="457200" rtl="0" eaLnBrk="1" latinLnBrk="0" hangingPunct="1">
        <a:spcBef>
          <a:spcPct val="20000"/>
        </a:spcBef>
        <a:buFont typeface="Arial"/>
        <a:buChar char="»"/>
        <a:defRPr sz="2000" kern="1200">
          <a:solidFill>
            <a:schemeClr val="bg1"/>
          </a:solidFill>
          <a:latin typeface="Georgia"/>
          <a:ea typeface="+mn-ea"/>
          <a:cs typeface="Georg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9.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dirty="0" err="1"/>
              <a:t>Rotarys</a:t>
            </a:r>
            <a:r>
              <a:rPr lang="nb-NO" dirty="0"/>
              <a:t> </a:t>
            </a:r>
            <a:r>
              <a:rPr lang="nb-NO"/>
              <a:t>kjerneverdier </a:t>
            </a:r>
            <a:br>
              <a:rPr lang="nb-NO"/>
            </a:br>
            <a:r>
              <a:rPr lang="nb-NO"/>
              <a:t>– </a:t>
            </a:r>
            <a:r>
              <a:rPr lang="nb-NO" dirty="0"/>
              <a:t>til pynt eller nytte eller bare </a:t>
            </a:r>
            <a:r>
              <a:rPr lang="nb-NO"/>
              <a:t>til besvær?</a:t>
            </a:r>
            <a:r>
              <a:rPr lang="nb-NO" dirty="0"/>
              <a:t/>
            </a:r>
            <a:br>
              <a:rPr lang="nb-NO" dirty="0"/>
            </a:br>
            <a:r>
              <a:rPr lang="nb-NO" sz="2000" dirty="0"/>
              <a:t>RRFC Ingrid Grandum Berget</a:t>
            </a:r>
          </a:p>
        </p:txBody>
      </p:sp>
    </p:spTree>
    <p:extLst>
      <p:ext uri="{BB962C8B-B14F-4D97-AF65-F5344CB8AC3E}">
        <p14:creationId xmlns:p14="http://schemas.microsoft.com/office/powerpoint/2010/main" val="1820555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lstStyle/>
          <a:p>
            <a:pPr marL="0" indent="0">
              <a:buNone/>
            </a:pPr>
            <a:r>
              <a:rPr lang="nb-NO" dirty="0"/>
              <a:t>Vårt </a:t>
            </a:r>
            <a:r>
              <a:rPr lang="nb-NO" b="1" dirty="0"/>
              <a:t>mangfold</a:t>
            </a:r>
            <a:r>
              <a:rPr lang="nb-NO" dirty="0"/>
              <a:t> setter oss i stand til å knytte sammen ulike perspektiv og angripe problemer fra mange sider</a:t>
            </a:r>
          </a:p>
          <a:p>
            <a:r>
              <a:rPr lang="nb-NO" dirty="0"/>
              <a:t>Mange forskjellige yrker representert</a:t>
            </a:r>
          </a:p>
          <a:p>
            <a:r>
              <a:rPr lang="nb-NO" dirty="0"/>
              <a:t>Både kvinner og menn</a:t>
            </a:r>
          </a:p>
          <a:p>
            <a:r>
              <a:rPr lang="nb-NO" dirty="0"/>
              <a:t>God aldersspredning</a:t>
            </a:r>
          </a:p>
          <a:p>
            <a:r>
              <a:rPr lang="nb-NO" dirty="0"/>
              <a:t>Flere nasjonaliteter</a:t>
            </a:r>
          </a:p>
          <a:p>
            <a:endParaRPr lang="nb-NO" dirty="0"/>
          </a:p>
        </p:txBody>
      </p:sp>
      <p:sp>
        <p:nvSpPr>
          <p:cNvPr id="3" name="Tittel 2"/>
          <p:cNvSpPr>
            <a:spLocks noGrp="1"/>
          </p:cNvSpPr>
          <p:nvPr>
            <p:ph type="title"/>
          </p:nvPr>
        </p:nvSpPr>
        <p:spPr>
          <a:xfrm>
            <a:off x="457200" y="247744"/>
            <a:ext cx="7391400" cy="487362"/>
          </a:xfrm>
        </p:spPr>
        <p:txBody>
          <a:bodyPr/>
          <a:lstStyle/>
          <a:p>
            <a:r>
              <a:rPr lang="nb-NO" dirty="0" err="1"/>
              <a:t>Rotarys</a:t>
            </a:r>
            <a:r>
              <a:rPr lang="nb-NO" dirty="0"/>
              <a:t> kjerneverdier:  Mangfold</a:t>
            </a:r>
          </a:p>
        </p:txBody>
      </p:sp>
    </p:spTree>
    <p:extLst>
      <p:ext uri="{BB962C8B-B14F-4D97-AF65-F5344CB8AC3E}">
        <p14:creationId xmlns:p14="http://schemas.microsoft.com/office/powerpoint/2010/main" val="329455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lstStyle/>
          <a:p>
            <a:r>
              <a:rPr lang="nb-NO" dirty="0" err="1"/>
              <a:t>Individual</a:t>
            </a:r>
            <a:r>
              <a:rPr lang="nb-NO" dirty="0"/>
              <a:t> </a:t>
            </a:r>
            <a:r>
              <a:rPr lang="nb-NO" dirty="0" err="1"/>
              <a:t>effort</a:t>
            </a:r>
            <a:r>
              <a:rPr lang="nb-NO" dirty="0"/>
              <a:t> </a:t>
            </a:r>
            <a:r>
              <a:rPr lang="nb-NO" dirty="0" err="1"/>
              <a:t>when</a:t>
            </a:r>
            <a:r>
              <a:rPr lang="nb-NO" dirty="0"/>
              <a:t> </a:t>
            </a:r>
            <a:r>
              <a:rPr lang="nb-NO" dirty="0" err="1"/>
              <a:t>well</a:t>
            </a:r>
            <a:r>
              <a:rPr lang="nb-NO" dirty="0"/>
              <a:t> </a:t>
            </a:r>
            <a:r>
              <a:rPr lang="nb-NO" dirty="0" err="1"/>
              <a:t>directed</a:t>
            </a:r>
            <a:r>
              <a:rPr lang="nb-NO" dirty="0"/>
              <a:t> </a:t>
            </a:r>
            <a:r>
              <a:rPr lang="nb-NO" dirty="0" err="1"/>
              <a:t>can</a:t>
            </a:r>
            <a:r>
              <a:rPr lang="nb-NO" dirty="0"/>
              <a:t> </a:t>
            </a:r>
            <a:r>
              <a:rPr lang="nb-NO" dirty="0" err="1"/>
              <a:t>accomplish</a:t>
            </a:r>
            <a:r>
              <a:rPr lang="nb-NO" dirty="0"/>
              <a:t> </a:t>
            </a:r>
            <a:r>
              <a:rPr lang="nb-NO" dirty="0" err="1"/>
              <a:t>much</a:t>
            </a:r>
            <a:r>
              <a:rPr lang="nb-NO" dirty="0"/>
              <a:t>, </a:t>
            </a:r>
            <a:r>
              <a:rPr lang="nb-NO" dirty="0" err="1"/>
              <a:t>but</a:t>
            </a:r>
            <a:r>
              <a:rPr lang="nb-NO" dirty="0"/>
              <a:t> </a:t>
            </a:r>
            <a:r>
              <a:rPr lang="nb-NO" dirty="0" err="1"/>
              <a:t>the</a:t>
            </a:r>
            <a:r>
              <a:rPr lang="nb-NO" dirty="0"/>
              <a:t> </a:t>
            </a:r>
            <a:r>
              <a:rPr lang="nb-NO" dirty="0" err="1"/>
              <a:t>greates</a:t>
            </a:r>
            <a:r>
              <a:rPr lang="nb-NO" dirty="0"/>
              <a:t> </a:t>
            </a:r>
            <a:r>
              <a:rPr lang="nb-NO" dirty="0" err="1"/>
              <a:t>good</a:t>
            </a:r>
            <a:r>
              <a:rPr lang="nb-NO" dirty="0"/>
              <a:t> must </a:t>
            </a:r>
            <a:r>
              <a:rPr lang="nb-NO" dirty="0" err="1"/>
              <a:t>necessarily</a:t>
            </a:r>
            <a:r>
              <a:rPr lang="nb-NO" dirty="0"/>
              <a:t> </a:t>
            </a:r>
            <a:r>
              <a:rPr lang="nb-NO" dirty="0" err="1"/>
              <a:t>come</a:t>
            </a:r>
            <a:r>
              <a:rPr lang="nb-NO" dirty="0"/>
              <a:t> from </a:t>
            </a:r>
            <a:r>
              <a:rPr lang="nb-NO" dirty="0" err="1"/>
              <a:t>the</a:t>
            </a:r>
            <a:r>
              <a:rPr lang="nb-NO" dirty="0"/>
              <a:t> </a:t>
            </a:r>
            <a:r>
              <a:rPr lang="nb-NO" dirty="0" err="1"/>
              <a:t>combined</a:t>
            </a:r>
            <a:r>
              <a:rPr lang="nb-NO" dirty="0"/>
              <a:t> </a:t>
            </a:r>
            <a:r>
              <a:rPr lang="nb-NO" dirty="0" err="1"/>
              <a:t>efforts</a:t>
            </a:r>
            <a:r>
              <a:rPr lang="nb-NO" dirty="0"/>
              <a:t> </a:t>
            </a:r>
            <a:r>
              <a:rPr lang="nb-NO" dirty="0" err="1"/>
              <a:t>of</a:t>
            </a:r>
            <a:r>
              <a:rPr lang="nb-NO" dirty="0"/>
              <a:t> </a:t>
            </a:r>
            <a:r>
              <a:rPr lang="nb-NO" dirty="0" err="1"/>
              <a:t>many</a:t>
            </a:r>
            <a:r>
              <a:rPr lang="nb-NO" dirty="0"/>
              <a:t> men. </a:t>
            </a:r>
            <a:r>
              <a:rPr lang="nb-NO" dirty="0" err="1"/>
              <a:t>Individual</a:t>
            </a:r>
            <a:r>
              <a:rPr lang="nb-NO" dirty="0"/>
              <a:t> </a:t>
            </a:r>
            <a:r>
              <a:rPr lang="nb-NO" dirty="0" err="1"/>
              <a:t>effort</a:t>
            </a:r>
            <a:r>
              <a:rPr lang="nb-NO" dirty="0"/>
              <a:t> </a:t>
            </a:r>
            <a:r>
              <a:rPr lang="nb-NO" dirty="0" err="1"/>
              <a:t>may</a:t>
            </a:r>
            <a:r>
              <a:rPr lang="nb-NO" dirty="0"/>
              <a:t> be </a:t>
            </a:r>
            <a:r>
              <a:rPr lang="nb-NO" dirty="0" err="1"/>
              <a:t>turned</a:t>
            </a:r>
            <a:r>
              <a:rPr lang="nb-NO" dirty="0"/>
              <a:t> to </a:t>
            </a:r>
            <a:r>
              <a:rPr lang="nb-NO" dirty="0" err="1"/>
              <a:t>individuel</a:t>
            </a:r>
            <a:r>
              <a:rPr lang="nb-NO" dirty="0"/>
              <a:t> </a:t>
            </a:r>
            <a:r>
              <a:rPr lang="nb-NO" dirty="0" err="1"/>
              <a:t>needs</a:t>
            </a:r>
            <a:r>
              <a:rPr lang="nb-NO" dirty="0"/>
              <a:t> </a:t>
            </a:r>
            <a:r>
              <a:rPr lang="nb-NO" dirty="0" err="1"/>
              <a:t>but</a:t>
            </a:r>
            <a:r>
              <a:rPr lang="nb-NO" dirty="0"/>
              <a:t> </a:t>
            </a:r>
            <a:r>
              <a:rPr lang="nb-NO" dirty="0" err="1"/>
              <a:t>combined</a:t>
            </a:r>
            <a:r>
              <a:rPr lang="nb-NO" dirty="0"/>
              <a:t> </a:t>
            </a:r>
            <a:r>
              <a:rPr lang="nb-NO" dirty="0" err="1"/>
              <a:t>effort</a:t>
            </a:r>
            <a:r>
              <a:rPr lang="nb-NO" dirty="0"/>
              <a:t> </a:t>
            </a:r>
            <a:r>
              <a:rPr lang="nb-NO" dirty="0" err="1"/>
              <a:t>should</a:t>
            </a:r>
            <a:r>
              <a:rPr lang="nb-NO" dirty="0"/>
              <a:t> be </a:t>
            </a:r>
            <a:r>
              <a:rPr lang="nb-NO" dirty="0" err="1"/>
              <a:t>dedicated</a:t>
            </a:r>
            <a:r>
              <a:rPr lang="nb-NO" dirty="0"/>
              <a:t> to </a:t>
            </a:r>
            <a:r>
              <a:rPr lang="nb-NO" dirty="0" err="1"/>
              <a:t>the</a:t>
            </a:r>
            <a:r>
              <a:rPr lang="nb-NO" dirty="0"/>
              <a:t> service </a:t>
            </a:r>
            <a:r>
              <a:rPr lang="nb-NO" dirty="0" err="1"/>
              <a:t>of</a:t>
            </a:r>
            <a:r>
              <a:rPr lang="nb-NO" dirty="0"/>
              <a:t> </a:t>
            </a:r>
            <a:r>
              <a:rPr lang="nb-NO" dirty="0" err="1"/>
              <a:t>mankind</a:t>
            </a:r>
            <a:r>
              <a:rPr lang="nb-NO" dirty="0"/>
              <a:t>. The </a:t>
            </a:r>
            <a:r>
              <a:rPr lang="nb-NO" dirty="0" err="1"/>
              <a:t>power</a:t>
            </a:r>
            <a:r>
              <a:rPr lang="nb-NO" dirty="0"/>
              <a:t> </a:t>
            </a:r>
            <a:r>
              <a:rPr lang="nb-NO" dirty="0" err="1"/>
              <a:t>of</a:t>
            </a:r>
            <a:r>
              <a:rPr lang="nb-NO" dirty="0"/>
              <a:t> </a:t>
            </a:r>
            <a:r>
              <a:rPr lang="nb-NO" dirty="0" err="1"/>
              <a:t>combined</a:t>
            </a:r>
            <a:r>
              <a:rPr lang="nb-NO" dirty="0"/>
              <a:t> </a:t>
            </a:r>
            <a:r>
              <a:rPr lang="nb-NO" dirty="0" err="1"/>
              <a:t>effort</a:t>
            </a:r>
            <a:r>
              <a:rPr lang="nb-NO" dirty="0"/>
              <a:t> </a:t>
            </a:r>
            <a:r>
              <a:rPr lang="nb-NO" dirty="0" err="1"/>
              <a:t>knows</a:t>
            </a:r>
            <a:r>
              <a:rPr lang="nb-NO" dirty="0"/>
              <a:t> </a:t>
            </a:r>
            <a:r>
              <a:rPr lang="nb-NO" dirty="0" err="1"/>
              <a:t>no</a:t>
            </a:r>
            <a:r>
              <a:rPr lang="nb-NO" dirty="0"/>
              <a:t> </a:t>
            </a:r>
            <a:r>
              <a:rPr lang="nb-NO" dirty="0" err="1"/>
              <a:t>limitation</a:t>
            </a:r>
            <a:endParaRPr lang="nb-NO" dirty="0"/>
          </a:p>
        </p:txBody>
      </p:sp>
      <p:sp>
        <p:nvSpPr>
          <p:cNvPr id="3" name="Tittel 2"/>
          <p:cNvSpPr>
            <a:spLocks noGrp="1"/>
          </p:cNvSpPr>
          <p:nvPr>
            <p:ph type="title"/>
          </p:nvPr>
        </p:nvSpPr>
        <p:spPr/>
        <p:txBody>
          <a:bodyPr/>
          <a:lstStyle/>
          <a:p>
            <a:r>
              <a:rPr lang="nb-NO" dirty="0"/>
              <a:t>Paul Harris, Atlanta  sommeren 1917</a:t>
            </a:r>
          </a:p>
        </p:txBody>
      </p:sp>
    </p:spTree>
    <p:extLst>
      <p:ext uri="{BB962C8B-B14F-4D97-AF65-F5344CB8AC3E}">
        <p14:creationId xmlns:p14="http://schemas.microsoft.com/office/powerpoint/2010/main" val="2570917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lstStyle/>
          <a:p>
            <a:pPr marL="0" indent="0">
              <a:buNone/>
            </a:pPr>
            <a:r>
              <a:rPr lang="nb-NO" dirty="0"/>
              <a:t>Vi bruker vår yrkesmessige ekspertise, </a:t>
            </a:r>
            <a:r>
              <a:rPr lang="nb-NO" b="1" dirty="0"/>
              <a:t>tjeneste og lederskap </a:t>
            </a:r>
            <a:r>
              <a:rPr lang="nb-NO" dirty="0"/>
              <a:t>til å møte noen av verdens største utfordringer.</a:t>
            </a:r>
          </a:p>
          <a:p>
            <a:r>
              <a:rPr lang="nb-NO" dirty="0"/>
              <a:t>Polio+</a:t>
            </a:r>
          </a:p>
          <a:p>
            <a:r>
              <a:rPr lang="nb-NO" dirty="0"/>
              <a:t>Rotary Peace Centers (Fredsstudier)</a:t>
            </a:r>
          </a:p>
          <a:p>
            <a:pPr lvl="0"/>
            <a:r>
              <a:rPr lang="nb-NO" dirty="0"/>
              <a:t>Ungdomsutveksling og stipender</a:t>
            </a:r>
          </a:p>
          <a:p>
            <a:pPr lvl="0"/>
            <a:r>
              <a:rPr lang="nb-NO" dirty="0"/>
              <a:t>Prosjekter – lokale og globale</a:t>
            </a:r>
          </a:p>
          <a:p>
            <a:endParaRPr lang="nb-NO" dirty="0"/>
          </a:p>
        </p:txBody>
      </p:sp>
      <p:sp>
        <p:nvSpPr>
          <p:cNvPr id="3" name="Tittel 2"/>
          <p:cNvSpPr>
            <a:spLocks noGrp="1"/>
          </p:cNvSpPr>
          <p:nvPr>
            <p:ph type="title"/>
          </p:nvPr>
        </p:nvSpPr>
        <p:spPr/>
        <p:txBody>
          <a:bodyPr/>
          <a:lstStyle/>
          <a:p>
            <a:r>
              <a:rPr lang="nb-NO" dirty="0" err="1"/>
              <a:t>Rotarys</a:t>
            </a:r>
            <a:r>
              <a:rPr lang="nb-NO" dirty="0"/>
              <a:t> kjerneverdier Tjeneste og lederskap</a:t>
            </a:r>
          </a:p>
        </p:txBody>
      </p:sp>
    </p:spTree>
    <p:extLst>
      <p:ext uri="{BB962C8B-B14F-4D97-AF65-F5344CB8AC3E}">
        <p14:creationId xmlns:p14="http://schemas.microsoft.com/office/powerpoint/2010/main" val="659169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42900"/>
            <a:ext cx="9144000" cy="1152878"/>
          </a:xfrm>
          <a:solidFill>
            <a:schemeClr val="bg1"/>
          </a:solidFill>
        </p:spPr>
        <p:txBody>
          <a:bodyPr/>
          <a:lstStyle/>
          <a:p>
            <a:endParaRPr lang="en-US" dirty="0"/>
          </a:p>
        </p:txBody>
      </p:sp>
      <p:pic>
        <p:nvPicPr>
          <p:cNvPr id="5" name="Picture 4" descr="TRF100_logo_PMS-C.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09539" y="1778251"/>
            <a:ext cx="4126890" cy="3721703"/>
          </a:xfrm>
          <a:prstGeom prst="rect">
            <a:avLst/>
          </a:prstGeom>
        </p:spPr>
      </p:pic>
      <p:sp>
        <p:nvSpPr>
          <p:cNvPr id="6" name="Rectangle 5"/>
          <p:cNvSpPr/>
          <p:nvPr/>
        </p:nvSpPr>
        <p:spPr>
          <a:xfrm>
            <a:off x="0" y="0"/>
            <a:ext cx="9144000" cy="45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pic>
        <p:nvPicPr>
          <p:cNvPr id="4" name="Content Placeholder 3" descr="RotaryMBS_RGB.png"/>
          <p:cNvPicPr>
            <a:picLocks noChangeAspect="1"/>
          </p:cNvPicPr>
          <p:nvPr/>
        </p:nvPicPr>
        <p:blipFill>
          <a:blip r:embed="rId4" cstate="print">
            <a:extLst>
              <a:ext uri="{28A0092B-C50C-407E-A947-70E740481C1C}">
                <a14:useLocalDpi xmlns:a14="http://schemas.microsoft.com/office/drawing/2010/main" val="0"/>
              </a:ext>
            </a:extLst>
          </a:blip>
          <a:srcRect t="-23191" b="-23191"/>
          <a:stretch>
            <a:fillRect/>
          </a:stretch>
        </p:blipFill>
        <p:spPr>
          <a:xfrm>
            <a:off x="379590" y="171002"/>
            <a:ext cx="1635477" cy="899450"/>
          </a:xfrm>
          <a:prstGeom prst="rect">
            <a:avLst/>
          </a:prstGeom>
        </p:spPr>
      </p:pic>
    </p:spTree>
    <p:extLst>
      <p:ext uri="{BB962C8B-B14F-4D97-AF65-F5344CB8AC3E}">
        <p14:creationId xmlns:p14="http://schemas.microsoft.com/office/powerpoint/2010/main" val="3510356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lstStyle/>
          <a:p>
            <a:r>
              <a:rPr lang="nb-NO" dirty="0" err="1"/>
              <a:t>Rotarys</a:t>
            </a:r>
            <a:r>
              <a:rPr lang="nb-NO" dirty="0"/>
              <a:t> kjerneverdier</a:t>
            </a:r>
          </a:p>
        </p:txBody>
      </p:sp>
      <p:sp>
        <p:nvSpPr>
          <p:cNvPr id="6" name="Plassholder for innhold 5"/>
          <p:cNvSpPr>
            <a:spLocks noGrp="1"/>
          </p:cNvSpPr>
          <p:nvPr>
            <p:ph sz="half" idx="1"/>
          </p:nvPr>
        </p:nvSpPr>
        <p:spPr>
          <a:xfrm>
            <a:off x="457200" y="1815352"/>
            <a:ext cx="4038600" cy="4525963"/>
          </a:xfrm>
        </p:spPr>
        <p:txBody>
          <a:bodyPr>
            <a:normAutofit/>
          </a:bodyPr>
          <a:lstStyle/>
          <a:p>
            <a:r>
              <a:rPr lang="nb-NO" sz="4000" dirty="0"/>
              <a:t>FELLESSKAP</a:t>
            </a:r>
          </a:p>
          <a:p>
            <a:r>
              <a:rPr lang="nb-NO" sz="4000" dirty="0"/>
              <a:t>INTEGRITET</a:t>
            </a:r>
          </a:p>
          <a:p>
            <a:r>
              <a:rPr lang="nb-NO" sz="4000" dirty="0"/>
              <a:t>MANGFOLD</a:t>
            </a:r>
          </a:p>
          <a:p>
            <a:r>
              <a:rPr lang="nb-NO" sz="4000" dirty="0"/>
              <a:t>TJENESTE</a:t>
            </a:r>
          </a:p>
          <a:p>
            <a:r>
              <a:rPr lang="nb-NO" sz="4000" dirty="0"/>
              <a:t>LEDERSKAP</a:t>
            </a:r>
          </a:p>
        </p:txBody>
      </p:sp>
      <p:pic>
        <p:nvPicPr>
          <p:cNvPr id="7" name="Plassholder for innhold 4"/>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5021195" y="1600200"/>
            <a:ext cx="3292610" cy="4525963"/>
          </a:xfrm>
        </p:spPr>
      </p:pic>
    </p:spTree>
    <p:extLst>
      <p:ext uri="{BB962C8B-B14F-4D97-AF65-F5344CB8AC3E}">
        <p14:creationId xmlns:p14="http://schemas.microsoft.com/office/powerpoint/2010/main" val="30211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b="1" dirty="0">
                <a:latin typeface="Arial Narrow" panose="020B0606020202030204" pitchFamily="34" charset="0"/>
              </a:rPr>
              <a:t>Paul </a:t>
            </a:r>
            <a:r>
              <a:rPr lang="nb-NO" b="1" dirty="0" err="1">
                <a:latin typeface="Arial Narrow" panose="020B0606020202030204" pitchFamily="34" charset="0"/>
              </a:rPr>
              <a:t>Percey</a:t>
            </a:r>
            <a:r>
              <a:rPr lang="nb-NO" b="1" dirty="0">
                <a:latin typeface="Arial Narrow" panose="020B0606020202030204" pitchFamily="34" charset="0"/>
              </a:rPr>
              <a:t> Harris 1868 – 1947                                </a:t>
            </a:r>
            <a:r>
              <a:rPr lang="nb-NO" dirty="0"/>
              <a:t>Arch C. </a:t>
            </a:r>
            <a:r>
              <a:rPr lang="nb-NO" dirty="0" err="1"/>
              <a:t>Klumph</a:t>
            </a:r>
            <a:r>
              <a:rPr lang="nb-NO" dirty="0"/>
              <a:t> 1869 - 1951</a:t>
            </a:r>
            <a:endParaRPr lang="nb-NO" dirty="0">
              <a:latin typeface="Arial Narrow" panose="020B0606020202030204" pitchFamily="34" charset="0"/>
            </a:endParaRPr>
          </a:p>
        </p:txBody>
      </p:sp>
      <p:pic>
        <p:nvPicPr>
          <p:cNvPr id="5" name="Plassholder for innhold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685800" y="1341654"/>
            <a:ext cx="3320812" cy="4608474"/>
          </a:xfrm>
        </p:spPr>
      </p:pic>
      <p:sp>
        <p:nvSpPr>
          <p:cNvPr id="4" name="Plassholder for innhold 3"/>
          <p:cNvSpPr>
            <a:spLocks noGrp="1"/>
          </p:cNvSpPr>
          <p:nvPr>
            <p:ph sz="half" idx="2"/>
          </p:nvPr>
        </p:nvSpPr>
        <p:spPr/>
        <p:txBody>
          <a:bodyPr/>
          <a:lstStyle/>
          <a:p>
            <a:pPr marL="0" indent="0">
              <a:buClr>
                <a:schemeClr val="accent2"/>
              </a:buClr>
              <a:buNone/>
            </a:pPr>
            <a:endParaRPr lang="nb-NO" sz="2000" dirty="0"/>
          </a:p>
          <a:p>
            <a:endParaRPr lang="nb-NO" dirty="0"/>
          </a:p>
        </p:txBody>
      </p:sp>
      <p:pic>
        <p:nvPicPr>
          <p:cNvPr id="6" name="Content Placeholder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77278" y="1341654"/>
            <a:ext cx="3380444" cy="4609697"/>
          </a:xfrm>
          <a:prstGeom prst="rect">
            <a:avLst/>
          </a:prstGeom>
        </p:spPr>
      </p:pic>
    </p:spTree>
    <p:extLst>
      <p:ext uri="{BB962C8B-B14F-4D97-AF65-F5344CB8AC3E}">
        <p14:creationId xmlns:p14="http://schemas.microsoft.com/office/powerpoint/2010/main" val="2641288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latin typeface="Arial Narrow" panose="020B0606020202030204" pitchFamily="34" charset="0"/>
              </a:rPr>
              <a:t>The Rotary Foundation                               	 Motto:  </a:t>
            </a:r>
            <a:r>
              <a:rPr lang="nb-NO" dirty="0" err="1">
                <a:latin typeface="Arial Narrow" panose="020B0606020202030204" pitchFamily="34" charset="0"/>
              </a:rPr>
              <a:t>Doing</a:t>
            </a:r>
            <a:r>
              <a:rPr lang="nb-NO" dirty="0">
                <a:latin typeface="Arial Narrow" panose="020B0606020202030204" pitchFamily="34" charset="0"/>
              </a:rPr>
              <a:t> </a:t>
            </a:r>
            <a:r>
              <a:rPr lang="nb-NO" dirty="0" err="1">
                <a:latin typeface="Arial Narrow" panose="020B0606020202030204" pitchFamily="34" charset="0"/>
              </a:rPr>
              <a:t>good</a:t>
            </a:r>
            <a:r>
              <a:rPr lang="nb-NO" dirty="0">
                <a:latin typeface="Arial Narrow" panose="020B0606020202030204" pitchFamily="34" charset="0"/>
              </a:rPr>
              <a:t> in </a:t>
            </a:r>
            <a:r>
              <a:rPr lang="nb-NO" dirty="0" err="1">
                <a:latin typeface="Arial Narrow" panose="020B0606020202030204" pitchFamily="34" charset="0"/>
              </a:rPr>
              <a:t>the</a:t>
            </a:r>
            <a:r>
              <a:rPr lang="nb-NO" dirty="0">
                <a:latin typeface="Arial Narrow" panose="020B0606020202030204" pitchFamily="34" charset="0"/>
              </a:rPr>
              <a:t> </a:t>
            </a:r>
            <a:r>
              <a:rPr lang="nb-NO" dirty="0" err="1">
                <a:latin typeface="Arial Narrow" panose="020B0606020202030204" pitchFamily="34" charset="0"/>
              </a:rPr>
              <a:t>world</a:t>
            </a:r>
            <a:r>
              <a:rPr lang="nb-NO" dirty="0">
                <a:latin typeface="Arial Narrow" panose="020B0606020202030204" pitchFamily="34" charset="0"/>
              </a:rPr>
              <a:t> </a:t>
            </a:r>
          </a:p>
        </p:txBody>
      </p:sp>
      <p:sp>
        <p:nvSpPr>
          <p:cNvPr id="4" name="Content Placeholder 3"/>
          <p:cNvSpPr>
            <a:spLocks noGrp="1"/>
          </p:cNvSpPr>
          <p:nvPr>
            <p:ph sz="half" idx="2"/>
          </p:nvPr>
        </p:nvSpPr>
        <p:spPr/>
        <p:txBody>
          <a:bodyPr/>
          <a:lstStyle/>
          <a:p>
            <a:r>
              <a:rPr lang="nb-NO" sz="2000" dirty="0">
                <a:latin typeface="Georgia" panose="02040502050405020303" pitchFamily="18" charset="0"/>
              </a:rPr>
              <a:t>Fond opprettet etter Convention i Atlanta 1917 – etter forslag fra RI president Arch </a:t>
            </a:r>
            <a:r>
              <a:rPr lang="nb-NO" sz="2000" dirty="0" err="1">
                <a:latin typeface="Georgia" panose="02040502050405020303" pitchFamily="18" charset="0"/>
              </a:rPr>
              <a:t>Klumph</a:t>
            </a:r>
            <a:endParaRPr lang="nb-NO" sz="2000" dirty="0">
              <a:latin typeface="Georgia" panose="02040502050405020303" pitchFamily="18" charset="0"/>
            </a:endParaRPr>
          </a:p>
          <a:p>
            <a:r>
              <a:rPr lang="nb-NO" sz="2000" dirty="0">
                <a:latin typeface="Georgia" panose="02040502050405020303" pitchFamily="18" charset="0"/>
              </a:rPr>
              <a:t>Mål: Å hjelpe Rotary til å gjøre noe godt i verden, i form av veldedighet, utdannelse og andre </a:t>
            </a:r>
            <a:r>
              <a:rPr lang="nb-NO" sz="2000" dirty="0" err="1">
                <a:latin typeface="Georgia" panose="02040502050405020303" pitchFamily="18" charset="0"/>
              </a:rPr>
              <a:t>samfunnsgavnlige</a:t>
            </a:r>
            <a:r>
              <a:rPr lang="nb-NO" sz="2000" dirty="0">
                <a:latin typeface="Georgia" panose="02040502050405020303" pitchFamily="18" charset="0"/>
              </a:rPr>
              <a:t> servicetiltak</a:t>
            </a:r>
          </a:p>
          <a:p>
            <a:r>
              <a:rPr lang="nb-NO" sz="2000" dirty="0">
                <a:latin typeface="Georgia" panose="02040502050405020303" pitchFamily="18" charset="0"/>
              </a:rPr>
              <a:t>Fikk et eget styre i 1928</a:t>
            </a:r>
          </a:p>
          <a:p>
            <a:r>
              <a:rPr lang="nb-NO" sz="2000" dirty="0">
                <a:latin typeface="Georgia" panose="02040502050405020303" pitchFamily="18" charset="0"/>
              </a:rPr>
              <a:t>Aktivt fra 1930: Prosjekt for funksjonshemmede barn</a:t>
            </a:r>
          </a:p>
        </p:txBody>
      </p:sp>
      <p:pic>
        <p:nvPicPr>
          <p:cNvPr id="9" name="Plassholder for innhold 8"/>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440936" y="1600200"/>
            <a:ext cx="3916186" cy="3920564"/>
          </a:xfrm>
        </p:spPr>
      </p:pic>
    </p:spTree>
    <p:extLst>
      <p:ext uri="{BB962C8B-B14F-4D97-AF65-F5344CB8AC3E}">
        <p14:creationId xmlns:p14="http://schemas.microsoft.com/office/powerpoint/2010/main" val="2759669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lstStyle/>
          <a:p>
            <a:r>
              <a:rPr lang="nb-NO" dirty="0"/>
              <a:t>1929: The </a:t>
            </a:r>
            <a:r>
              <a:rPr lang="nb-NO" dirty="0" err="1"/>
              <a:t>objects</a:t>
            </a:r>
            <a:r>
              <a:rPr lang="nb-NO" dirty="0"/>
              <a:t> </a:t>
            </a:r>
            <a:r>
              <a:rPr lang="nb-NO" dirty="0" err="1"/>
              <a:t>of</a:t>
            </a:r>
            <a:r>
              <a:rPr lang="nb-NO" dirty="0"/>
              <a:t> Rotary</a:t>
            </a:r>
          </a:p>
        </p:txBody>
      </p:sp>
      <p:pic>
        <p:nvPicPr>
          <p:cNvPr id="4" name="Content Placeholder 10"/>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l="-1381" b="-1381"/>
          <a:stretch/>
        </p:blipFill>
        <p:spPr>
          <a:xfrm>
            <a:off x="2420470" y="922924"/>
            <a:ext cx="4464423" cy="5343060"/>
          </a:xfrm>
          <a:prstGeom prst="rect">
            <a:avLst/>
          </a:prstGeom>
        </p:spPr>
      </p:pic>
    </p:spTree>
    <p:extLst>
      <p:ext uri="{BB962C8B-B14F-4D97-AF65-F5344CB8AC3E}">
        <p14:creationId xmlns:p14="http://schemas.microsoft.com/office/powerpoint/2010/main" val="2043367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lstStyle/>
          <a:p>
            <a:r>
              <a:rPr lang="nb-NO" dirty="0"/>
              <a:t>Er det sant?</a:t>
            </a:r>
          </a:p>
          <a:p>
            <a:r>
              <a:rPr lang="nb-NO" dirty="0"/>
              <a:t>Er det rettferdig overfor alle det angår?</a:t>
            </a:r>
          </a:p>
          <a:p>
            <a:r>
              <a:rPr lang="nb-NO" dirty="0"/>
              <a:t>Vil det skape forståelse og bedre vennskap?</a:t>
            </a:r>
          </a:p>
          <a:p>
            <a:r>
              <a:rPr lang="nb-NO" dirty="0"/>
              <a:t>Vil det være til det beste for alle det angår?</a:t>
            </a:r>
          </a:p>
          <a:p>
            <a:endParaRPr lang="nb-NO" dirty="0"/>
          </a:p>
        </p:txBody>
      </p:sp>
      <p:sp>
        <p:nvSpPr>
          <p:cNvPr id="3" name="Tittel 2"/>
          <p:cNvSpPr>
            <a:spLocks noGrp="1"/>
          </p:cNvSpPr>
          <p:nvPr>
            <p:ph type="title"/>
          </p:nvPr>
        </p:nvSpPr>
        <p:spPr/>
        <p:txBody>
          <a:bodyPr/>
          <a:lstStyle/>
          <a:p>
            <a:r>
              <a:rPr lang="nb-NO" dirty="0"/>
              <a:t>4-spørsmålsprøven</a:t>
            </a:r>
          </a:p>
        </p:txBody>
      </p:sp>
    </p:spTree>
    <p:extLst>
      <p:ext uri="{BB962C8B-B14F-4D97-AF65-F5344CB8AC3E}">
        <p14:creationId xmlns:p14="http://schemas.microsoft.com/office/powerpoint/2010/main" val="573134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lstStyle/>
          <a:p>
            <a:r>
              <a:rPr lang="nb-NO" dirty="0"/>
              <a:t>1911: “He Profits Most Who Serves Best» og «Service, Not </a:t>
            </a:r>
            <a:r>
              <a:rPr lang="nb-NO" dirty="0" err="1"/>
              <a:t>Self</a:t>
            </a:r>
            <a:r>
              <a:rPr lang="en-US" dirty="0"/>
              <a:t>”</a:t>
            </a:r>
          </a:p>
          <a:p>
            <a:r>
              <a:rPr lang="en-US" dirty="0"/>
              <a:t>1950: “He Profits Most Who Serves Best” </a:t>
            </a:r>
            <a:r>
              <a:rPr lang="en-US" dirty="0" err="1"/>
              <a:t>og</a:t>
            </a:r>
            <a:r>
              <a:rPr lang="en-US" dirty="0"/>
              <a:t>  “Service Above Self”</a:t>
            </a:r>
          </a:p>
          <a:p>
            <a:r>
              <a:rPr lang="nb-NO" dirty="0"/>
              <a:t>1989: «Service </a:t>
            </a:r>
            <a:r>
              <a:rPr lang="nb-NO" dirty="0" err="1"/>
              <a:t>Above</a:t>
            </a:r>
            <a:r>
              <a:rPr lang="nb-NO" dirty="0"/>
              <a:t> </a:t>
            </a:r>
            <a:r>
              <a:rPr lang="nb-NO" dirty="0" err="1"/>
              <a:t>Self</a:t>
            </a:r>
            <a:r>
              <a:rPr lang="nb-NO" dirty="0"/>
              <a:t>» </a:t>
            </a:r>
            <a:r>
              <a:rPr lang="nb-NO" u="sng" dirty="0"/>
              <a:t>primær</a:t>
            </a:r>
            <a:r>
              <a:rPr lang="nb-NO" dirty="0"/>
              <a:t> motto</a:t>
            </a:r>
          </a:p>
          <a:p>
            <a:r>
              <a:rPr lang="en-US" dirty="0"/>
              <a:t>2004:  “They Profit Most Who Serve Best”</a:t>
            </a:r>
          </a:p>
          <a:p>
            <a:r>
              <a:rPr lang="en-US" dirty="0"/>
              <a:t>2010: One Profits Most Who Serves Best. </a:t>
            </a:r>
            <a:endParaRPr lang="nb-NO" dirty="0"/>
          </a:p>
        </p:txBody>
      </p:sp>
      <p:sp>
        <p:nvSpPr>
          <p:cNvPr id="3" name="Tittel 2"/>
          <p:cNvSpPr>
            <a:spLocks noGrp="1"/>
          </p:cNvSpPr>
          <p:nvPr>
            <p:ph type="title"/>
          </p:nvPr>
        </p:nvSpPr>
        <p:spPr/>
        <p:txBody>
          <a:bodyPr/>
          <a:lstStyle/>
          <a:p>
            <a:r>
              <a:rPr lang="nb-NO" dirty="0"/>
              <a:t>Motto</a:t>
            </a:r>
          </a:p>
        </p:txBody>
      </p:sp>
    </p:spTree>
    <p:extLst>
      <p:ext uri="{BB962C8B-B14F-4D97-AF65-F5344CB8AC3E}">
        <p14:creationId xmlns:p14="http://schemas.microsoft.com/office/powerpoint/2010/main" val="385108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lstStyle/>
          <a:p>
            <a:pPr marL="0" indent="0">
              <a:buNone/>
            </a:pPr>
            <a:r>
              <a:rPr lang="nb-NO" dirty="0"/>
              <a:t>Gjennom </a:t>
            </a:r>
            <a:r>
              <a:rPr lang="nb-NO" b="1" dirty="0"/>
              <a:t>fellesskap</a:t>
            </a:r>
            <a:r>
              <a:rPr lang="nb-NO" dirty="0"/>
              <a:t> bygger vi livslange forbindelser som fremmer større global forståelse</a:t>
            </a:r>
          </a:p>
          <a:p>
            <a:r>
              <a:rPr lang="nb-NO" dirty="0"/>
              <a:t>Klubbmøter</a:t>
            </a:r>
          </a:p>
          <a:p>
            <a:r>
              <a:rPr lang="nb-NO" dirty="0"/>
              <a:t>Felles arbeid i prosjekter</a:t>
            </a:r>
          </a:p>
          <a:p>
            <a:r>
              <a:rPr lang="nb-NO" dirty="0"/>
              <a:t>Rotary </a:t>
            </a:r>
            <a:r>
              <a:rPr lang="nb-NO" dirty="0" err="1"/>
              <a:t>friendship</a:t>
            </a:r>
            <a:r>
              <a:rPr lang="nb-NO" dirty="0"/>
              <a:t> </a:t>
            </a:r>
            <a:r>
              <a:rPr lang="nb-NO" dirty="0" err="1"/>
              <a:t>exchange</a:t>
            </a:r>
            <a:r>
              <a:rPr lang="nb-NO" dirty="0"/>
              <a:t> (RFE)</a:t>
            </a:r>
          </a:p>
          <a:p>
            <a:r>
              <a:rPr lang="nb-NO" dirty="0" err="1"/>
              <a:t>Fellowships</a:t>
            </a:r>
            <a:endParaRPr lang="nb-NO" dirty="0"/>
          </a:p>
          <a:p>
            <a:endParaRPr lang="nb-NO" dirty="0"/>
          </a:p>
          <a:p>
            <a:endParaRPr lang="nb-NO" dirty="0"/>
          </a:p>
          <a:p>
            <a:pPr marL="0" indent="0">
              <a:buNone/>
            </a:pPr>
            <a:endParaRPr lang="nb-NO" dirty="0"/>
          </a:p>
        </p:txBody>
      </p:sp>
      <p:sp>
        <p:nvSpPr>
          <p:cNvPr id="3" name="Tittel 2"/>
          <p:cNvSpPr>
            <a:spLocks noGrp="1"/>
          </p:cNvSpPr>
          <p:nvPr>
            <p:ph type="title"/>
          </p:nvPr>
        </p:nvSpPr>
        <p:spPr/>
        <p:txBody>
          <a:bodyPr/>
          <a:lstStyle/>
          <a:p>
            <a:r>
              <a:rPr lang="nb-NO" dirty="0" err="1"/>
              <a:t>Rotarys</a:t>
            </a:r>
            <a:r>
              <a:rPr lang="nb-NO" dirty="0"/>
              <a:t> kjerneverdier: Fellesskap</a:t>
            </a:r>
          </a:p>
        </p:txBody>
      </p:sp>
    </p:spTree>
    <p:extLst>
      <p:ext uri="{BB962C8B-B14F-4D97-AF65-F5344CB8AC3E}">
        <p14:creationId xmlns:p14="http://schemas.microsoft.com/office/powerpoint/2010/main" val="2349448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lstStyle/>
          <a:p>
            <a:pPr marL="0" indent="0">
              <a:buNone/>
            </a:pPr>
            <a:r>
              <a:rPr lang="nb-NO" dirty="0"/>
              <a:t>Med </a:t>
            </a:r>
            <a:r>
              <a:rPr lang="nb-NO" b="1" dirty="0"/>
              <a:t>integritet</a:t>
            </a:r>
            <a:r>
              <a:rPr lang="nb-NO" dirty="0"/>
              <a:t> fremhever vi våre forpliktelser og opprettholder etiske standarder:</a:t>
            </a:r>
          </a:p>
          <a:p>
            <a:r>
              <a:rPr lang="nb-NO" dirty="0"/>
              <a:t>Er det sant?</a:t>
            </a:r>
          </a:p>
          <a:p>
            <a:r>
              <a:rPr lang="nb-NO" dirty="0"/>
              <a:t>Er det rettferdig overfor alle det angår?</a:t>
            </a:r>
          </a:p>
          <a:p>
            <a:r>
              <a:rPr lang="nb-NO" dirty="0"/>
              <a:t>Vil det skape forståelse og bedre vennskap?</a:t>
            </a:r>
          </a:p>
          <a:p>
            <a:r>
              <a:rPr lang="nb-NO" dirty="0"/>
              <a:t>Vil det være til det beste for alle det angår?</a:t>
            </a:r>
          </a:p>
          <a:p>
            <a:pPr marL="0" indent="0">
              <a:buNone/>
            </a:pPr>
            <a:endParaRPr lang="nb-NO" dirty="0"/>
          </a:p>
        </p:txBody>
      </p:sp>
      <p:sp>
        <p:nvSpPr>
          <p:cNvPr id="3" name="Tittel 2"/>
          <p:cNvSpPr>
            <a:spLocks noGrp="1"/>
          </p:cNvSpPr>
          <p:nvPr>
            <p:ph type="title"/>
          </p:nvPr>
        </p:nvSpPr>
        <p:spPr/>
        <p:txBody>
          <a:bodyPr/>
          <a:lstStyle/>
          <a:p>
            <a:r>
              <a:rPr lang="nb-NO" dirty="0" err="1"/>
              <a:t>Rotarys</a:t>
            </a:r>
            <a:r>
              <a:rPr lang="nb-NO" dirty="0"/>
              <a:t> kjerneverdier:  Integritet</a:t>
            </a:r>
          </a:p>
        </p:txBody>
      </p:sp>
    </p:spTree>
    <p:extLst>
      <p:ext uri="{BB962C8B-B14F-4D97-AF65-F5344CB8AC3E}">
        <p14:creationId xmlns:p14="http://schemas.microsoft.com/office/powerpoint/2010/main" val="3747947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25658</TotalTime>
  <Words>1901</Words>
  <Application>Microsoft Office PowerPoint</Application>
  <PresentationFormat>Skjermfremvisning (4:3)</PresentationFormat>
  <Paragraphs>185</Paragraphs>
  <Slides>13</Slides>
  <Notes>13</Notes>
  <HiddenSlides>0</HiddenSlides>
  <MMClips>0</MMClips>
  <ScaleCrop>false</ScaleCrop>
  <HeadingPairs>
    <vt:vector size="6" baseType="variant">
      <vt:variant>
        <vt:lpstr>Brukte skrifter</vt:lpstr>
      </vt:variant>
      <vt:variant>
        <vt:i4>6</vt:i4>
      </vt:variant>
      <vt:variant>
        <vt:lpstr>Tema</vt:lpstr>
      </vt:variant>
      <vt:variant>
        <vt:i4>4</vt:i4>
      </vt:variant>
      <vt:variant>
        <vt:lpstr>Lysbildetitler</vt:lpstr>
      </vt:variant>
      <vt:variant>
        <vt:i4>13</vt:i4>
      </vt:variant>
    </vt:vector>
  </HeadingPairs>
  <TitlesOfParts>
    <vt:vector size="23" baseType="lpstr">
      <vt:lpstr>Arial</vt:lpstr>
      <vt:lpstr>Arial Narrow</vt:lpstr>
      <vt:lpstr>Arial Narrow Bold</vt:lpstr>
      <vt:lpstr>Calibri</vt:lpstr>
      <vt:lpstr>Georgia</vt:lpstr>
      <vt:lpstr>Times New Roman</vt:lpstr>
      <vt:lpstr>1_Custom Design</vt:lpstr>
      <vt:lpstr>Custom Design</vt:lpstr>
      <vt:lpstr>2_Custom Design</vt:lpstr>
      <vt:lpstr>3_Custom Design</vt:lpstr>
      <vt:lpstr>Rotarys kjerneverdier  – til pynt eller nytte eller bare til besvær? RRFC Ingrid Grandum Berget</vt:lpstr>
      <vt:lpstr>Rotarys kjerneverdier</vt:lpstr>
      <vt:lpstr>Paul Percey Harris 1868 – 1947                                Arch C. Klumph 1869 - 1951</vt:lpstr>
      <vt:lpstr>The Rotary Foundation                                 Motto:  Doing good in the world </vt:lpstr>
      <vt:lpstr>1929: The objects of Rotary</vt:lpstr>
      <vt:lpstr>4-spørsmålsprøven</vt:lpstr>
      <vt:lpstr>Motto</vt:lpstr>
      <vt:lpstr>Rotarys kjerneverdier: Fellesskap</vt:lpstr>
      <vt:lpstr>Rotarys kjerneverdier:  Integritet</vt:lpstr>
      <vt:lpstr>Rotarys kjerneverdier:  Mangfold</vt:lpstr>
      <vt:lpstr>Paul Harris, Atlanta  sommeren 1917</vt:lpstr>
      <vt:lpstr>Rotarys kjerneverdier Tjeneste og lederskap</vt:lpstr>
      <vt:lpstr>PowerPoint-presentasjon</vt:lpstr>
    </vt:vector>
  </TitlesOfParts>
  <Company>Rotary International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TRF 100 Years</dc:title>
  <dc:creator>Vanessa Court-Payen</dc:creator>
  <cp:lastModifiedBy>Administrator</cp:lastModifiedBy>
  <cp:revision>1350</cp:revision>
  <cp:lastPrinted>2016-04-08T08:25:51Z</cp:lastPrinted>
  <dcterms:created xsi:type="dcterms:W3CDTF">2007-01-17T18:13:17Z</dcterms:created>
  <dcterms:modified xsi:type="dcterms:W3CDTF">2017-01-12T19:57:15Z</dcterms:modified>
</cp:coreProperties>
</file>