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19"/>
  </p:notesMasterIdLst>
  <p:handoutMasterIdLst>
    <p:handoutMasterId r:id="rId20"/>
  </p:handoutMasterIdLst>
  <p:sldIdLst>
    <p:sldId id="361" r:id="rId4"/>
    <p:sldId id="388" r:id="rId5"/>
    <p:sldId id="377" r:id="rId6"/>
    <p:sldId id="391" r:id="rId7"/>
    <p:sldId id="389" r:id="rId8"/>
    <p:sldId id="390" r:id="rId9"/>
    <p:sldId id="379" r:id="rId10"/>
    <p:sldId id="378" r:id="rId11"/>
    <p:sldId id="387" r:id="rId12"/>
    <p:sldId id="381" r:id="rId13"/>
    <p:sldId id="368" r:id="rId14"/>
    <p:sldId id="370" r:id="rId15"/>
    <p:sldId id="374" r:id="rId16"/>
    <p:sldId id="386" r:id="rId17"/>
    <p:sldId id="357" r:id="rId1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434"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A300390C-01E5-4A26-92BA-148A744F6124}" type="slidenum">
              <a:rPr lang="en-US" altLang="nb-NO"/>
              <a:pPr/>
              <a:t>‹#›</a:t>
            </a:fld>
            <a:endParaRPr lang="en-US" altLang="nb-NO"/>
          </a:p>
        </p:txBody>
      </p:sp>
    </p:spTree>
    <p:extLst>
      <p:ext uri="{BB962C8B-B14F-4D97-AF65-F5344CB8AC3E}">
        <p14:creationId xmlns:p14="http://schemas.microsoft.com/office/powerpoint/2010/main" val="374639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2745622D-7495-4558-B850-0CFC40FCB0D5}" type="slidenum">
              <a:rPr lang="en-US" altLang="nb-NO"/>
              <a:pPr/>
              <a:t>‹#›</a:t>
            </a:fld>
            <a:endParaRPr lang="en-US" altLang="nb-NO"/>
          </a:p>
        </p:txBody>
      </p:sp>
    </p:spTree>
    <p:extLst>
      <p:ext uri="{BB962C8B-B14F-4D97-AF65-F5344CB8AC3E}">
        <p14:creationId xmlns:p14="http://schemas.microsoft.com/office/powerpoint/2010/main" val="143909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0D9DB45-74DE-4B4C-BBFA-BE15F58C2C49}" type="slidenum">
              <a:rPr lang="en-US" altLang="nb-NO" sz="1200"/>
              <a:pPr/>
              <a:t>1</a:t>
            </a:fld>
            <a:endParaRPr lang="en-US" altLang="nb-NO"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latin typeface="Arial" pitchFamily="34" charset="0"/>
              <a:ea typeface="ＭＳ Ｐゴシック" pitchFamily="34" charset="-128"/>
            </a:endParaRPr>
          </a:p>
        </p:txBody>
      </p:sp>
    </p:spTree>
    <p:extLst>
      <p:ext uri="{BB962C8B-B14F-4D97-AF65-F5344CB8AC3E}">
        <p14:creationId xmlns:p14="http://schemas.microsoft.com/office/powerpoint/2010/main" val="284802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Endowment/major gifts advisers serve as a key resource for major gift and endowment fund matters in your region. In collaboration with the Foundation's Fund Development Committee, they:</a:t>
            </a:r>
          </a:p>
          <a:p>
            <a:r>
              <a:rPr lang="en-US" dirty="0"/>
              <a:t>Work closely with district and other leaders to develop personalized plans for identifying, cultivating, and soliciting major gifts</a:t>
            </a:r>
          </a:p>
          <a:p>
            <a:r>
              <a:rPr lang="en-US" dirty="0"/>
              <a:t>Promote major giving opportunities with Rotarians and other prospects</a:t>
            </a:r>
          </a:p>
          <a:p>
            <a:r>
              <a:rPr lang="en-US" dirty="0"/>
              <a:t>Help facilitate events that recognize current Foundation supporters and develop prospective donors</a:t>
            </a:r>
          </a:p>
          <a:p>
            <a:endParaRPr lang="nb-NO" dirty="0"/>
          </a:p>
        </p:txBody>
      </p:sp>
      <p:sp>
        <p:nvSpPr>
          <p:cNvPr id="4" name="Plassholder for lysbildenummer 3"/>
          <p:cNvSpPr>
            <a:spLocks noGrp="1"/>
          </p:cNvSpPr>
          <p:nvPr>
            <p:ph type="sldNum" sz="quarter" idx="10"/>
          </p:nvPr>
        </p:nvSpPr>
        <p:spPr/>
        <p:txBody>
          <a:bodyPr/>
          <a:lstStyle/>
          <a:p>
            <a:fld id="{2745622D-7495-4558-B850-0CFC40FCB0D5}" type="slidenum">
              <a:rPr lang="en-US" altLang="nb-NO" smtClean="0"/>
              <a:pPr/>
              <a:t>6</a:t>
            </a:fld>
            <a:endParaRPr lang="en-US" altLang="nb-NO"/>
          </a:p>
        </p:txBody>
      </p:sp>
    </p:spTree>
    <p:extLst>
      <p:ext uri="{BB962C8B-B14F-4D97-AF65-F5344CB8AC3E}">
        <p14:creationId xmlns:p14="http://schemas.microsoft.com/office/powerpoint/2010/main" val="202601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 er ikke nok å ha entusiasme og</a:t>
            </a:r>
            <a:r>
              <a:rPr lang="nb-NO" baseline="0" dirty="0"/>
              <a:t> engasjement for å nå Rotarys mål om internasjonal forståelse og fred i verden.</a:t>
            </a:r>
          </a:p>
          <a:p>
            <a:r>
              <a:rPr lang="nb-NO" baseline="0" dirty="0"/>
              <a:t>Vi må også ha et verktøy. </a:t>
            </a:r>
            <a:br>
              <a:rPr lang="nb-NO" baseline="0" dirty="0"/>
            </a:br>
            <a:r>
              <a:rPr lang="nb-NO" baseline="0" dirty="0" err="1"/>
              <a:t>Rotaryfondet</a:t>
            </a:r>
            <a:r>
              <a:rPr lang="nb-NO" baseline="0" dirty="0"/>
              <a:t> er dette verktøyet</a:t>
            </a:r>
            <a:endParaRPr lang="nb-NO" dirty="0"/>
          </a:p>
        </p:txBody>
      </p:sp>
      <p:sp>
        <p:nvSpPr>
          <p:cNvPr id="4" name="Slide Number Placeholder 3"/>
          <p:cNvSpPr>
            <a:spLocks noGrp="1"/>
          </p:cNvSpPr>
          <p:nvPr>
            <p:ph type="sldNum" sz="quarter" idx="10"/>
          </p:nvPr>
        </p:nvSpPr>
        <p:spPr/>
        <p:txBody>
          <a:bodyPr/>
          <a:lstStyle/>
          <a:p>
            <a:fld id="{64A8A393-0780-42F4-8176-E46BFEB8F795}" type="slidenum">
              <a:rPr lang="nb-NO" smtClean="0"/>
              <a:t>7</a:t>
            </a:fld>
            <a:endParaRPr lang="nb-NO"/>
          </a:p>
        </p:txBody>
      </p:sp>
    </p:spTree>
    <p:extLst>
      <p:ext uri="{BB962C8B-B14F-4D97-AF65-F5344CB8AC3E}">
        <p14:creationId xmlns:p14="http://schemas.microsoft.com/office/powerpoint/2010/main" val="94560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“The mission of The Rotary Foundation is to enable Rotarians to advance, World Understanding, Goodwill and Peace through the Improvement of health, the support of education and the alleviation of poverty.”</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We accomplish this by using the expertise and compassion of Rotarians who foster effective and sustainable projects around the world. We are looking to the future and incorporating projects within the 6 areas of focus bringing us closer to our mission while supporting the amazing work of Rotarians. Through OUR Foundation, we reach out to both our local and international communities enriching the lives of millions. </a:t>
            </a:r>
          </a:p>
          <a:p>
            <a:endParaRPr lang="en-US" altLang="en-US" dirty="0">
              <a:latin typeface="Arial" panose="020B0604020202020204" pitchFamily="34" charset="0"/>
              <a:ea typeface="ヒラギノ角ゴ Pro W3" pitchFamily="-8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42E51203-C40E-4F0B-A550-1165E3BC5959}" type="slidenum">
              <a:rPr lang="en-US" altLang="en-US"/>
              <a:pPr>
                <a:spcBef>
                  <a:spcPct val="0"/>
                </a:spcBef>
              </a:pPr>
              <a:t>8</a:t>
            </a:fld>
            <a:endParaRPr lang="en-US" altLang="en-US"/>
          </a:p>
        </p:txBody>
      </p:sp>
    </p:spTree>
    <p:extLst>
      <p:ext uri="{BB962C8B-B14F-4D97-AF65-F5344CB8AC3E}">
        <p14:creationId xmlns:p14="http://schemas.microsoft.com/office/powerpoint/2010/main" val="404679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a:t>
            </a:r>
            <a:r>
              <a:rPr lang="nb-NO" baseline="0" dirty="0"/>
              <a:t> begynte med å snakke om hva som er bakgrunnen for Rotary og TRF.</a:t>
            </a:r>
          </a:p>
          <a:p>
            <a:r>
              <a:rPr lang="nb-NO" baseline="0" dirty="0"/>
              <a:t>Neste spørsmål er hva kan vi bruke fondet til?</a:t>
            </a:r>
          </a:p>
          <a:p>
            <a:r>
              <a:rPr lang="nb-NO" baseline="0" dirty="0"/>
              <a:t>Gjøre noe godt i verden.</a:t>
            </a:r>
          </a:p>
          <a:p>
            <a:r>
              <a:rPr lang="nb-NO" baseline="0" dirty="0"/>
              <a:t>I fjor hadde dere en RIP Rep som sa: Forskjellen på Rotary og andre businessnettverk er at vi tar samfunnsansvar – lokalt og internasjonalt. </a:t>
            </a:r>
          </a:p>
          <a:p>
            <a:endParaRPr lang="nb-NO" dirty="0"/>
          </a:p>
        </p:txBody>
      </p:sp>
      <p:sp>
        <p:nvSpPr>
          <p:cNvPr id="4" name="Plassholder for lysbildenummer 3"/>
          <p:cNvSpPr>
            <a:spLocks noGrp="1"/>
          </p:cNvSpPr>
          <p:nvPr>
            <p:ph type="sldNum" sz="quarter" idx="10"/>
          </p:nvPr>
        </p:nvSpPr>
        <p:spPr/>
        <p:txBody>
          <a:bodyPr/>
          <a:lstStyle/>
          <a:p>
            <a:fld id="{2745622D-7495-4558-B850-0CFC40FCB0D5}" type="slidenum">
              <a:rPr lang="en-US" altLang="nb-NO" smtClean="0"/>
              <a:pPr/>
              <a:t>10</a:t>
            </a:fld>
            <a:endParaRPr lang="en-US" altLang="nb-NO"/>
          </a:p>
        </p:txBody>
      </p:sp>
    </p:spTree>
    <p:extLst>
      <p:ext uri="{BB962C8B-B14F-4D97-AF65-F5344CB8AC3E}">
        <p14:creationId xmlns:p14="http://schemas.microsoft.com/office/powerpoint/2010/main" val="88630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14</a:t>
            </a:fld>
            <a:endParaRPr lang="en-US"/>
          </a:p>
        </p:txBody>
      </p:sp>
    </p:spTree>
    <p:extLst>
      <p:ext uri="{BB962C8B-B14F-4D97-AF65-F5344CB8AC3E}">
        <p14:creationId xmlns:p14="http://schemas.microsoft.com/office/powerpoint/2010/main" val="134863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itchFamily="34" charset="0"/>
              <a:ea typeface="ＭＳ Ｐゴシック" pitchFamily="34" charset="-128"/>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EDCCAA0-7B5A-434E-BFA2-FB1B0C8EBCB9}" type="slidenum">
              <a:rPr lang="en-US" altLang="nb-NO" sz="1200"/>
              <a:pPr/>
              <a:t>15</a:t>
            </a:fld>
            <a:endParaRPr lang="en-US" altLang="nb-NO" sz="1200"/>
          </a:p>
        </p:txBody>
      </p:sp>
    </p:spTree>
    <p:extLst>
      <p:ext uri="{BB962C8B-B14F-4D97-AF65-F5344CB8AC3E}">
        <p14:creationId xmlns:p14="http://schemas.microsoft.com/office/powerpoint/2010/main" val="387106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1549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1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7690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39728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23348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0264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497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98546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879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62606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9861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59916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02400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51729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914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70631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369676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724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0660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09308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0515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510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4511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936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1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92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6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583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nb-NO" sz="900">
                <a:solidFill>
                  <a:srgbClr val="BCBDC0"/>
                </a:solidFill>
                <a:latin typeface="Arial Narrow" pitchFamily="34" charset="0"/>
              </a:rPr>
              <a:t>TITLE  |  </a:t>
            </a:r>
            <a:fld id="{E5AB5B65-6955-455E-AB54-BA48A799ED74}" type="slidenum">
              <a:rPr lang="en-US" altLang="nb-NO" sz="900">
                <a:solidFill>
                  <a:srgbClr val="BCBDC0"/>
                </a:solidFill>
                <a:latin typeface="Arial Narrow" pitchFamily="34" charset="0"/>
              </a:rPr>
              <a:pPr algn="r"/>
              <a:t>‹#›</a:t>
            </a:fld>
            <a:r>
              <a:rPr lang="en-US" altLang="nb-NO" sz="900">
                <a:solidFill>
                  <a:srgbClr val="BCBDC0"/>
                </a:solidFill>
                <a:latin typeface="Arial Narrow" pitchFamily="34" charset="0"/>
              </a:rPr>
              <a:t>  </a:t>
            </a:r>
            <a:endParaRPr lang="en-US" altLang="nb-NO" sz="900">
              <a:solidFill>
                <a:srgbClr val="958D85"/>
              </a:solidFill>
              <a:latin typeface="Arial Narrow" pitchFamily="34" charset="0"/>
            </a:endParaRPr>
          </a:p>
        </p:txBody>
      </p:sp>
      <p:pic>
        <p:nvPicPr>
          <p:cNvPr id="2051" name="Picture 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50" r:id="rId14"/>
    <p:sldLayoutId id="2147483951" r:id="rId15"/>
    <p:sldLayoutId id="2147483959" r:id="rId1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nb-NO" sz="900">
                <a:solidFill>
                  <a:srgbClr val="BCBDC0"/>
                </a:solidFill>
                <a:latin typeface="Arial Narrow" pitchFamily="34" charset="0"/>
              </a:rPr>
              <a:t>TITLE |  </a:t>
            </a:r>
            <a:fld id="{037C6D19-090F-4D9B-B480-F1DF41882812}" type="slidenum">
              <a:rPr lang="en-US" altLang="nb-NO" sz="900">
                <a:solidFill>
                  <a:srgbClr val="BCBDC0"/>
                </a:solidFill>
                <a:latin typeface="Arial Narrow" pitchFamily="34" charset="0"/>
              </a:rPr>
              <a:pPr algn="r"/>
              <a:t>‹#›</a:t>
            </a:fld>
            <a:r>
              <a:rPr lang="en-US" altLang="nb-NO" sz="900">
                <a:solidFill>
                  <a:srgbClr val="BCBDC0"/>
                </a:solidFill>
                <a:latin typeface="Arial Narrow" pitchFamily="34" charset="0"/>
              </a:rPr>
              <a:t>  </a:t>
            </a:r>
            <a:endParaRPr lang="en-US" altLang="nb-NO" sz="900">
              <a:solidFill>
                <a:srgbClr val="958D85"/>
              </a:solidFill>
              <a:latin typeface="Arial Narrow" pitchFamily="34" charset="0"/>
            </a:endParaRPr>
          </a:p>
        </p:txBody>
      </p:sp>
      <p:pic>
        <p:nvPicPr>
          <p:cNvPr id="819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mailto:bjorn@vardaas.no" TargetMode="External"/><Relationship Id="rId2" Type="http://schemas.openxmlformats.org/officeDocument/2006/relationships/hyperlink" Target="mailto:laila.lerum@altiboxmail.no" TargetMode="External"/><Relationship Id="rId1" Type="http://schemas.openxmlformats.org/officeDocument/2006/relationships/slideLayout" Target="../slideLayouts/slideLayout17.xml"/><Relationship Id="rId6" Type="http://schemas.openxmlformats.org/officeDocument/2006/relationships/hyperlink" Target="mailto:Ingrid.berget@gmail.com" TargetMode="External"/><Relationship Id="rId5" Type="http://schemas.openxmlformats.org/officeDocument/2006/relationships/hyperlink" Target="mailto:Tore.Slettahjell@skipnes.no" TargetMode="External"/><Relationship Id="rId4" Type="http://schemas.openxmlformats.org/officeDocument/2006/relationships/hyperlink" Target="mailto:bjorgmanumandersson@gmail.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5.jpg"/><Relationship Id="rId7" Type="http://schemas.openxmlformats.org/officeDocument/2006/relationships/hyperlink" Target="mailto:DG1470-0607@rotary.dk" TargetMode="External"/><Relationship Id="rId2" Type="http://schemas.openxmlformats.org/officeDocument/2006/relationships/hyperlink" Target="mailto:bjorn@vardaas.no" TargetMode="External"/><Relationship Id="rId1" Type="http://schemas.openxmlformats.org/officeDocument/2006/relationships/slideLayout" Target="../slideLayouts/slideLayout22.xml"/><Relationship Id="rId6" Type="http://schemas.openxmlformats.org/officeDocument/2006/relationships/hyperlink" Target="mailto:mietekm@pipe-line.pl" TargetMode="External"/><Relationship Id="rId11" Type="http://schemas.openxmlformats.org/officeDocument/2006/relationships/image" Target="../media/image9.png"/><Relationship Id="rId5" Type="http://schemas.openxmlformats.org/officeDocument/2006/relationships/hyperlink" Target="mailto:bjorgmanum.andersson@gmail.com" TargetMode="External"/><Relationship Id="rId10" Type="http://schemas.openxmlformats.org/officeDocument/2006/relationships/hyperlink" Target="mailto:Lithauena.cepys@gmail.com" TargetMode="External"/><Relationship Id="rId4" Type="http://schemas.openxmlformats.org/officeDocument/2006/relationships/image" Target="../media/image6.jp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mailto:ingrid.berget@gmai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17411" name="Rectangle 10"/>
          <p:cNvSpPr txBox="1">
            <a:spLocks noChangeArrowheads="1"/>
          </p:cNvSpPr>
          <p:nvPr/>
        </p:nvSpPr>
        <p:spPr bwMode="auto">
          <a:xfrm>
            <a:off x="457200" y="35814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nb-NO" sz="4400" dirty="0">
                <a:solidFill>
                  <a:schemeClr val="bg1"/>
                </a:solidFill>
                <a:latin typeface="Arial Narrow Bold" pitchFamily="-84" charset="0"/>
              </a:rPr>
              <a:t>TRF</a:t>
            </a:r>
          </a:p>
          <a:p>
            <a:pPr eaLnBrk="1" hangingPunct="1"/>
            <a:r>
              <a:rPr lang="en-US" altLang="nb-NO" sz="2000" dirty="0" err="1">
                <a:solidFill>
                  <a:srgbClr val="01B4E7"/>
                </a:solidFill>
                <a:latin typeface="Georgia" pitchFamily="18" charset="0"/>
              </a:rPr>
              <a:t>Koordinatorgruppen</a:t>
            </a:r>
            <a:r>
              <a:rPr lang="en-US" altLang="nb-NO" sz="2000" dirty="0">
                <a:solidFill>
                  <a:srgbClr val="01B4E7"/>
                </a:solidFill>
                <a:latin typeface="Georgia" pitchFamily="18" charset="0"/>
              </a:rPr>
              <a:t> - </a:t>
            </a:r>
            <a:r>
              <a:rPr lang="en-US" altLang="nb-NO" sz="2000" dirty="0" err="1">
                <a:solidFill>
                  <a:srgbClr val="01B4E7"/>
                </a:solidFill>
                <a:latin typeface="Georgia" pitchFamily="18" charset="0"/>
              </a:rPr>
              <a:t>hva</a:t>
            </a:r>
            <a:r>
              <a:rPr lang="en-US" altLang="nb-NO" sz="2000" dirty="0">
                <a:solidFill>
                  <a:srgbClr val="01B4E7"/>
                </a:solidFill>
                <a:latin typeface="Georgia" pitchFamily="18" charset="0"/>
              </a:rPr>
              <a:t> </a:t>
            </a:r>
            <a:r>
              <a:rPr lang="en-US" altLang="nb-NO" sz="2000" dirty="0" err="1">
                <a:solidFill>
                  <a:srgbClr val="01B4E7"/>
                </a:solidFill>
                <a:latin typeface="Georgia" pitchFamily="18" charset="0"/>
              </a:rPr>
              <a:t>kan</a:t>
            </a:r>
            <a:r>
              <a:rPr lang="en-US" altLang="nb-NO" sz="2000" dirty="0">
                <a:solidFill>
                  <a:srgbClr val="01B4E7"/>
                </a:solidFill>
                <a:latin typeface="Georgia" pitchFamily="18" charset="0"/>
              </a:rPr>
              <a:t> vi </a:t>
            </a:r>
            <a:r>
              <a:rPr lang="en-US" altLang="nb-NO" sz="2000" dirty="0" err="1">
                <a:solidFill>
                  <a:srgbClr val="01B4E7"/>
                </a:solidFill>
                <a:latin typeface="Georgia" pitchFamily="18" charset="0"/>
              </a:rPr>
              <a:t>gjøre</a:t>
            </a:r>
            <a:r>
              <a:rPr lang="en-US" altLang="nb-NO" sz="2000" dirty="0">
                <a:solidFill>
                  <a:srgbClr val="01B4E7"/>
                </a:solidFill>
                <a:latin typeface="Georgia" pitchFamily="18" charset="0"/>
              </a:rPr>
              <a:t> for </a:t>
            </a:r>
            <a:r>
              <a:rPr lang="en-US" altLang="nb-NO" sz="2000" dirty="0" err="1">
                <a:solidFill>
                  <a:srgbClr val="01B4E7"/>
                </a:solidFill>
                <a:latin typeface="Georgia" pitchFamily="18" charset="0"/>
              </a:rPr>
              <a:t>dere</a:t>
            </a:r>
            <a:r>
              <a:rPr lang="en-US" altLang="nb-NO" sz="2000" dirty="0">
                <a:solidFill>
                  <a:srgbClr val="01B4E7"/>
                </a:solidFill>
                <a:latin typeface="Georgia" pitchFamily="18" charset="0"/>
              </a:rPr>
              <a:t>?</a:t>
            </a:r>
          </a:p>
          <a:p>
            <a:pPr eaLnBrk="1" hangingPunct="1"/>
            <a:r>
              <a:rPr lang="en-US" altLang="nb-NO" sz="2000" dirty="0">
                <a:solidFill>
                  <a:srgbClr val="01B4E7"/>
                </a:solidFill>
                <a:latin typeface="Georgia" pitchFamily="18" charset="0"/>
              </a:rPr>
              <a:t>RRFC Bjørn Jahren Aas </a:t>
            </a:r>
          </a:p>
          <a:p>
            <a:pPr eaLnBrk="1" hangingPunct="1"/>
            <a:endParaRPr lang="en-US" altLang="nb-NO" sz="2000" dirty="0">
              <a:solidFill>
                <a:srgbClr val="01B4E7"/>
              </a:solidFill>
              <a:latin typeface="Georgia"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Rotary </a:t>
            </a:r>
            <a:r>
              <a:rPr lang="nb-NO" dirty="0" err="1"/>
              <a:t>Grants</a:t>
            </a:r>
            <a:endParaRPr lang="nb-NO" dirty="0"/>
          </a:p>
        </p:txBody>
      </p:sp>
      <p:sp>
        <p:nvSpPr>
          <p:cNvPr id="3" name="Plassholder for innhold 2"/>
          <p:cNvSpPr>
            <a:spLocks noGrp="1"/>
          </p:cNvSpPr>
          <p:nvPr>
            <p:ph sz="half" idx="1"/>
          </p:nvPr>
        </p:nvSpPr>
        <p:spPr/>
        <p:txBody>
          <a:bodyPr/>
          <a:lstStyle/>
          <a:p>
            <a:r>
              <a:rPr lang="nb-NO" b="1" dirty="0"/>
              <a:t>District Grant</a:t>
            </a:r>
          </a:p>
          <a:p>
            <a:pPr marL="0" indent="0">
              <a:buNone/>
            </a:pPr>
            <a:r>
              <a:rPr lang="nb-NO" dirty="0"/>
              <a:t>Støtter mindre, kortsiktige aktiviteter lokalt, nasjonalt og internasjonalt.</a:t>
            </a:r>
          </a:p>
          <a:p>
            <a:pPr marL="0" indent="0">
              <a:buNone/>
            </a:pPr>
            <a:r>
              <a:rPr lang="nb-NO" dirty="0"/>
              <a:t>Distriktet velger selv hva det vil støtte</a:t>
            </a:r>
          </a:p>
        </p:txBody>
      </p:sp>
      <p:sp>
        <p:nvSpPr>
          <p:cNvPr id="4" name="Plassholder for innhold 3"/>
          <p:cNvSpPr>
            <a:spLocks noGrp="1"/>
          </p:cNvSpPr>
          <p:nvPr>
            <p:ph sz="half" idx="2"/>
          </p:nvPr>
        </p:nvSpPr>
        <p:spPr/>
        <p:txBody>
          <a:bodyPr/>
          <a:lstStyle/>
          <a:p>
            <a:r>
              <a:rPr lang="nb-NO" b="1" dirty="0"/>
              <a:t>Global Grant</a:t>
            </a:r>
          </a:p>
          <a:p>
            <a:pPr marL="0" indent="0">
              <a:buNone/>
            </a:pPr>
            <a:r>
              <a:rPr lang="nb-NO" dirty="0"/>
              <a:t>Støtter store internasjonale aktiviteter med bærekraftige, målbare resultater innenfor ett eller flere av de seks fokusområdene</a:t>
            </a:r>
          </a:p>
        </p:txBody>
      </p:sp>
    </p:spTree>
    <p:extLst>
      <p:ext uri="{BB962C8B-B14F-4D97-AF65-F5344CB8AC3E}">
        <p14:creationId xmlns:p14="http://schemas.microsoft.com/office/powerpoint/2010/main" val="104090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RRFC viktigste ansvarsområder</a:t>
            </a:r>
          </a:p>
        </p:txBody>
      </p:sp>
      <p:sp>
        <p:nvSpPr>
          <p:cNvPr id="3" name="Content Placeholder 2"/>
          <p:cNvSpPr>
            <a:spLocks noGrp="1"/>
          </p:cNvSpPr>
          <p:nvPr>
            <p:ph idx="1"/>
          </p:nvPr>
        </p:nvSpPr>
        <p:spPr/>
        <p:txBody>
          <a:bodyPr/>
          <a:lstStyle/>
          <a:p>
            <a:r>
              <a:rPr lang="nb-NO" sz="2400" dirty="0"/>
              <a:t>Hjelpe distrikt og klubber med å fokusere på og øke humanitær service</a:t>
            </a:r>
          </a:p>
          <a:p>
            <a:r>
              <a:rPr lang="nb-NO" sz="2400" dirty="0"/>
              <a:t>Informere distrikt og klubber om støtteordningene (grants) og motivere til å bidra med støtte til fondet (TRF)</a:t>
            </a:r>
          </a:p>
          <a:p>
            <a:r>
              <a:rPr lang="nb-NO" sz="2400" dirty="0"/>
              <a:t>Hjelpe distriktenes ledere med å sette mål for deltagelse i prosjekter og for bidrag til fondet</a:t>
            </a:r>
          </a:p>
          <a:p>
            <a:r>
              <a:rPr lang="nb-NO" sz="2400" dirty="0"/>
              <a:t>Følge med på distriktenes bidrag gjennom året</a:t>
            </a:r>
          </a:p>
          <a:p>
            <a:r>
              <a:rPr lang="nb-NO" sz="2400" dirty="0"/>
              <a:t>Holde Rotary alumnis involvert i Rotary, gjennom medlemskap, gaver og muligheter for deltagelse i prosjekter</a:t>
            </a:r>
          </a:p>
          <a:p>
            <a:endParaRPr lang="nb-NO" dirty="0"/>
          </a:p>
          <a:p>
            <a:pPr marL="0" indent="0">
              <a:buNone/>
            </a:pPr>
            <a:endParaRPr lang="nb-NO" dirty="0"/>
          </a:p>
        </p:txBody>
      </p:sp>
    </p:spTree>
    <p:extLst>
      <p:ext uri="{BB962C8B-B14F-4D97-AF65-F5344CB8AC3E}">
        <p14:creationId xmlns:p14="http://schemas.microsoft.com/office/powerpoint/2010/main" val="6736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Hva kan TRF-teamet bidra med?</a:t>
            </a:r>
          </a:p>
        </p:txBody>
      </p:sp>
      <p:sp>
        <p:nvSpPr>
          <p:cNvPr id="3" name="Content Placeholder 2"/>
          <p:cNvSpPr>
            <a:spLocks noGrp="1"/>
          </p:cNvSpPr>
          <p:nvPr>
            <p:ph idx="1"/>
          </p:nvPr>
        </p:nvSpPr>
        <p:spPr/>
        <p:txBody>
          <a:bodyPr/>
          <a:lstStyle/>
          <a:p>
            <a:r>
              <a:rPr lang="nb-NO" dirty="0"/>
              <a:t>Delta på deres PETS/Distriktsamlinger og Distriktskonferanser med informerende og motiverende foredrag om f.eks:</a:t>
            </a:r>
          </a:p>
          <a:p>
            <a:pPr lvl="1"/>
            <a:r>
              <a:rPr lang="nb-NO" sz="2400" dirty="0"/>
              <a:t>Polio</a:t>
            </a:r>
          </a:p>
          <a:p>
            <a:pPr lvl="1"/>
            <a:r>
              <a:rPr lang="nb-NO" sz="2400" dirty="0"/>
              <a:t>Hva midler til TRF brukes til: </a:t>
            </a:r>
            <a:r>
              <a:rPr lang="nb-NO" sz="2400" b="1" dirty="0"/>
              <a:t>Doing good in the world </a:t>
            </a:r>
          </a:p>
          <a:p>
            <a:pPr lvl="1"/>
            <a:r>
              <a:rPr lang="nb-NO" sz="2400" dirty="0"/>
              <a:t>Informasjon om ulike fond, stipend  og støtteordninger</a:t>
            </a:r>
            <a:endParaRPr lang="nb-NO" dirty="0"/>
          </a:p>
          <a:p>
            <a:r>
              <a:rPr lang="nb-NO" dirty="0"/>
              <a:t>Hjelp med søknader og søknadsprosesser</a:t>
            </a:r>
          </a:p>
        </p:txBody>
      </p:sp>
    </p:spTree>
    <p:extLst>
      <p:ext uri="{BB962C8B-B14F-4D97-AF65-F5344CB8AC3E}">
        <p14:creationId xmlns:p14="http://schemas.microsoft.com/office/powerpoint/2010/main" val="290435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schemeClr>
                </a:solidFill>
                <a:latin typeface="Arial Narrow" panose="020B0606020202030204" pitchFamily="34" charset="0"/>
              </a:rPr>
              <a:t>World peace center</a:t>
            </a:r>
            <a:endParaRPr lang="nb-NO" dirty="0">
              <a:solidFill>
                <a:schemeClr val="tx1">
                  <a:lumMod val="75000"/>
                </a:schemeClr>
              </a:solidFill>
              <a:latin typeface="Arial Narrow" panose="020B0606020202030204" pitchFamily="34" charset="0"/>
            </a:endParaRPr>
          </a:p>
        </p:txBody>
      </p:sp>
      <p:pic>
        <p:nvPicPr>
          <p:cNvPr id="5"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66812" y="2543969"/>
            <a:ext cx="2619375" cy="2638425"/>
          </a:xfrm>
          <a:prstGeom prst="rect">
            <a:avLst/>
          </a:prstGeom>
        </p:spPr>
      </p:pic>
      <p:sp>
        <p:nvSpPr>
          <p:cNvPr id="4" name="Content Placeholder 3"/>
          <p:cNvSpPr>
            <a:spLocks noGrp="1"/>
          </p:cNvSpPr>
          <p:nvPr>
            <p:ph sz="half" idx="2"/>
          </p:nvPr>
        </p:nvSpPr>
        <p:spPr>
          <a:xfrm>
            <a:off x="4644008" y="1628800"/>
            <a:ext cx="4038600" cy="4525963"/>
          </a:xfrm>
          <a:prstGeom prst="rect">
            <a:avLst/>
          </a:prstGeom>
        </p:spPr>
        <p:txBody>
          <a:bodyPr>
            <a:normAutofit/>
          </a:bodyPr>
          <a:lstStyle/>
          <a:p>
            <a:pPr marL="0" indent="0">
              <a:buNone/>
            </a:pPr>
            <a:r>
              <a:rPr lang="en-US" b="1" dirty="0">
                <a:solidFill>
                  <a:schemeClr val="tx1">
                    <a:lumMod val="75000"/>
                  </a:schemeClr>
                </a:solidFill>
                <a:latin typeface="Arial Narrow" panose="020B0606020202030204" pitchFamily="34" charset="0"/>
              </a:rPr>
              <a:t>1.Mastergrad</a:t>
            </a:r>
            <a:r>
              <a:rPr lang="en-US" dirty="0">
                <a:solidFill>
                  <a:schemeClr val="tx1">
                    <a:lumMod val="75000"/>
                  </a:schemeClr>
                </a:solidFill>
                <a:latin typeface="Arial Narrow" panose="020B0606020202030204" pitchFamily="34" charset="0"/>
              </a:rPr>
              <a:t> </a:t>
            </a:r>
            <a:endParaRPr lang="en-US" sz="2200" dirty="0">
              <a:solidFill>
                <a:schemeClr val="tx1">
                  <a:lumMod val="75000"/>
                </a:schemeClr>
              </a:solidFill>
              <a:latin typeface="Arial Narrow" panose="020B0606020202030204" pitchFamily="34" charset="0"/>
            </a:endParaRPr>
          </a:p>
          <a:p>
            <a:pPr marL="0" indent="0">
              <a:buNone/>
            </a:pPr>
            <a:r>
              <a:rPr lang="en-US" sz="2600" dirty="0" err="1">
                <a:solidFill>
                  <a:schemeClr val="tx1">
                    <a:lumMod val="75000"/>
                  </a:schemeClr>
                </a:solidFill>
                <a:latin typeface="Arial Narrow" panose="020B0606020202030204" pitchFamily="34" charset="0"/>
              </a:rPr>
              <a:t>Internasjonale</a:t>
            </a:r>
            <a:r>
              <a:rPr lang="en-US" sz="2600" dirty="0">
                <a:solidFill>
                  <a:schemeClr val="tx1">
                    <a:lumMod val="75000"/>
                  </a:schemeClr>
                </a:solidFill>
                <a:latin typeface="Arial Narrow" panose="020B0606020202030204" pitchFamily="34" charset="0"/>
              </a:rPr>
              <a:t> studier, </a:t>
            </a:r>
            <a:r>
              <a:rPr lang="en-US" sz="2600" dirty="0" err="1">
                <a:solidFill>
                  <a:schemeClr val="tx1">
                    <a:lumMod val="75000"/>
                  </a:schemeClr>
                </a:solidFill>
                <a:latin typeface="Arial Narrow" panose="020B0606020202030204" pitchFamily="34" charset="0"/>
              </a:rPr>
              <a:t>Offentlig</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administrasjon</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Bærekraftig</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utvikling</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Fredsstudier</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Konfliktløsning</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eller</a:t>
            </a:r>
            <a:endParaRPr lang="en-US" sz="2600" dirty="0">
              <a:solidFill>
                <a:schemeClr val="tx1">
                  <a:lumMod val="75000"/>
                </a:schemeClr>
              </a:solidFill>
              <a:latin typeface="Arial Narrow" panose="020B0606020202030204" pitchFamily="34" charset="0"/>
            </a:endParaRPr>
          </a:p>
          <a:p>
            <a:pPr marL="0" indent="0">
              <a:buNone/>
            </a:pPr>
            <a:r>
              <a:rPr lang="en-US" sz="2600" dirty="0" err="1">
                <a:solidFill>
                  <a:schemeClr val="tx1">
                    <a:lumMod val="75000"/>
                  </a:schemeClr>
                </a:solidFill>
                <a:latin typeface="Arial Narrow" panose="020B0606020202030204" pitchFamily="34" charset="0"/>
              </a:rPr>
              <a:t>tilsvarende</a:t>
            </a:r>
            <a:r>
              <a:rPr lang="en-US" sz="2600" dirty="0">
                <a:solidFill>
                  <a:schemeClr val="tx1">
                    <a:lumMod val="75000"/>
                  </a:schemeClr>
                </a:solidFill>
                <a:latin typeface="Arial Narrow" panose="020B0606020202030204" pitchFamily="34" charset="0"/>
              </a:rPr>
              <a:t>.  </a:t>
            </a:r>
          </a:p>
          <a:p>
            <a:pPr marL="0" indent="0">
              <a:buNone/>
            </a:pPr>
            <a:r>
              <a:rPr lang="en-US" b="1" dirty="0">
                <a:solidFill>
                  <a:schemeClr val="tx1">
                    <a:lumMod val="75000"/>
                  </a:schemeClr>
                </a:solidFill>
                <a:latin typeface="Arial Narrow" panose="020B0606020202030204" pitchFamily="34" charset="0"/>
              </a:rPr>
              <a:t>2. Professional development certificate in peace and conflict resolution </a:t>
            </a:r>
            <a:r>
              <a:rPr lang="en-US" sz="2200" dirty="0">
                <a:solidFill>
                  <a:schemeClr val="tx1">
                    <a:lumMod val="75000"/>
                  </a:schemeClr>
                </a:solidFill>
                <a:latin typeface="Arial Narrow" panose="020B0606020202030204" pitchFamily="34" charset="0"/>
              </a:rPr>
              <a:t>(3 </a:t>
            </a:r>
            <a:r>
              <a:rPr lang="en-US" sz="2200" dirty="0" err="1">
                <a:solidFill>
                  <a:schemeClr val="tx1">
                    <a:lumMod val="75000"/>
                  </a:schemeClr>
                </a:solidFill>
                <a:latin typeface="Arial Narrow" panose="020B0606020202030204" pitchFamily="34" charset="0"/>
              </a:rPr>
              <a:t>mndr</a:t>
            </a:r>
            <a:r>
              <a:rPr lang="en-US" sz="2200" dirty="0">
                <a:solidFill>
                  <a:schemeClr val="tx1">
                    <a:lumMod val="75000"/>
                  </a:schemeClr>
                </a:solidFill>
                <a:latin typeface="Arial Narrow" panose="020B0606020202030204" pitchFamily="34" charset="0"/>
              </a:rPr>
              <a:t>). </a:t>
            </a:r>
            <a:endParaRPr lang="nb-NO" sz="2200" dirty="0">
              <a:solidFill>
                <a:schemeClr val="tx1">
                  <a:lumMod val="75000"/>
                </a:schemeClr>
              </a:solidFill>
              <a:latin typeface="Arial Narrow" panose="020B0606020202030204" pitchFamily="34" charset="0"/>
            </a:endParaRPr>
          </a:p>
          <a:p>
            <a:endParaRPr lang="nb-NO" dirty="0"/>
          </a:p>
        </p:txBody>
      </p:sp>
    </p:spTree>
    <p:extLst>
      <p:ext uri="{BB962C8B-B14F-4D97-AF65-F5344CB8AC3E}">
        <p14:creationId xmlns:p14="http://schemas.microsoft.com/office/powerpoint/2010/main" val="119124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sz="1800" dirty="0"/>
              <a:t>SLIDE TITLE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0"/>
            <a:ext cx="4048125" cy="521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70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b-NO" sz="3600" dirty="0" err="1">
                <a:latin typeface="Arial Narrow" pitchFamily="34" charset="0"/>
                <a:ea typeface="ＭＳ Ｐゴシック" pitchFamily="34" charset="-128"/>
              </a:rPr>
              <a:t>Takk</a:t>
            </a:r>
            <a:r>
              <a:rPr lang="en-US" altLang="nb-NO" sz="3600" dirty="0">
                <a:latin typeface="Arial Narrow" pitchFamily="34" charset="0"/>
                <a:ea typeface="ＭＳ Ｐゴシック" pitchFamily="34" charset="-128"/>
              </a:rPr>
              <a:t> for </a:t>
            </a:r>
            <a:r>
              <a:rPr lang="en-US" altLang="nb-NO" sz="3600" dirty="0" err="1">
                <a:latin typeface="Arial Narrow" pitchFamily="34" charset="0"/>
                <a:ea typeface="ＭＳ Ｐゴシック" pitchFamily="34" charset="-128"/>
              </a:rPr>
              <a:t>oppmerksomheten</a:t>
            </a:r>
            <a:r>
              <a:rPr lang="en-US" altLang="nb-NO" sz="3600" dirty="0">
                <a:latin typeface="Arial Narrow" pitchFamily="34" charset="0"/>
                <a:ea typeface="ＭＳ Ｐゴシック" pitchFamily="34" charset="-128"/>
              </a:rPr>
              <a:t>!</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6832E2-3976-4110-A95F-73D3B06EEA1A}"/>
              </a:ext>
            </a:extLst>
          </p:cNvPr>
          <p:cNvPicPr>
            <a:picLocks noChangeAspect="1"/>
          </p:cNvPicPr>
          <p:nvPr/>
        </p:nvPicPr>
        <p:blipFill>
          <a:blip r:embed="rId2"/>
          <a:stretch>
            <a:fillRect/>
          </a:stretch>
        </p:blipFill>
        <p:spPr>
          <a:xfrm>
            <a:off x="0" y="220579"/>
            <a:ext cx="9144000" cy="6416842"/>
          </a:xfrm>
          <a:prstGeom prst="rect">
            <a:avLst/>
          </a:prstGeom>
        </p:spPr>
      </p:pic>
    </p:spTree>
    <p:extLst>
      <p:ext uri="{BB962C8B-B14F-4D97-AF65-F5344CB8AC3E}">
        <p14:creationId xmlns:p14="http://schemas.microsoft.com/office/powerpoint/2010/main" val="52844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272" y="162630"/>
            <a:ext cx="4785992" cy="6578738"/>
          </a:xfrm>
          <a:prstGeom prst="rect">
            <a:avLst/>
          </a:prstGeom>
        </p:spPr>
      </p:pic>
    </p:spTree>
    <p:extLst>
      <p:ext uri="{BB962C8B-B14F-4D97-AF65-F5344CB8AC3E}">
        <p14:creationId xmlns:p14="http://schemas.microsoft.com/office/powerpoint/2010/main" val="359863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23C579-9C42-4064-B3F0-17743E32778F}"/>
              </a:ext>
            </a:extLst>
          </p:cNvPr>
          <p:cNvGraphicFramePr>
            <a:graphicFrameLocks noGrp="1"/>
          </p:cNvGraphicFramePr>
          <p:nvPr>
            <p:extLst>
              <p:ext uri="{D42A27DB-BD31-4B8C-83A1-F6EECF244321}">
                <p14:modId xmlns:p14="http://schemas.microsoft.com/office/powerpoint/2010/main" val="3591564561"/>
              </p:ext>
            </p:extLst>
          </p:nvPr>
        </p:nvGraphicFramePr>
        <p:xfrm>
          <a:off x="899592" y="1052736"/>
          <a:ext cx="7344816" cy="4602480"/>
        </p:xfrm>
        <a:graphic>
          <a:graphicData uri="http://schemas.openxmlformats.org/drawingml/2006/table">
            <a:tbl>
              <a:tblPr firstRow="1" bandRow="1">
                <a:tableStyleId>{5C22544A-7EE6-4342-B048-85BDC9FD1C3A}</a:tableStyleId>
              </a:tblPr>
              <a:tblGrid>
                <a:gridCol w="1939280">
                  <a:extLst>
                    <a:ext uri="{9D8B030D-6E8A-4147-A177-3AD203B41FA5}">
                      <a16:colId xmlns:a16="http://schemas.microsoft.com/office/drawing/2014/main" val="2165077570"/>
                    </a:ext>
                  </a:extLst>
                </a:gridCol>
                <a:gridCol w="653008">
                  <a:extLst>
                    <a:ext uri="{9D8B030D-6E8A-4147-A177-3AD203B41FA5}">
                      <a16:colId xmlns:a16="http://schemas.microsoft.com/office/drawing/2014/main" val="920954691"/>
                    </a:ext>
                  </a:extLst>
                </a:gridCol>
                <a:gridCol w="1152128">
                  <a:extLst>
                    <a:ext uri="{9D8B030D-6E8A-4147-A177-3AD203B41FA5}">
                      <a16:colId xmlns:a16="http://schemas.microsoft.com/office/drawing/2014/main" val="309966951"/>
                    </a:ext>
                  </a:extLst>
                </a:gridCol>
                <a:gridCol w="1224136">
                  <a:extLst>
                    <a:ext uri="{9D8B030D-6E8A-4147-A177-3AD203B41FA5}">
                      <a16:colId xmlns:a16="http://schemas.microsoft.com/office/drawing/2014/main" val="1234760593"/>
                    </a:ext>
                  </a:extLst>
                </a:gridCol>
                <a:gridCol w="2376264">
                  <a:extLst>
                    <a:ext uri="{9D8B030D-6E8A-4147-A177-3AD203B41FA5}">
                      <a16:colId xmlns:a16="http://schemas.microsoft.com/office/drawing/2014/main" val="1253304970"/>
                    </a:ext>
                  </a:extLst>
                </a:gridCol>
              </a:tblGrid>
              <a:tr h="370840">
                <a:tc>
                  <a:txBody>
                    <a:bodyPr/>
                    <a:lstStyle/>
                    <a:p>
                      <a:r>
                        <a:rPr lang="nb-NO" sz="1400" dirty="0"/>
                        <a:t>Strategi-område</a:t>
                      </a:r>
                    </a:p>
                  </a:txBody>
                  <a:tcPr/>
                </a:tc>
                <a:tc>
                  <a:txBody>
                    <a:bodyPr/>
                    <a:lstStyle/>
                    <a:p>
                      <a:r>
                        <a:rPr lang="nb-NO" sz="1400" dirty="0"/>
                        <a:t>Tittel</a:t>
                      </a:r>
                    </a:p>
                  </a:txBody>
                  <a:tcPr/>
                </a:tc>
                <a:tc>
                  <a:txBody>
                    <a:bodyPr/>
                    <a:lstStyle/>
                    <a:p>
                      <a:endParaRPr lang="nb-NO" sz="1400" dirty="0"/>
                    </a:p>
                  </a:txBody>
                  <a:tcPr/>
                </a:tc>
                <a:tc>
                  <a:txBody>
                    <a:bodyPr/>
                    <a:lstStyle/>
                    <a:p>
                      <a:r>
                        <a:rPr lang="nb-NO" sz="1400" dirty="0"/>
                        <a:t>Spesial-område</a:t>
                      </a:r>
                    </a:p>
                  </a:txBody>
                  <a:tcPr/>
                </a:tc>
                <a:tc>
                  <a:txBody>
                    <a:bodyPr/>
                    <a:lstStyle/>
                    <a:p>
                      <a:r>
                        <a:rPr lang="nb-NO" sz="1400" dirty="0"/>
                        <a:t>Vår kontaktperson</a:t>
                      </a:r>
                    </a:p>
                  </a:txBody>
                  <a:tcPr/>
                </a:tc>
                <a:extLst>
                  <a:ext uri="{0D108BD9-81ED-4DB2-BD59-A6C34878D82A}">
                    <a16:rowId xmlns:a16="http://schemas.microsoft.com/office/drawing/2014/main" val="65435626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a:t>1. Støtte og styrke klubbene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a:t>ARC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t>Ass. Rotary Coordinator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a:t>Medlemsskap </a:t>
                      </a:r>
                    </a:p>
                  </a:txBody>
                  <a:tcPr/>
                </a:tc>
                <a:tc>
                  <a:txBody>
                    <a:bodyPr/>
                    <a:lstStyle/>
                    <a:p>
                      <a:r>
                        <a:rPr lang="nb-NO" sz="1400" baseline="0" dirty="0"/>
                        <a:t>Laila Lerum</a:t>
                      </a:r>
                    </a:p>
                    <a:p>
                      <a:r>
                        <a:rPr lang="nb-NO" sz="1400" dirty="0">
                          <a:hlinkClick r:id="rId2"/>
                        </a:rPr>
                        <a:t>laila.lerum@altiboxmail.no</a:t>
                      </a:r>
                      <a:endParaRPr lang="nb-NO" sz="1400" dirty="0"/>
                    </a:p>
                  </a:txBody>
                  <a:tcPr/>
                </a:tc>
                <a:extLst>
                  <a:ext uri="{0D108BD9-81ED-4DB2-BD59-A6C34878D82A}">
                    <a16:rowId xmlns:a16="http://schemas.microsoft.com/office/drawing/2014/main" val="2322925905"/>
                  </a:ext>
                </a:extLst>
              </a:tr>
              <a:tr h="370840">
                <a:tc>
                  <a:txBody>
                    <a:bodyPr/>
                    <a:lstStyle/>
                    <a:p>
                      <a:r>
                        <a:rPr lang="nb-NO" sz="1400" dirty="0"/>
                        <a:t>2.</a:t>
                      </a:r>
                      <a:r>
                        <a:rPr lang="nb-NO" sz="1400" baseline="0" dirty="0"/>
                        <a:t> Humanitær innsats</a:t>
                      </a:r>
                      <a:endParaRPr lang="nb-NO" sz="1400" dirty="0"/>
                    </a:p>
                  </a:txBody>
                  <a:tcPr/>
                </a:tc>
                <a:tc>
                  <a:txBody>
                    <a:bodyPr/>
                    <a:lstStyle/>
                    <a:p>
                      <a:r>
                        <a:rPr lang="nb-NO" sz="1400" dirty="0"/>
                        <a:t>RRFC</a:t>
                      </a:r>
                    </a:p>
                  </a:txBody>
                  <a:tcPr/>
                </a:tc>
                <a:tc>
                  <a:txBody>
                    <a:bodyPr/>
                    <a:lstStyle/>
                    <a:p>
                      <a:r>
                        <a:rPr lang="nb-NO" sz="1400" dirty="0"/>
                        <a:t>Regional</a:t>
                      </a:r>
                      <a:r>
                        <a:rPr lang="nb-NO" sz="1400" baseline="0" dirty="0"/>
                        <a:t> Rotary Foundation Coordinator</a:t>
                      </a:r>
                      <a:endParaRPr lang="nb-NO" sz="1400" dirty="0"/>
                    </a:p>
                  </a:txBody>
                  <a:tcPr/>
                </a:tc>
                <a:tc>
                  <a:txBody>
                    <a:bodyPr/>
                    <a:lstStyle/>
                    <a:p>
                      <a:r>
                        <a:rPr lang="nb-NO" sz="1400" dirty="0"/>
                        <a:t>TRF-prosjekter</a:t>
                      </a:r>
                    </a:p>
                    <a:p>
                      <a:r>
                        <a:rPr lang="nb-NO" sz="1400" dirty="0"/>
                        <a:t>Fundraising</a:t>
                      </a:r>
                    </a:p>
                    <a:p>
                      <a:r>
                        <a:rPr lang="nb-NO" sz="1400" dirty="0"/>
                        <a:t>Gaver</a:t>
                      </a:r>
                      <a:r>
                        <a:rPr lang="nb-NO" sz="1400" baseline="0" dirty="0"/>
                        <a:t> til TRF</a:t>
                      </a:r>
                      <a:endParaRPr lang="nb-NO" sz="1400" dirty="0"/>
                    </a:p>
                  </a:txBody>
                  <a:tcPr/>
                </a:tc>
                <a:tc>
                  <a:txBody>
                    <a:bodyPr/>
                    <a:lstStyle/>
                    <a:p>
                      <a:r>
                        <a:rPr lang="nb-NO" sz="1400" dirty="0"/>
                        <a:t>Bjørn Jahren Aas</a:t>
                      </a:r>
                    </a:p>
                    <a:p>
                      <a:r>
                        <a:rPr lang="nb-NO" sz="1400" dirty="0">
                          <a:hlinkClick r:id="rId3"/>
                        </a:rPr>
                        <a:t>bjorn@vardaas.no</a:t>
                      </a:r>
                      <a:endParaRPr lang="nb-NO" sz="1400" dirty="0"/>
                    </a:p>
                  </a:txBody>
                  <a:tcPr/>
                </a:tc>
                <a:extLst>
                  <a:ext uri="{0D108BD9-81ED-4DB2-BD59-A6C34878D82A}">
                    <a16:rowId xmlns:a16="http://schemas.microsoft.com/office/drawing/2014/main" val="3878447760"/>
                  </a:ext>
                </a:extLst>
              </a:tr>
              <a:tr h="370840">
                <a:tc>
                  <a:txBody>
                    <a:bodyPr/>
                    <a:lstStyle/>
                    <a:p>
                      <a:endParaRPr lang="nb-NO"/>
                    </a:p>
                  </a:txBody>
                  <a:tcPr/>
                </a:tc>
                <a:tc>
                  <a:txBody>
                    <a:bodyPr/>
                    <a:lstStyle/>
                    <a:p>
                      <a:r>
                        <a:rPr lang="nb-NO" sz="1400" dirty="0"/>
                        <a:t>EPNZC</a:t>
                      </a:r>
                    </a:p>
                  </a:txBody>
                  <a:tcPr/>
                </a:tc>
                <a:tc>
                  <a:txBody>
                    <a:bodyPr/>
                    <a:lstStyle/>
                    <a:p>
                      <a:r>
                        <a:rPr lang="nb-NO" sz="1400" dirty="0"/>
                        <a:t>End Polio Now Zone  Coordiantor</a:t>
                      </a:r>
                    </a:p>
                  </a:txBody>
                  <a:tcPr/>
                </a:tc>
                <a:tc>
                  <a:txBody>
                    <a:bodyPr/>
                    <a:lstStyle/>
                    <a:p>
                      <a:r>
                        <a:rPr lang="nb-NO" sz="1400" dirty="0"/>
                        <a:t>Polio: Informasjon og gaver</a:t>
                      </a:r>
                    </a:p>
                  </a:txBody>
                  <a:tcPr/>
                </a:tc>
                <a:tc>
                  <a:txBody>
                    <a:bodyPr/>
                    <a:lstStyle/>
                    <a:p>
                      <a:r>
                        <a:rPr lang="nb-NO" sz="1400" u="none" kern="1200" dirty="0">
                          <a:solidFill>
                            <a:schemeClr val="dk1"/>
                          </a:solidFill>
                          <a:latin typeface="+mn-lt"/>
                          <a:ea typeface="+mn-ea"/>
                          <a:cs typeface="+mn-cs"/>
                        </a:rPr>
                        <a:t>Bjørg Månum Andersson</a:t>
                      </a:r>
                      <a:endParaRPr lang="nb-NO" sz="1400" u="none" kern="1200" dirty="0">
                        <a:solidFill>
                          <a:schemeClr val="dk1"/>
                        </a:solidFill>
                        <a:latin typeface="+mn-lt"/>
                        <a:ea typeface="+mn-ea"/>
                        <a:cs typeface="+mn-cs"/>
                        <a:hlinkClick r:id="rId4"/>
                      </a:endParaRPr>
                    </a:p>
                    <a:p>
                      <a:r>
                        <a:rPr lang="nb-NO" sz="1400" kern="1200" dirty="0">
                          <a:solidFill>
                            <a:schemeClr val="dk1"/>
                          </a:solidFill>
                          <a:latin typeface="+mn-lt"/>
                          <a:ea typeface="+mn-ea"/>
                          <a:cs typeface="+mn-cs"/>
                          <a:hlinkClick r:id="rId4"/>
                        </a:rPr>
                        <a:t>bjorgmanumandersson@gmail.com</a:t>
                      </a:r>
                      <a:endParaRPr lang="nb-NO" sz="1400" kern="1200" dirty="0">
                        <a:solidFill>
                          <a:schemeClr val="dk1"/>
                        </a:solidFill>
                        <a:latin typeface="+mn-lt"/>
                        <a:ea typeface="+mn-ea"/>
                        <a:cs typeface="+mn-cs"/>
                      </a:endParaRPr>
                    </a:p>
                  </a:txBody>
                  <a:tcPr/>
                </a:tc>
                <a:extLst>
                  <a:ext uri="{0D108BD9-81ED-4DB2-BD59-A6C34878D82A}">
                    <a16:rowId xmlns:a16="http://schemas.microsoft.com/office/drawing/2014/main" val="3348431781"/>
                  </a:ext>
                </a:extLst>
              </a:tr>
              <a:tr h="370840">
                <a:tc>
                  <a:txBody>
                    <a:bodyPr/>
                    <a:lstStyle/>
                    <a:p>
                      <a:r>
                        <a:rPr lang="nb-NO" sz="1400" dirty="0"/>
                        <a:t>3. Styrke omdømme</a:t>
                      </a:r>
                    </a:p>
                  </a:txBody>
                  <a:tcPr/>
                </a:tc>
                <a:tc>
                  <a:txBody>
                    <a:bodyPr/>
                    <a:lstStyle/>
                    <a:p>
                      <a:r>
                        <a:rPr lang="nb-NO" sz="1400" dirty="0"/>
                        <a:t>ARPIC</a:t>
                      </a:r>
                    </a:p>
                  </a:txBody>
                  <a:tcPr/>
                </a:tc>
                <a:tc>
                  <a:txBody>
                    <a:bodyPr/>
                    <a:lstStyle/>
                    <a:p>
                      <a:r>
                        <a:rPr lang="nb-NO" sz="1400" dirty="0"/>
                        <a:t>Ass. Rotary Public Image Coordinator</a:t>
                      </a:r>
                    </a:p>
                  </a:txBody>
                  <a:tcPr/>
                </a:tc>
                <a:tc>
                  <a:txBody>
                    <a:bodyPr/>
                    <a:lstStyle/>
                    <a:p>
                      <a:r>
                        <a:rPr lang="nb-NO" sz="1400" dirty="0"/>
                        <a:t>PR</a:t>
                      </a:r>
                    </a:p>
                    <a:p>
                      <a:r>
                        <a:rPr lang="nb-NO" sz="1400" dirty="0"/>
                        <a:t>Strategi</a:t>
                      </a:r>
                    </a:p>
                    <a:p>
                      <a:r>
                        <a:rPr lang="nb-NO" sz="1400" dirty="0"/>
                        <a:t>Kommunikasjon</a:t>
                      </a:r>
                    </a:p>
                  </a:txBody>
                  <a:tcPr/>
                </a:tc>
                <a:tc>
                  <a:txBody>
                    <a:bodyPr/>
                    <a:lstStyle/>
                    <a:p>
                      <a:r>
                        <a:rPr lang="nb-NO" sz="1400" dirty="0"/>
                        <a:t>ARPIC Tore Jørgen Slettahjel</a:t>
                      </a:r>
                    </a:p>
                    <a:p>
                      <a:r>
                        <a:rPr lang="nb-NO" sz="1400" dirty="0">
                          <a:hlinkClick r:id="rId5"/>
                        </a:rPr>
                        <a:t>Tore.Slettahjell@skipnes.no</a:t>
                      </a:r>
                      <a:endParaRPr lang="nb-NO" sz="1400" dirty="0"/>
                    </a:p>
                    <a:p>
                      <a:endParaRPr lang="nb-NO" sz="1400" dirty="0"/>
                    </a:p>
                    <a:p>
                      <a:endParaRPr lang="nb-NO" sz="1400" dirty="0"/>
                    </a:p>
                  </a:txBody>
                  <a:tcPr/>
                </a:tc>
                <a:extLst>
                  <a:ext uri="{0D108BD9-81ED-4DB2-BD59-A6C34878D82A}">
                    <a16:rowId xmlns:a16="http://schemas.microsoft.com/office/drawing/2014/main" val="2507190310"/>
                  </a:ext>
                </a:extLst>
              </a:tr>
              <a:tr h="370840">
                <a:tc>
                  <a:txBody>
                    <a:bodyPr/>
                    <a:lstStyle/>
                    <a:p>
                      <a:r>
                        <a:rPr lang="nb-NO" sz="1400" dirty="0"/>
                        <a:t>Finansiering av TRF</a:t>
                      </a:r>
                    </a:p>
                  </a:txBody>
                  <a:tcPr/>
                </a:tc>
                <a:tc>
                  <a:txBody>
                    <a:bodyPr/>
                    <a:lstStyle/>
                    <a:p>
                      <a:r>
                        <a:rPr lang="nb-NO" sz="1400" dirty="0"/>
                        <a:t>E/</a:t>
                      </a:r>
                    </a:p>
                    <a:p>
                      <a:r>
                        <a:rPr lang="nb-NO" sz="1400" dirty="0"/>
                        <a:t>MGA</a:t>
                      </a:r>
                    </a:p>
                  </a:txBody>
                  <a:tcPr/>
                </a:tc>
                <a:tc>
                  <a:txBody>
                    <a:bodyPr/>
                    <a:lstStyle/>
                    <a:p>
                      <a:r>
                        <a:rPr lang="nb-NO" sz="1400" dirty="0"/>
                        <a:t>Endowment/Major Gift Advisor</a:t>
                      </a:r>
                    </a:p>
                  </a:txBody>
                  <a:tcPr/>
                </a:tc>
                <a:tc>
                  <a:txBody>
                    <a:bodyPr/>
                    <a:lstStyle/>
                    <a:p>
                      <a:r>
                        <a:rPr lang="nb-NO" sz="1400" dirty="0"/>
                        <a:t>Rådgiver for gaver til Rotary Foundation</a:t>
                      </a:r>
                    </a:p>
                  </a:txBody>
                  <a:tcPr/>
                </a:tc>
                <a:tc>
                  <a:txBody>
                    <a:bodyPr/>
                    <a:lstStyle/>
                    <a:p>
                      <a:r>
                        <a:rPr lang="nb-NO" sz="1400" dirty="0"/>
                        <a:t>E/MGA Ingrid Grandum Berget</a:t>
                      </a:r>
                    </a:p>
                    <a:p>
                      <a:r>
                        <a:rPr lang="nb-NO" sz="1400" dirty="0">
                          <a:hlinkClick r:id="rId6"/>
                        </a:rPr>
                        <a:t>Ingrid.berget@gmail.com</a:t>
                      </a:r>
                      <a:endParaRPr lang="nb-NO" sz="1400" dirty="0"/>
                    </a:p>
                  </a:txBody>
                  <a:tcPr/>
                </a:tc>
                <a:extLst>
                  <a:ext uri="{0D108BD9-81ED-4DB2-BD59-A6C34878D82A}">
                    <a16:rowId xmlns:a16="http://schemas.microsoft.com/office/drawing/2014/main" val="1447928626"/>
                  </a:ext>
                </a:extLst>
              </a:tr>
            </a:tbl>
          </a:graphicData>
        </a:graphic>
      </p:graphicFrame>
    </p:spTree>
    <p:extLst>
      <p:ext uri="{BB962C8B-B14F-4D97-AF65-F5344CB8AC3E}">
        <p14:creationId xmlns:p14="http://schemas.microsoft.com/office/powerpoint/2010/main" val="79822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62538" y="1556243"/>
            <a:ext cx="2984911" cy="108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r>
              <a:rPr lang="en-US" sz="1400" b="1" dirty="0">
                <a:latin typeface="Georgia" panose="02040502050405020303" pitchFamily="18" charset="0"/>
                <a:ea typeface="ＭＳ Ｐゴシック" pitchFamily="34" charset="-128"/>
              </a:rPr>
              <a:t>Regional Rotary Foundation Coordinator</a:t>
            </a:r>
          </a:p>
          <a:p>
            <a:pPr eaLnBrk="1" hangingPunct="1">
              <a:spcBef>
                <a:spcPct val="20000"/>
              </a:spcBef>
              <a:buFont typeface="Arial" pitchFamily="34" charset="0"/>
              <a:buNone/>
            </a:pPr>
            <a:r>
              <a:rPr lang="en-US" sz="1400" b="1" dirty="0">
                <a:latin typeface="Georgia" panose="02040502050405020303" pitchFamily="18" charset="0"/>
                <a:ea typeface="ＭＳ Ｐゴシック" pitchFamily="34" charset="-128"/>
              </a:rPr>
              <a:t>Bjørn </a:t>
            </a:r>
            <a:r>
              <a:rPr lang="en-US" sz="1400" b="1" dirty="0" err="1">
                <a:latin typeface="Georgia" panose="02040502050405020303" pitchFamily="18" charset="0"/>
                <a:ea typeface="ＭＳ Ｐゴシック" pitchFamily="34" charset="-128"/>
              </a:rPr>
              <a:t>Jahren</a:t>
            </a:r>
            <a:r>
              <a:rPr lang="en-US" sz="1400" b="1" dirty="0">
                <a:latin typeface="Georgia" panose="02040502050405020303" pitchFamily="18" charset="0"/>
                <a:ea typeface="ＭＳ Ｐゴシック" pitchFamily="34" charset="-128"/>
              </a:rPr>
              <a:t> Aas</a:t>
            </a:r>
          </a:p>
          <a:p>
            <a:pPr eaLnBrk="1" hangingPunct="1">
              <a:spcBef>
                <a:spcPct val="20000"/>
              </a:spcBef>
              <a:buFont typeface="Arial" pitchFamily="34" charset="0"/>
              <a:buNone/>
            </a:pPr>
            <a:r>
              <a:rPr lang="nn-NO" sz="1400" dirty="0">
                <a:latin typeface="Georgia" panose="02040502050405020303" pitchFamily="18" charset="0"/>
                <a:ea typeface="ＭＳ Ｐゴシック" pitchFamily="34" charset="-128"/>
                <a:hlinkClick r:id="rId2"/>
              </a:rPr>
              <a:t>bjorn@vardaas.no</a:t>
            </a:r>
            <a:endParaRPr lang="en-US" sz="1400" dirty="0">
              <a:latin typeface="Georgia" panose="02040502050405020303" pitchFamily="18" charset="0"/>
              <a:ea typeface="ＭＳ Ｐゴシック" pitchFamily="34" charset="-128"/>
            </a:endParaRP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852" y="3008675"/>
            <a:ext cx="1435739" cy="1951036"/>
          </a:xfrm>
          <a:prstGeom prst="rect">
            <a:avLst/>
          </a:prstGeom>
        </p:spPr>
      </p:pic>
      <p:pic>
        <p:nvPicPr>
          <p:cNvPr id="9" name="Bilde 8"/>
          <p:cNvPicPr>
            <a:picLocks noChangeAspect="1"/>
          </p:cNvPicPr>
          <p:nvPr/>
        </p:nvPicPr>
        <p:blipFill rotWithShape="1">
          <a:blip r:embed="rId4">
            <a:extLst>
              <a:ext uri="{28A0092B-C50C-407E-A947-70E740481C1C}">
                <a14:useLocalDpi xmlns:a14="http://schemas.microsoft.com/office/drawing/2010/main" val="0"/>
              </a:ext>
            </a:extLst>
          </a:blip>
          <a:srcRect l="10512" t="6156" r="9210" b="18211"/>
          <a:stretch/>
        </p:blipFill>
        <p:spPr>
          <a:xfrm>
            <a:off x="7092280" y="3036761"/>
            <a:ext cx="1440160" cy="1893117"/>
          </a:xfrm>
          <a:prstGeom prst="rect">
            <a:avLst/>
          </a:prstGeom>
        </p:spPr>
      </p:pic>
      <p:sp>
        <p:nvSpPr>
          <p:cNvPr id="5" name="TekstSylinder 4"/>
          <p:cNvSpPr txBox="1"/>
          <p:nvPr/>
        </p:nvSpPr>
        <p:spPr>
          <a:xfrm>
            <a:off x="0" y="5085184"/>
            <a:ext cx="3059832" cy="1169551"/>
          </a:xfrm>
          <a:prstGeom prst="rect">
            <a:avLst/>
          </a:prstGeom>
          <a:noFill/>
        </p:spPr>
        <p:txBody>
          <a:bodyPr wrap="square" rtlCol="0">
            <a:spAutoFit/>
          </a:bodyPr>
          <a:lstStyle/>
          <a:p>
            <a:r>
              <a:rPr lang="nb-NO" sz="1400" b="1" dirty="0">
                <a:latin typeface="Georgia" panose="02040502050405020303" pitchFamily="18" charset="0"/>
              </a:rPr>
              <a:t>End Polio </a:t>
            </a:r>
            <a:r>
              <a:rPr lang="nb-NO" sz="1400" b="1" dirty="0" err="1">
                <a:latin typeface="Georgia" panose="02040502050405020303" pitchFamily="18" charset="0"/>
              </a:rPr>
              <a:t>Now</a:t>
            </a:r>
            <a:r>
              <a:rPr lang="nb-NO" sz="1400" b="1" dirty="0">
                <a:latin typeface="Georgia" panose="02040502050405020303" pitchFamily="18" charset="0"/>
              </a:rPr>
              <a:t> Zone </a:t>
            </a:r>
            <a:r>
              <a:rPr lang="nb-NO" sz="1400" b="1" dirty="0" err="1">
                <a:latin typeface="Georgia" panose="02040502050405020303" pitchFamily="18" charset="0"/>
              </a:rPr>
              <a:t>Coordinator</a:t>
            </a:r>
            <a:endParaRPr lang="nb-NO" sz="1400" b="1" dirty="0">
              <a:latin typeface="Georgia" panose="02040502050405020303" pitchFamily="18" charset="0"/>
            </a:endParaRPr>
          </a:p>
          <a:p>
            <a:r>
              <a:rPr lang="nb-NO" sz="1400" b="1" dirty="0">
                <a:latin typeface="Georgia" panose="02040502050405020303" pitchFamily="18" charset="0"/>
              </a:rPr>
              <a:t>Bjørg </a:t>
            </a:r>
            <a:r>
              <a:rPr lang="nb-NO" sz="1400" b="1" dirty="0" err="1">
                <a:latin typeface="Georgia" panose="02040502050405020303" pitchFamily="18" charset="0"/>
              </a:rPr>
              <a:t>Maanum</a:t>
            </a:r>
            <a:r>
              <a:rPr lang="nb-NO" sz="1400" b="1" dirty="0">
                <a:latin typeface="Georgia" panose="02040502050405020303" pitchFamily="18" charset="0"/>
              </a:rPr>
              <a:t> Andersson</a:t>
            </a:r>
          </a:p>
          <a:p>
            <a:r>
              <a:rPr lang="nb-NO" sz="1400" dirty="0">
                <a:latin typeface="Georgia" panose="02040502050405020303" pitchFamily="18" charset="0"/>
                <a:hlinkClick r:id="rId5"/>
              </a:rPr>
              <a:t>bjorgmanum.andersson@gmail.com</a:t>
            </a:r>
            <a:endParaRPr lang="nb-NO" sz="1400" dirty="0">
              <a:latin typeface="Georgia" panose="02040502050405020303" pitchFamily="18" charset="0"/>
            </a:endParaRPr>
          </a:p>
          <a:p>
            <a:endParaRPr lang="nb-NO" sz="1400" dirty="0">
              <a:latin typeface="Georgia" panose="02040502050405020303" pitchFamily="18" charset="0"/>
            </a:endParaRPr>
          </a:p>
        </p:txBody>
      </p:sp>
      <p:sp>
        <p:nvSpPr>
          <p:cNvPr id="10" name="TekstSylinder 9"/>
          <p:cNvSpPr txBox="1"/>
          <p:nvPr/>
        </p:nvSpPr>
        <p:spPr>
          <a:xfrm>
            <a:off x="2421082" y="5663045"/>
            <a:ext cx="3543300" cy="369332"/>
          </a:xfrm>
          <a:prstGeom prst="rect">
            <a:avLst/>
          </a:prstGeom>
          <a:noFill/>
        </p:spPr>
        <p:txBody>
          <a:bodyPr wrap="square" rtlCol="0">
            <a:spAutoFit/>
          </a:bodyPr>
          <a:lstStyle/>
          <a:p>
            <a:endParaRPr lang="nb-NO" dirty="0"/>
          </a:p>
        </p:txBody>
      </p:sp>
      <p:sp>
        <p:nvSpPr>
          <p:cNvPr id="11" name="TekstSylinder 10"/>
          <p:cNvSpPr txBox="1"/>
          <p:nvPr/>
        </p:nvSpPr>
        <p:spPr>
          <a:xfrm>
            <a:off x="3191368" y="5066600"/>
            <a:ext cx="2005764" cy="954107"/>
          </a:xfrm>
          <a:prstGeom prst="rect">
            <a:avLst/>
          </a:prstGeom>
          <a:noFill/>
        </p:spPr>
        <p:txBody>
          <a:bodyPr wrap="square" rtlCol="0">
            <a:spAutoFit/>
          </a:bodyPr>
          <a:lstStyle/>
          <a:p>
            <a:r>
              <a:rPr lang="nb-NO" sz="1400" b="1" dirty="0">
                <a:latin typeface="Georgia" panose="02040502050405020303" pitchFamily="18" charset="0"/>
              </a:rPr>
              <a:t>ARRFC </a:t>
            </a:r>
          </a:p>
          <a:p>
            <a:r>
              <a:rPr lang="nb-NO" sz="1400" dirty="0" err="1"/>
              <a:t>Mieczysław</a:t>
            </a:r>
            <a:r>
              <a:rPr lang="nb-NO" sz="1400" dirty="0"/>
              <a:t> </a:t>
            </a:r>
            <a:r>
              <a:rPr lang="nb-NO" sz="1400" dirty="0" err="1"/>
              <a:t>Maciążek</a:t>
            </a:r>
            <a:endParaRPr lang="nb-NO" sz="1400" dirty="0"/>
          </a:p>
          <a:p>
            <a:r>
              <a:rPr lang="nb-NO" sz="1400" dirty="0"/>
              <a:t>Polen</a:t>
            </a:r>
          </a:p>
          <a:p>
            <a:r>
              <a:rPr lang="nb-NO" sz="1400" dirty="0">
                <a:latin typeface="Georgia" panose="02040502050405020303" pitchFamily="18" charset="0"/>
                <a:hlinkClick r:id="rId6"/>
              </a:rPr>
              <a:t>mietekm@pipe-line.pl</a:t>
            </a:r>
            <a:endParaRPr lang="nb-NO" sz="1400" dirty="0">
              <a:latin typeface="Georgia" panose="02040502050405020303" pitchFamily="18" charset="0"/>
            </a:endParaRPr>
          </a:p>
        </p:txBody>
      </p:sp>
      <p:sp>
        <p:nvSpPr>
          <p:cNvPr id="12" name="TekstSylinder 11"/>
          <p:cNvSpPr txBox="1"/>
          <p:nvPr/>
        </p:nvSpPr>
        <p:spPr>
          <a:xfrm>
            <a:off x="6733529" y="5066600"/>
            <a:ext cx="2446983" cy="1169551"/>
          </a:xfrm>
          <a:prstGeom prst="rect">
            <a:avLst/>
          </a:prstGeom>
          <a:noFill/>
        </p:spPr>
        <p:txBody>
          <a:bodyPr wrap="square" rtlCol="0">
            <a:spAutoFit/>
          </a:bodyPr>
          <a:lstStyle/>
          <a:p>
            <a:r>
              <a:rPr lang="nb-NO" sz="1400" b="1" dirty="0">
                <a:latin typeface="Georgia" panose="02040502050405020303" pitchFamily="18" charset="0"/>
              </a:rPr>
              <a:t>ARRFC Helge Andersen</a:t>
            </a:r>
          </a:p>
          <a:p>
            <a:r>
              <a:rPr lang="nb-NO" sz="1400" dirty="0">
                <a:latin typeface="Georgia" panose="02040502050405020303" pitchFamily="18" charset="0"/>
              </a:rPr>
              <a:t>Danmark, Grønland og Færøyene</a:t>
            </a:r>
          </a:p>
          <a:p>
            <a:r>
              <a:rPr lang="nb-NO" sz="1400" dirty="0">
                <a:latin typeface="Georgia" panose="02040502050405020303" pitchFamily="18" charset="0"/>
                <a:hlinkClick r:id="rId7"/>
              </a:rPr>
              <a:t>DG1470-0607@rotary.dk</a:t>
            </a:r>
            <a:endParaRPr lang="nb-NO" sz="1400" dirty="0">
              <a:latin typeface="Georgia" panose="02040502050405020303" pitchFamily="18" charset="0"/>
            </a:endParaRPr>
          </a:p>
          <a:p>
            <a:endParaRPr lang="nb-NO" sz="1400" dirty="0">
              <a:latin typeface="Georgia" panose="02040502050405020303" pitchFamily="18" charset="0"/>
            </a:endParaRPr>
          </a:p>
        </p:txBody>
      </p:sp>
      <p:sp>
        <p:nvSpPr>
          <p:cNvPr id="13" name="TekstSylinder 12"/>
          <p:cNvSpPr txBox="1"/>
          <p:nvPr/>
        </p:nvSpPr>
        <p:spPr>
          <a:xfrm>
            <a:off x="1461997" y="4270356"/>
            <a:ext cx="184731" cy="523220"/>
          </a:xfrm>
          <a:prstGeom prst="rect">
            <a:avLst/>
          </a:prstGeom>
          <a:noFill/>
        </p:spPr>
        <p:txBody>
          <a:bodyPr wrap="none" rtlCol="0">
            <a:spAutoFit/>
          </a:bodyPr>
          <a:lstStyle/>
          <a:p>
            <a:endParaRPr lang="nb-NO" sz="1400" dirty="0">
              <a:latin typeface="Georgia" panose="02040502050405020303" pitchFamily="18" charset="0"/>
            </a:endParaRPr>
          </a:p>
          <a:p>
            <a:endParaRPr lang="nb-NO" sz="1400" dirty="0">
              <a:latin typeface="Georgia" panose="02040502050405020303" pitchFamily="18" charset="0"/>
            </a:endParaRPr>
          </a:p>
        </p:txBody>
      </p:sp>
      <p:sp>
        <p:nvSpPr>
          <p:cNvPr id="14" name="TekstSylinder 13"/>
          <p:cNvSpPr txBox="1"/>
          <p:nvPr/>
        </p:nvSpPr>
        <p:spPr>
          <a:xfrm>
            <a:off x="1646728" y="5120497"/>
            <a:ext cx="2781256" cy="307777"/>
          </a:xfrm>
          <a:prstGeom prst="rect">
            <a:avLst/>
          </a:prstGeom>
          <a:noFill/>
        </p:spPr>
        <p:txBody>
          <a:bodyPr wrap="square" rtlCol="0">
            <a:spAutoFit/>
          </a:bodyPr>
          <a:lstStyle/>
          <a:p>
            <a:endParaRPr lang="nb-NO" sz="1400" dirty="0">
              <a:latin typeface="Georgia" panose="02040502050405020303" pitchFamily="18" charset="0"/>
            </a:endParaRPr>
          </a:p>
        </p:txBody>
      </p:sp>
      <p:pic>
        <p:nvPicPr>
          <p:cNvPr id="16" name="Bilde 15"/>
          <p:cNvPicPr>
            <a:picLocks noChangeAspect="1"/>
          </p:cNvPicPr>
          <p:nvPr/>
        </p:nvPicPr>
        <p:blipFill>
          <a:blip r:embed="rId8"/>
          <a:stretch>
            <a:fillRect/>
          </a:stretch>
        </p:blipFill>
        <p:spPr>
          <a:xfrm>
            <a:off x="3627565" y="211994"/>
            <a:ext cx="1952547" cy="2543964"/>
          </a:xfrm>
          <a:prstGeom prst="rect">
            <a:avLst/>
          </a:prstGeom>
        </p:spPr>
      </p:pic>
      <p:pic>
        <p:nvPicPr>
          <p:cNvPr id="18" name="Bilde 17"/>
          <p:cNvPicPr>
            <a:picLocks noChangeAspect="1"/>
          </p:cNvPicPr>
          <p:nvPr/>
        </p:nvPicPr>
        <p:blipFill>
          <a:blip r:embed="rId9"/>
          <a:stretch>
            <a:fillRect/>
          </a:stretch>
        </p:blipFill>
        <p:spPr>
          <a:xfrm>
            <a:off x="3191367" y="2876708"/>
            <a:ext cx="1503440" cy="2064440"/>
          </a:xfrm>
          <a:prstGeom prst="rect">
            <a:avLst/>
          </a:prstGeom>
        </p:spPr>
      </p:pic>
      <p:sp>
        <p:nvSpPr>
          <p:cNvPr id="19" name="TekstSylinder 18"/>
          <p:cNvSpPr txBox="1"/>
          <p:nvPr/>
        </p:nvSpPr>
        <p:spPr>
          <a:xfrm>
            <a:off x="5197131" y="5085184"/>
            <a:ext cx="1536398" cy="1169551"/>
          </a:xfrm>
          <a:prstGeom prst="rect">
            <a:avLst/>
          </a:prstGeom>
          <a:noFill/>
        </p:spPr>
        <p:txBody>
          <a:bodyPr wrap="square" rtlCol="0">
            <a:spAutoFit/>
          </a:bodyPr>
          <a:lstStyle/>
          <a:p>
            <a:r>
              <a:rPr lang="nb-NO" sz="1400" b="1" dirty="0">
                <a:latin typeface="Georgia" panose="02040502050405020303" pitchFamily="18" charset="0"/>
              </a:rPr>
              <a:t>ARRFC </a:t>
            </a:r>
            <a:r>
              <a:rPr lang="nb-NO" sz="1400" dirty="0" err="1">
                <a:latin typeface="Georgia" panose="02040502050405020303" pitchFamily="18" charset="0"/>
              </a:rPr>
              <a:t>Antanas</a:t>
            </a:r>
            <a:r>
              <a:rPr lang="nb-NO" sz="1400" dirty="0">
                <a:latin typeface="Georgia" panose="02040502050405020303" pitchFamily="18" charset="0"/>
              </a:rPr>
              <a:t> </a:t>
            </a:r>
            <a:r>
              <a:rPr lang="nb-NO" sz="1400" dirty="0" err="1">
                <a:latin typeface="Georgia" panose="02040502050405020303" pitchFamily="18" charset="0"/>
              </a:rPr>
              <a:t>Cepys</a:t>
            </a:r>
            <a:r>
              <a:rPr lang="nb-NO" sz="1400" dirty="0">
                <a:latin typeface="Georgia" panose="02040502050405020303" pitchFamily="18" charset="0"/>
              </a:rPr>
              <a:t> </a:t>
            </a:r>
            <a:r>
              <a:rPr lang="nb-NO" sz="1400" dirty="0">
                <a:latin typeface="Georgia" panose="02040502050405020303" pitchFamily="18" charset="0"/>
                <a:hlinkClick r:id="rId10"/>
              </a:rPr>
              <a:t>Lithauena.cepys@gmail.com</a:t>
            </a:r>
            <a:endParaRPr lang="nb-NO" sz="1400" dirty="0">
              <a:latin typeface="Georgia" panose="02040502050405020303" pitchFamily="18" charset="0"/>
            </a:endParaRPr>
          </a:p>
          <a:p>
            <a:endParaRPr lang="nb-NO" sz="1400" dirty="0">
              <a:latin typeface="Georgia" panose="02040502050405020303" pitchFamily="18" charset="0"/>
            </a:endParaRPr>
          </a:p>
        </p:txBody>
      </p:sp>
      <p:pic>
        <p:nvPicPr>
          <p:cNvPr id="7" name="Bilde 6"/>
          <p:cNvPicPr>
            <a:picLocks noChangeAspect="1"/>
          </p:cNvPicPr>
          <p:nvPr/>
        </p:nvPicPr>
        <p:blipFill>
          <a:blip r:embed="rId11"/>
          <a:stretch>
            <a:fillRect/>
          </a:stretch>
        </p:blipFill>
        <p:spPr>
          <a:xfrm>
            <a:off x="5292080" y="3121160"/>
            <a:ext cx="1348317" cy="1808718"/>
          </a:xfrm>
          <a:prstGeom prst="rect">
            <a:avLst/>
          </a:prstGeom>
        </p:spPr>
      </p:pic>
    </p:spTree>
    <p:extLst>
      <p:ext uri="{BB962C8B-B14F-4D97-AF65-F5344CB8AC3E}">
        <p14:creationId xmlns:p14="http://schemas.microsoft.com/office/powerpoint/2010/main" val="44454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E/MGA Rådgiver - større gaver til TRF</a:t>
            </a:r>
          </a:p>
        </p:txBody>
      </p:sp>
      <p:sp>
        <p:nvSpPr>
          <p:cNvPr id="3" name="Plassholder for innhold 2"/>
          <p:cNvSpPr>
            <a:spLocks noGrp="1"/>
          </p:cNvSpPr>
          <p:nvPr>
            <p:ph sz="half" idx="1"/>
          </p:nvPr>
        </p:nvSpPr>
        <p:spPr/>
        <p:txBody>
          <a:bodyPr/>
          <a:lstStyle/>
          <a:p>
            <a:r>
              <a:rPr lang="nb-NO" sz="2400" dirty="0"/>
              <a:t>Ressurs som arbeider for å identifisere og kultivere større gaver til </a:t>
            </a:r>
            <a:r>
              <a:rPr lang="nb-NO" sz="2400"/>
              <a:t>rotaryfondet. </a:t>
            </a:r>
            <a:endParaRPr lang="nb-NO" sz="2400" dirty="0"/>
          </a:p>
          <a:p>
            <a:r>
              <a:rPr lang="nb-NO" sz="2400" dirty="0"/>
              <a:t>Gaver kan være både kontante bidrag og testamentariske gaver</a:t>
            </a:r>
          </a:p>
          <a:p>
            <a:r>
              <a:rPr lang="nb-NO" sz="2400" dirty="0"/>
              <a:t>Givere kan være både bedrifter og enkeltpersoner som ønsker å støtte </a:t>
            </a:r>
            <a:r>
              <a:rPr lang="nb-NO" sz="2400" dirty="0" err="1"/>
              <a:t>Rotarys</a:t>
            </a:r>
            <a:r>
              <a:rPr lang="nb-NO" sz="2400" dirty="0"/>
              <a:t> arbeid og prosjekter</a:t>
            </a:r>
          </a:p>
        </p:txBody>
      </p:sp>
      <p:pic>
        <p:nvPicPr>
          <p:cNvPr id="6" name="Plassholder for innhold 5"/>
          <p:cNvPicPr>
            <a:picLocks noGrp="1" noChangeAspect="1"/>
          </p:cNvPicPr>
          <p:nvPr>
            <p:ph sz="half" idx="2"/>
          </p:nvPr>
        </p:nvPicPr>
        <p:blipFill>
          <a:blip r:embed="rId3"/>
          <a:stretch>
            <a:fillRect/>
          </a:stretch>
        </p:blipFill>
        <p:spPr>
          <a:xfrm>
            <a:off x="5148064" y="1916832"/>
            <a:ext cx="3131767" cy="3168351"/>
          </a:xfrm>
        </p:spPr>
      </p:pic>
      <p:sp>
        <p:nvSpPr>
          <p:cNvPr id="7" name="TekstSylinder 6"/>
          <p:cNvSpPr txBox="1"/>
          <p:nvPr/>
        </p:nvSpPr>
        <p:spPr>
          <a:xfrm>
            <a:off x="5099507" y="5661248"/>
            <a:ext cx="3288917" cy="738664"/>
          </a:xfrm>
          <a:prstGeom prst="rect">
            <a:avLst/>
          </a:prstGeom>
          <a:noFill/>
        </p:spPr>
        <p:txBody>
          <a:bodyPr wrap="square" rtlCol="0">
            <a:spAutoFit/>
          </a:bodyPr>
          <a:lstStyle/>
          <a:p>
            <a:r>
              <a:rPr lang="nb-NO" sz="1400" dirty="0"/>
              <a:t>E/MGA Ingrid Grandum Berget</a:t>
            </a:r>
          </a:p>
          <a:p>
            <a:r>
              <a:rPr lang="nb-NO" sz="1400" dirty="0">
                <a:hlinkClick r:id="rId4"/>
              </a:rPr>
              <a:t>ingrid.berget@gmail.com</a:t>
            </a:r>
            <a:endParaRPr lang="nb-NO" sz="1400" dirty="0"/>
          </a:p>
          <a:p>
            <a:r>
              <a:rPr lang="nb-NO" sz="1400" dirty="0"/>
              <a:t>913 65 033</a:t>
            </a:r>
          </a:p>
        </p:txBody>
      </p:sp>
    </p:spTree>
    <p:extLst>
      <p:ext uri="{BB962C8B-B14F-4D97-AF65-F5344CB8AC3E}">
        <p14:creationId xmlns:p14="http://schemas.microsoft.com/office/powerpoint/2010/main" val="13369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latin typeface="Arial Narrow" panose="020B0606020202030204" pitchFamily="34" charset="0"/>
              </a:rPr>
              <a:t>The Rotary Foundation </a:t>
            </a:r>
          </a:p>
        </p:txBody>
      </p:sp>
      <p:sp>
        <p:nvSpPr>
          <p:cNvPr id="4" name="Content Placeholder 3"/>
          <p:cNvSpPr>
            <a:spLocks noGrp="1"/>
          </p:cNvSpPr>
          <p:nvPr>
            <p:ph sz="half" idx="2"/>
          </p:nvPr>
        </p:nvSpPr>
        <p:spPr/>
        <p:txBody>
          <a:bodyPr/>
          <a:lstStyle/>
          <a:p>
            <a:r>
              <a:rPr lang="nb-NO" sz="2000" dirty="0">
                <a:latin typeface="Georgia" panose="02040502050405020303" pitchFamily="18" charset="0"/>
              </a:rPr>
              <a:t>Fond opprettet på Convention i Atlanta 1917 – etter forslag fra RI president Arch </a:t>
            </a:r>
            <a:r>
              <a:rPr lang="nb-NO" sz="2000" dirty="0" err="1">
                <a:latin typeface="Georgia" panose="02040502050405020303" pitchFamily="18" charset="0"/>
              </a:rPr>
              <a:t>Klumph</a:t>
            </a:r>
            <a:endParaRPr lang="nb-NO" sz="2000" dirty="0">
              <a:latin typeface="Georgia" panose="02040502050405020303" pitchFamily="18" charset="0"/>
            </a:endParaRPr>
          </a:p>
          <a:p>
            <a:r>
              <a:rPr lang="nb-NO" sz="2000" dirty="0">
                <a:latin typeface="Georgia" panose="02040502050405020303" pitchFamily="18" charset="0"/>
              </a:rPr>
              <a:t>Mål: Å hjelpe Rotary til å gjøre noe godt i verden, i form av veldedighet, utdannelse og andre </a:t>
            </a:r>
            <a:r>
              <a:rPr lang="nb-NO" sz="2000" dirty="0" err="1">
                <a:latin typeface="Georgia" panose="02040502050405020303" pitchFamily="18" charset="0"/>
              </a:rPr>
              <a:t>samfunnsgavnlige</a:t>
            </a:r>
            <a:r>
              <a:rPr lang="nb-NO" sz="2000" dirty="0">
                <a:latin typeface="Georgia" panose="02040502050405020303" pitchFamily="18" charset="0"/>
              </a:rPr>
              <a:t> servicetiltak</a:t>
            </a:r>
          </a:p>
          <a:p>
            <a:r>
              <a:rPr lang="nb-NO" sz="2000" dirty="0">
                <a:latin typeface="Georgia" panose="02040502050405020303" pitchFamily="18" charset="0"/>
              </a:rPr>
              <a:t>Fikk et eget styre i 1928</a:t>
            </a:r>
          </a:p>
          <a:p>
            <a:r>
              <a:rPr lang="nb-NO" sz="2000" dirty="0">
                <a:latin typeface="Georgia" panose="02040502050405020303" pitchFamily="18" charset="0"/>
              </a:rPr>
              <a:t>Aktivt fra 1930: Prosjekt for funksjonshemmede barn</a:t>
            </a:r>
          </a:p>
        </p:txBody>
      </p:sp>
      <p:pic>
        <p:nvPicPr>
          <p:cNvPr id="9" name="Plassholder for innhold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0936" y="1600200"/>
            <a:ext cx="3916186" cy="3920564"/>
          </a:xfrm>
        </p:spPr>
      </p:pic>
    </p:spTree>
    <p:extLst>
      <p:ext uri="{BB962C8B-B14F-4D97-AF65-F5344CB8AC3E}">
        <p14:creationId xmlns:p14="http://schemas.microsoft.com/office/powerpoint/2010/main" val="11382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err="1">
                <a:latin typeface="Arial Narrow" panose="020B0606020202030204" pitchFamily="34" charset="0"/>
              </a:rPr>
              <a:t>Rotaryfondet</a:t>
            </a:r>
            <a:r>
              <a:rPr lang="en-US" altLang="en-US" sz="3200" b="1" dirty="0">
                <a:latin typeface="Arial Narrow" panose="020B0606020202030204" pitchFamily="34" charset="0"/>
              </a:rPr>
              <a:t> er et </a:t>
            </a:r>
            <a:r>
              <a:rPr lang="en-US" altLang="en-US" sz="3200" b="1" dirty="0" err="1">
                <a:latin typeface="Arial Narrow" panose="020B0606020202030204" pitchFamily="34" charset="0"/>
              </a:rPr>
              <a:t>verktøy</a:t>
            </a:r>
            <a:r>
              <a:rPr lang="en-US" altLang="en-US" sz="3200" b="1" dirty="0">
                <a:latin typeface="Arial Narrow" panose="020B0606020202030204" pitchFamily="34" charset="0"/>
              </a:rPr>
              <a:t> for å </a:t>
            </a:r>
            <a:r>
              <a:rPr lang="en-US" altLang="en-US" sz="3200" b="1" dirty="0" err="1">
                <a:latin typeface="Arial Narrow" panose="020B0606020202030204" pitchFamily="34" charset="0"/>
              </a:rPr>
              <a:t>oppnå</a:t>
            </a:r>
            <a:endParaRPr lang="en-US" altLang="en-US" sz="3200" b="1" dirty="0">
              <a:latin typeface="Arial Narrow" panose="020B0606020202030204" pitchFamily="34"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990600"/>
            <a:ext cx="91376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5267325"/>
            <a:ext cx="9144000" cy="762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a typeface="ヒラギノ角ゴ Pro W3" pitchFamily="-84" charset="-128"/>
            </a:endParaRPr>
          </a:p>
        </p:txBody>
      </p:sp>
      <p:sp>
        <p:nvSpPr>
          <p:cNvPr id="16389" name="Text Box 6"/>
          <p:cNvSpPr txBox="1">
            <a:spLocks noChangeArrowheads="1"/>
          </p:cNvSpPr>
          <p:nvPr/>
        </p:nvSpPr>
        <p:spPr bwMode="auto">
          <a:xfrm>
            <a:off x="0" y="53863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800" b="1">
                <a:solidFill>
                  <a:srgbClr val="055EAA"/>
                </a:solidFill>
                <a:cs typeface="Arial" panose="020B0604020202020204" pitchFamily="34" charset="0"/>
              </a:rPr>
              <a:t>World Understanding • Goodwill • Peace</a:t>
            </a:r>
          </a:p>
        </p:txBody>
      </p:sp>
    </p:spTree>
    <p:extLst>
      <p:ext uri="{BB962C8B-B14F-4D97-AF65-F5344CB8AC3E}">
        <p14:creationId xmlns:p14="http://schemas.microsoft.com/office/powerpoint/2010/main" val="409719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53598"/>
            <a:ext cx="7056784" cy="5575248"/>
          </a:xfrm>
          <a:prstGeom prst="rect">
            <a:avLst/>
          </a:prstGeom>
        </p:spPr>
      </p:pic>
    </p:spTree>
    <p:extLst>
      <p:ext uri="{BB962C8B-B14F-4D97-AF65-F5344CB8AC3E}">
        <p14:creationId xmlns:p14="http://schemas.microsoft.com/office/powerpoint/2010/main" val="3392386018"/>
      </p:ext>
    </p:extLst>
  </p:cSld>
  <p:clrMapOvr>
    <a:masterClrMapping/>
  </p:clrMapOvr>
</p:sld>
</file>

<file path=ppt/theme/theme1.xml><?xml version="1.0" encoding="utf-8"?>
<a:theme xmlns:a="http://schemas.openxmlformats.org/drawingml/2006/main" name="6642_Foundation_PowerPoint_Design_(Light)_ORIGINAL">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6642_Foundation_PowerPoint_Design_(Light)_ORIGINAL</Template>
  <TotalTime>287</TotalTime>
  <Words>805</Words>
  <Application>Microsoft Office PowerPoint</Application>
  <PresentationFormat>On-screen Show (4:3)</PresentationFormat>
  <Paragraphs>114</Paragraphs>
  <Slides>15</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ＭＳ Ｐゴシック</vt:lpstr>
      <vt:lpstr>Arial</vt:lpstr>
      <vt:lpstr>Arial Narrow</vt:lpstr>
      <vt:lpstr>Arial Narrow Bold</vt:lpstr>
      <vt:lpstr>Calibri</vt:lpstr>
      <vt:lpstr>Georgia</vt:lpstr>
      <vt:lpstr>ヒラギノ角ゴ Pro W3</vt:lpstr>
      <vt:lpstr>6642_Foundation_PowerPoint_Design_(Light)_ORIGINAL</vt:lpstr>
      <vt:lpstr>Custom Design</vt:lpstr>
      <vt:lpstr>2_Custom Design</vt:lpstr>
      <vt:lpstr>PowerPoint Presentation</vt:lpstr>
      <vt:lpstr>PowerPoint Presentation</vt:lpstr>
      <vt:lpstr>PowerPoint Presentation</vt:lpstr>
      <vt:lpstr>PowerPoint Presentation</vt:lpstr>
      <vt:lpstr>PowerPoint Presentation</vt:lpstr>
      <vt:lpstr>E/MGA Rådgiver - større gaver til TRF</vt:lpstr>
      <vt:lpstr>The Rotary Foundation </vt:lpstr>
      <vt:lpstr>Rotaryfondet er et verktøy for å oppnå</vt:lpstr>
      <vt:lpstr>PowerPoint Presentation</vt:lpstr>
      <vt:lpstr>Rotary Grants</vt:lpstr>
      <vt:lpstr>RRFC viktigste ansvarsområder</vt:lpstr>
      <vt:lpstr>Hva kan TRF-teamet bidra med?</vt:lpstr>
      <vt:lpstr>World peace center</vt:lpstr>
      <vt:lpstr>SLIDE TITLE</vt:lpstr>
      <vt:lpstr>Takk for oppmerksomheten!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dc:creator>
  <cp:lastModifiedBy>Ingrid Grandum Berget</cp:lastModifiedBy>
  <cp:revision>38</cp:revision>
  <cp:lastPrinted>2013-04-11T19:55:04Z</cp:lastPrinted>
  <dcterms:created xsi:type="dcterms:W3CDTF">2014-02-10T19:23:23Z</dcterms:created>
  <dcterms:modified xsi:type="dcterms:W3CDTF">2017-08-10T14:54:00Z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ies>
</file>