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24" r:id="rId3"/>
    <p:sldId id="292" r:id="rId4"/>
    <p:sldId id="313" r:id="rId5"/>
    <p:sldId id="316" r:id="rId6"/>
    <p:sldId id="294" r:id="rId7"/>
    <p:sldId id="295" r:id="rId8"/>
    <p:sldId id="323" r:id="rId9"/>
    <p:sldId id="318" r:id="rId10"/>
    <p:sldId id="317" r:id="rId11"/>
    <p:sldId id="282" r:id="rId12"/>
    <p:sldId id="268" r:id="rId13"/>
    <p:sldId id="269" r:id="rId14"/>
    <p:sldId id="280" r:id="rId15"/>
    <p:sldId id="286" r:id="rId16"/>
    <p:sldId id="270" r:id="rId17"/>
    <p:sldId id="279" r:id="rId18"/>
    <p:sldId id="277" r:id="rId19"/>
    <p:sldId id="278" r:id="rId20"/>
    <p:sldId id="274" r:id="rId21"/>
    <p:sldId id="296" r:id="rId22"/>
    <p:sldId id="297" r:id="rId23"/>
    <p:sldId id="298" r:id="rId24"/>
    <p:sldId id="299" r:id="rId25"/>
    <p:sldId id="300" r:id="rId26"/>
    <p:sldId id="301" r:id="rId27"/>
    <p:sldId id="319" r:id="rId28"/>
    <p:sldId id="320" r:id="rId29"/>
    <p:sldId id="307" r:id="rId30"/>
    <p:sldId id="310" r:id="rId31"/>
    <p:sldId id="312" r:id="rId32"/>
    <p:sldId id="322" r:id="rId33"/>
    <p:sldId id="321" r:id="rId3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47830" autoAdjust="0"/>
    <p:restoredTop sz="86432" autoAdjust="0"/>
  </p:normalViewPr>
  <p:slideViewPr>
    <p:cSldViewPr>
      <p:cViewPr>
        <p:scale>
          <a:sx n="68" d="100"/>
          <a:sy n="68" d="100"/>
        </p:scale>
        <p:origin x="-9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2AD18-6090-4A8B-8CA8-83FD9AE3BEFC}" type="datetimeFigureOut">
              <a:rPr lang="nb-NO" smtClean="0"/>
              <a:t>15.03.14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3498A-55AC-44B9-B021-774AD35779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090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00DE139-9885-4A5D-B750-653E5E28B737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xfrm>
            <a:off x="682372" y="4343363"/>
            <a:ext cx="5493256" cy="4115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2" rIns="91399" bIns="45702"/>
          <a:lstStyle/>
          <a:p>
            <a:pPr defTabSz="457200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Lykke til</a:t>
            </a:r>
          </a:p>
          <a:p>
            <a:pPr defTabSz="457200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3885275" y="8683785"/>
            <a:ext cx="2971092" cy="45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2" rIns="91399" bIns="45702"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ACB0E68-4C96-4C8D-ABAB-5DF0477C50C0}" type="slidenum">
              <a:rPr lang="en-US" sz="1100">
                <a:latin typeface="Courier New" pitchFamily="49" charset="0"/>
                <a:cs typeface="Arial" pitchFamily="34" charset="0"/>
              </a:rPr>
              <a:pPr algn="r" eaLnBrk="1" hangingPunct="1"/>
              <a:t>5</a:t>
            </a:fld>
            <a:endParaRPr lang="en-US" sz="1100">
              <a:latin typeface="Courier New" pitchFamily="49" charset="0"/>
              <a:cs typeface="Arial" pitchFamily="34" charset="0"/>
            </a:endParaRP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1075798" y="4721240"/>
            <a:ext cx="4783132" cy="230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>
            <a:spAutoFit/>
          </a:bodyPr>
          <a:lstStyle>
            <a:lvl1pPr defTabSz="89693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9693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9693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9693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9693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cs typeface="Arial" pitchFamily="34" charset="0"/>
              </a:rPr>
              <a:t>Help us start using new terminology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cs typeface="Arial" pitchFamily="34" charset="0"/>
              </a:rPr>
              <a:t>Help us create excitement about a new Rotary that bring people together in active collaboration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cs typeface="Arial" pitchFamily="34" charset="0"/>
              </a:rPr>
              <a:t>Help us revitalize and energize Rotarians to focus on greater things, different things, and greater responsibilities in our communities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B0D9A19-0AD1-4A93-802A-0700EA2A0925}" type="datetime1">
              <a:rPr lang="en-GB" altLang="nb-NO" smtClean="0">
                <a:solidFill>
                  <a:schemeClr val="tx1"/>
                </a:solidFill>
              </a:rPr>
              <a:pPr eaLnBrk="1" hangingPunct="1"/>
              <a:t>15.03.14</a:t>
            </a:fld>
            <a:endParaRPr lang="en-GB" altLang="nb-NO" smtClean="0">
              <a:solidFill>
                <a:schemeClr val="tx1"/>
              </a:solidFill>
            </a:endParaRPr>
          </a:p>
        </p:txBody>
      </p:sp>
      <p:sp>
        <p:nvSpPr>
          <p:cNvPr id="849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D1D7EA-456F-4FD9-999B-BF3936EAB58F}" type="slidenum">
              <a:rPr lang="en-GB" altLang="nb-NO" smtClean="0">
                <a:solidFill>
                  <a:schemeClr val="tx1"/>
                </a:solidFill>
              </a:rPr>
              <a:pPr eaLnBrk="1" hangingPunct="1"/>
              <a:t>9</a:t>
            </a:fld>
            <a:endParaRPr lang="en-GB" altLang="nb-NO" smtClean="0">
              <a:solidFill>
                <a:schemeClr val="tx1"/>
              </a:solidFill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86" y="4344834"/>
            <a:ext cx="5485430" cy="4113991"/>
          </a:xfrm>
          <a:noFill/>
        </p:spPr>
        <p:txBody>
          <a:bodyPr/>
          <a:lstStyle/>
          <a:p>
            <a:endParaRPr lang="en-US" alt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nb-NO" sz="1200" smtClean="0"/>
              <a:t>Date</a:t>
            </a:r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7B1071-8014-40E5-9E4C-E9B8B698BEEF}" type="slidenum">
              <a:rPr lang="en-GB" altLang="nb-NO" sz="1200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nb-NO" sz="1200" smtClean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695D8C7-95E6-4850-80D5-0B27540B453B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z="1600" smtClean="0">
                <a:latin typeface="Arial" pitchFamily="34" charset="0"/>
                <a:ea typeface="ＭＳ Ｐゴシック" pitchFamily="34" charset="-128"/>
              </a:rPr>
              <a:t>Vær opmærksomme på disse karakteristika. </a:t>
            </a:r>
          </a:p>
          <a:p>
            <a:r>
              <a:rPr lang="da-DK" sz="1600" smtClean="0">
                <a:latin typeface="Arial" pitchFamily="34" charset="0"/>
                <a:ea typeface="ＭＳ Ｐゴシック" pitchFamily="34" charset="-128"/>
              </a:rPr>
              <a:t>Gennemgå de væsentligste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262B864-43C4-4150-B543-01D5ABBFA22A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912" y="4343363"/>
            <a:ext cx="5715271" cy="4115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da-DK" sz="1600" smtClean="0">
                <a:latin typeface="Arial" pitchFamily="34" charset="0"/>
                <a:ea typeface="ＭＳ Ｐゴシック" pitchFamily="34" charset="-128"/>
              </a:rPr>
              <a:t>Som sagt er det altså bl.a. dette, det drejer sig om, hvis vi vil vinde konkurrencen om at være attraktive blandt de mange.</a:t>
            </a:r>
          </a:p>
          <a:p>
            <a:pPr marL="228600" indent="-228600"/>
            <a:r>
              <a:rPr lang="da-DK" sz="1600" smtClean="0">
                <a:latin typeface="Arial" pitchFamily="34" charset="0"/>
                <a:ea typeface="ＭＳ Ｐゴシック" pitchFamily="34" charset="-128"/>
              </a:rPr>
              <a:t>Så kære præsidenter – det handler om at komme i gang – eller komme videre – og gøre det konkret. - </a:t>
            </a:r>
            <a:r>
              <a:rPr lang="da-DK" sz="1600" b="1" smtClean="0">
                <a:latin typeface="Arial" pitchFamily="34" charset="0"/>
                <a:ea typeface="ＭＳ Ｐゴシック" pitchFamily="34" charset="-128"/>
              </a:rPr>
              <a:t>klik</a:t>
            </a:r>
            <a:endParaRPr lang="da-DK" sz="1600" smtClean="0">
              <a:latin typeface="Arial" pitchFamily="34" charset="0"/>
              <a:ea typeface="ＭＳ Ｐゴシック" pitchFamily="34" charset="-128"/>
            </a:endParaRPr>
          </a:p>
          <a:p>
            <a:pPr marL="228600" indent="-228600"/>
            <a:endParaRPr lang="da-DK" sz="1600" smtClean="0">
              <a:latin typeface="Arial" pitchFamily="34" charset="0"/>
              <a:ea typeface="ＭＳ Ｐゴシック" pitchFamily="34" charset="-128"/>
            </a:endParaRPr>
          </a:p>
          <a:p>
            <a:pPr marL="228600" indent="-228600"/>
            <a:r>
              <a:rPr lang="da-DK" sz="1600" smtClean="0">
                <a:latin typeface="Arial" pitchFamily="34" charset="0"/>
                <a:ea typeface="ＭＳ Ｐゴシック" pitchFamily="34" charset="-128"/>
              </a:rPr>
              <a:t>1. Gør klubberne klar til at kunne møde kravene fra de nye generationer</a:t>
            </a:r>
          </a:p>
          <a:p>
            <a:pPr marL="228600" indent="-228600"/>
            <a:r>
              <a:rPr lang="da-DK" sz="1600" smtClean="0">
                <a:latin typeface="Arial" pitchFamily="34" charset="0"/>
                <a:ea typeface="ＭＳ Ｐゴシック" pitchFamily="34" charset="-128"/>
              </a:rPr>
              <a:t>	- kig jeres fleksibilitet og traditioner efter i sømmene – se bl.a. på balancen mellem forandring og nødvendig kontinuitet</a:t>
            </a:r>
          </a:p>
          <a:p>
            <a:pPr marL="228600" indent="-228600"/>
            <a:r>
              <a:rPr lang="da-DK" sz="1600" smtClean="0">
                <a:latin typeface="Arial" pitchFamily="34" charset="0"/>
                <a:ea typeface="ＭＳ Ｐゴシック" pitchFamily="34" charset="-128"/>
              </a:rPr>
              <a:t>	- skab muligheder for udfoldelse af energi til at iværksætte aktiviteter og præstere resultater – gerne i teamwork</a:t>
            </a:r>
          </a:p>
          <a:p>
            <a:pPr marL="228600" indent="-228600"/>
            <a:r>
              <a:rPr lang="da-DK" sz="1600" smtClean="0">
                <a:latin typeface="Arial" pitchFamily="34" charset="0"/>
                <a:ea typeface="ＭＳ Ｐゴシック" pitchFamily="34" charset="-128"/>
              </a:rPr>
              <a:t>	- kom ud over byskiltet</a:t>
            </a:r>
          </a:p>
          <a:p>
            <a:pPr marL="228600" indent="-228600"/>
            <a:r>
              <a:rPr lang="da-DK" sz="1600" smtClean="0">
                <a:latin typeface="Arial" pitchFamily="34" charset="0"/>
                <a:ea typeface="ＭＳ Ｐゴシック" pitchFamily="34" charset="-128"/>
              </a:rPr>
              <a:t>	- muligheder for teknologi er et must - </a:t>
            </a:r>
            <a:r>
              <a:rPr lang="da-DK" sz="1600" b="1" smtClean="0">
                <a:latin typeface="Arial" pitchFamily="34" charset="0"/>
                <a:ea typeface="ＭＳ Ｐゴシック" pitchFamily="34" charset="-128"/>
              </a:rPr>
              <a:t>klik</a:t>
            </a:r>
            <a:endParaRPr lang="da-DK" sz="1600" smtClean="0">
              <a:latin typeface="Arial" pitchFamily="34" charset="0"/>
              <a:ea typeface="ＭＳ Ｐゴシック" pitchFamily="34" charset="-128"/>
            </a:endParaRPr>
          </a:p>
          <a:p>
            <a:pPr marL="228600" indent="-228600"/>
            <a:r>
              <a:rPr lang="da-DK" sz="1600" smtClean="0">
                <a:latin typeface="Arial" pitchFamily="34" charset="0"/>
                <a:ea typeface="ＭＳ Ｐゴシック" pitchFamily="34" charset="-128"/>
              </a:rPr>
              <a:t>2. Iværksæt konkrete tiltag overfor målgrupperne – hvordan lyder din elevatortale?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DA40DBE-CAD2-41C8-8F1A-6342566D0568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6525" y="350838"/>
            <a:ext cx="3630613" cy="2722562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442" y="3372944"/>
            <a:ext cx="6085842" cy="50858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4" rIns="91403" bIns="45704"/>
          <a:lstStyle/>
          <a:p>
            <a:r>
              <a:rPr lang="en-US" sz="1600" smtClean="0">
                <a:latin typeface="Arial" pitchFamily="34" charset="0"/>
                <a:ea typeface="ＭＳ Ｐゴシック" pitchFamily="34" charset="-128"/>
              </a:rPr>
              <a:t>Du kan hjælpe med at levere budskabet:</a:t>
            </a:r>
          </a:p>
          <a:p>
            <a:endParaRPr lang="en-US" sz="160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sz="1600" smtClean="0">
                <a:latin typeface="Arial" pitchFamily="34" charset="0"/>
                <a:ea typeface="ＭＳ Ｐゴシック" pitchFamily="34" charset="-128"/>
              </a:rPr>
              <a:t>Ændre tænkemåden i jeres klubber ved at fremme fornyelse og fleksibilitet – gøre nye ting og gøre det nuværende på en ny og mere attraktiv måde.</a:t>
            </a:r>
          </a:p>
          <a:p>
            <a:endParaRPr lang="en-US" sz="160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sz="1600" smtClean="0">
                <a:latin typeface="Arial" pitchFamily="34" charset="0"/>
                <a:ea typeface="ＭＳ Ｐゴシック" pitchFamily="34" charset="-128"/>
              </a:rPr>
              <a:t>Være ambassadører for strategisk tænkning og planlægning</a:t>
            </a:r>
          </a:p>
          <a:p>
            <a:endParaRPr lang="en-US" sz="160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sz="1600" smtClean="0">
                <a:latin typeface="Arial" pitchFamily="34" charset="0"/>
                <a:ea typeface="ＭＳ Ｐゴシック" pitchFamily="34" charset="-128"/>
              </a:rPr>
              <a:t>Prioritere engagement før deltagelse – få Rotarianerne ud af tankesættet om, at det at være til stede er det vigtigste aspekt i Rotary</a:t>
            </a:r>
          </a:p>
          <a:p>
            <a:endParaRPr lang="en-US" sz="16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>
              <a:latin typeface="Arial" pitchFamily="34" charset="0"/>
            </a:endParaRPr>
          </a:p>
        </p:txBody>
      </p:sp>
      <p:sp>
        <p:nvSpPr>
          <p:cNvPr id="5325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AC6B425-D00A-45B6-ADBE-9BFA1F92FC74}" type="slidenum">
              <a:rPr lang="en-US" altLang="nb-NO" sz="1200" smtClean="0"/>
              <a:pPr/>
              <a:t>29</a:t>
            </a:fld>
            <a:endParaRPr lang="en-US" altLang="nb-NO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00DE139-9885-4A5D-B750-653E5E28B737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xfrm>
            <a:off x="682372" y="4343363"/>
            <a:ext cx="5493256" cy="4115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2" rIns="91399" bIns="45702"/>
          <a:lstStyle/>
          <a:p>
            <a:pPr defTabSz="457200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Lykke til</a:t>
            </a:r>
          </a:p>
          <a:p>
            <a:pPr defTabSz="457200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3885275" y="8683785"/>
            <a:ext cx="2971092" cy="45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2" rIns="91399" bIns="45702"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ACB0E68-4C96-4C8D-ABAB-5DF0477C50C0}" type="slidenum">
              <a:rPr lang="en-US" sz="1100">
                <a:latin typeface="Courier New" pitchFamily="49" charset="0"/>
                <a:cs typeface="Arial" pitchFamily="34" charset="0"/>
              </a:rPr>
              <a:pPr algn="r" eaLnBrk="1" hangingPunct="1"/>
              <a:t>32</a:t>
            </a:fld>
            <a:endParaRPr lang="en-US" sz="1100">
              <a:latin typeface="Courier New" pitchFamily="49" charset="0"/>
              <a:cs typeface="Arial" pitchFamily="34" charset="0"/>
            </a:endParaRP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1075798" y="4721240"/>
            <a:ext cx="4783132" cy="230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>
            <a:spAutoFit/>
          </a:bodyPr>
          <a:lstStyle>
            <a:lvl1pPr defTabSz="89693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9693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9693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9693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9693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cs typeface="Arial" pitchFamily="34" charset="0"/>
              </a:rPr>
              <a:t>Help us start using new terminology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cs typeface="Arial" pitchFamily="34" charset="0"/>
              </a:rPr>
              <a:t>Help us create excitement about a new Rotary that bring people together in active collaboration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cs typeface="Arial" pitchFamily="34" charset="0"/>
              </a:rPr>
              <a:t>Help us revitalize and energize Rotarians to focus on greater things, different things, and greater responsibilities in our communities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Cambria" pitchFamily="18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7" name="Picture 6" descr="wheel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7750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0" y="0"/>
            <a:ext cx="1783080" cy="2139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9B1-9167-443A-9F15-1206AC701179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9EE0-C520-4DC1-8C8C-38224F7A8F2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9B1-9167-443A-9F15-1206AC701179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9EE0-C520-4DC1-8C8C-38224F7A8F2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9B1-9167-443A-9F15-1206AC701179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9EE0-C520-4DC1-8C8C-38224F7A8F2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9B1-9167-443A-9F15-1206AC701179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9EE0-C520-4DC1-8C8C-38224F7A8F2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9B1-9167-443A-9F15-1206AC701179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9EE0-C520-4DC1-8C8C-38224F7A8F2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9B1-9167-443A-9F15-1206AC701179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9EE0-C520-4DC1-8C8C-38224F7A8F2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9B1-9167-443A-9F15-1206AC701179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9EE0-C520-4DC1-8C8C-38224F7A8F2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9B1-9167-443A-9F15-1206AC701179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9EE0-C520-4DC1-8C8C-38224F7A8F2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9B1-9167-443A-9F15-1206AC701179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9EE0-C520-4DC1-8C8C-38224F7A8F2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49B1-9167-443A-9F15-1206AC701179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D9EE0-C520-4DC1-8C8C-38224F7A8F2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 descr="wheel2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047750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44121" y="6257836"/>
            <a:ext cx="15071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b="1" dirty="0" smtClean="0">
                <a:solidFill>
                  <a:srgbClr val="002060"/>
                </a:solidFill>
                <a:latin typeface="Cambria" pitchFamily="18" charset="0"/>
              </a:rPr>
              <a:t>Rotary District 2290</a:t>
            </a:r>
          </a:p>
          <a:p>
            <a:r>
              <a:rPr lang="nb-NO" sz="1100" b="1" dirty="0" smtClean="0">
                <a:solidFill>
                  <a:srgbClr val="002060"/>
                </a:solidFill>
                <a:latin typeface="Cambria" pitchFamily="18" charset="0"/>
              </a:rPr>
              <a:t>PDG Laila Lerum</a:t>
            </a:r>
            <a:endParaRPr lang="nb-NO" sz="11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64293" y="1243013"/>
            <a:ext cx="8922543" cy="5703094"/>
          </a:xfrm>
          <a:custGeom>
            <a:avLst/>
            <a:gdLst>
              <a:gd name="connsiteX0" fmla="*/ 564356 w 8922543"/>
              <a:gd name="connsiteY0" fmla="*/ 0 h 5703094"/>
              <a:gd name="connsiteX1" fmla="*/ 1393031 w 8922543"/>
              <a:gd name="connsiteY1" fmla="*/ 5029200 h 5703094"/>
              <a:gd name="connsiteX2" fmla="*/ 8922543 w 8922543"/>
              <a:gd name="connsiteY2" fmla="*/ 4043362 h 570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22543" h="5703094">
                <a:moveTo>
                  <a:pt x="564356" y="0"/>
                </a:moveTo>
                <a:cubicBezTo>
                  <a:pt x="282178" y="2177653"/>
                  <a:pt x="0" y="4355306"/>
                  <a:pt x="1393031" y="5029200"/>
                </a:cubicBezTo>
                <a:cubicBezTo>
                  <a:pt x="2786062" y="5703094"/>
                  <a:pt x="5854302" y="4873228"/>
                  <a:pt x="8922543" y="404336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0"/>
            <a:ext cx="1097280" cy="13167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PETS 2014 </a:t>
            </a:r>
            <a:b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MEDLEMSUTVIKLING </a:t>
            </a:r>
            <a:b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Hvordan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beholde og rekruttere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medlemmer i ditt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presiden</a:t>
            </a:r>
            <a:r>
              <a:rPr lang="nb-NO" dirty="0" err="1" smtClean="0"/>
              <a:t>tår</a:t>
            </a:r>
            <a:r>
              <a:rPr lang="nb-NO" dirty="0" smtClean="0"/>
              <a:t>?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PETS 2014</a:t>
            </a:r>
            <a:endParaRPr lang="nb-NO" dirty="0"/>
          </a:p>
        </p:txBody>
      </p:sp>
      <p:pic>
        <p:nvPicPr>
          <p:cNvPr id="1026" name="484974B0-1282-4CF9-ABD3-A8A3438042F2" descr="4D8E2D86-83C2-43E3-8B9C-D4A851C27037@ly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19526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15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ssholder for lysbilde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nb-NO" sz="1100" smtClean="0"/>
              <a:t>Slide </a:t>
            </a:r>
            <a:fld id="{DDCA7264-E1F8-49F4-AAC8-1C244069893A}" type="slidenum">
              <a:rPr lang="en-GB" altLang="nb-NO" sz="1100" smtClean="0"/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GB" altLang="nb-NO" sz="1100" smtClean="0"/>
          </a:p>
        </p:txBody>
      </p:sp>
      <p:sp>
        <p:nvSpPr>
          <p:cNvPr id="25603" name="Plassholder for bunn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nb-NO" sz="1100"/>
              <a:t>Laila Lerum og Christian Asdahl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4" y="234950"/>
            <a:ext cx="7553151" cy="1068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nb-NO" b="1" dirty="0" smtClean="0"/>
              <a:t>Peter M. </a:t>
            </a:r>
            <a:r>
              <a:rPr lang="nb-NO" altLang="nb-NO" b="1" dirty="0" err="1" smtClean="0"/>
              <a:t>Senge</a:t>
            </a:r>
            <a:r>
              <a:rPr lang="nb-NO" altLang="nb-NO" b="1" dirty="0" smtClean="0"/>
              <a:t> </a:t>
            </a:r>
            <a:r>
              <a:rPr lang="nb-NO" altLang="nb-NO" dirty="0" smtClean="0"/>
              <a:t>om hva som skaper den lærende organisasjon</a:t>
            </a:r>
          </a:p>
        </p:txBody>
      </p:sp>
      <p:sp>
        <p:nvSpPr>
          <p:cNvPr id="25605" name="AutoShape 3"/>
          <p:cNvSpPr>
            <a:spLocks noChangeArrowheads="1"/>
          </p:cNvSpPr>
          <p:nvPr/>
        </p:nvSpPr>
        <p:spPr bwMode="auto">
          <a:xfrm>
            <a:off x="508000" y="1468438"/>
            <a:ext cx="5949950" cy="711200"/>
          </a:xfrm>
          <a:prstGeom prst="rightArrowCallout">
            <a:avLst>
              <a:gd name="adj1" fmla="val 25000"/>
              <a:gd name="adj2" fmla="val 25000"/>
              <a:gd name="adj3" fmla="val 139435"/>
              <a:gd name="adj4" fmla="val 66667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0" rIns="0" bIns="0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nb-NO">
                <a:solidFill>
                  <a:schemeClr val="bg1"/>
                </a:solidFill>
              </a:rPr>
              <a:t>Systemtenking</a:t>
            </a:r>
          </a:p>
        </p:txBody>
      </p:sp>
      <p:sp>
        <p:nvSpPr>
          <p:cNvPr id="25606" name="AutoShape 4"/>
          <p:cNvSpPr>
            <a:spLocks noChangeArrowheads="1"/>
          </p:cNvSpPr>
          <p:nvPr/>
        </p:nvSpPr>
        <p:spPr bwMode="auto">
          <a:xfrm>
            <a:off x="534988" y="2498725"/>
            <a:ext cx="5949950" cy="711200"/>
          </a:xfrm>
          <a:prstGeom prst="rightArrowCallout">
            <a:avLst>
              <a:gd name="adj1" fmla="val 25000"/>
              <a:gd name="adj2" fmla="val 25000"/>
              <a:gd name="adj3" fmla="val 139435"/>
              <a:gd name="adj4" fmla="val 66667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0" rIns="0" bIns="0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nb-NO">
                <a:solidFill>
                  <a:schemeClr val="bg1"/>
                </a:solidFill>
              </a:rPr>
              <a:t>Personlig mestring</a:t>
            </a:r>
          </a:p>
        </p:txBody>
      </p:sp>
      <p:sp>
        <p:nvSpPr>
          <p:cNvPr id="25607" name="AutoShape 5"/>
          <p:cNvSpPr>
            <a:spLocks noChangeArrowheads="1"/>
          </p:cNvSpPr>
          <p:nvPr/>
        </p:nvSpPr>
        <p:spPr bwMode="auto">
          <a:xfrm>
            <a:off x="547688" y="3529013"/>
            <a:ext cx="5949950" cy="711200"/>
          </a:xfrm>
          <a:prstGeom prst="rightArrowCallout">
            <a:avLst>
              <a:gd name="adj1" fmla="val 25000"/>
              <a:gd name="adj2" fmla="val 25000"/>
              <a:gd name="adj3" fmla="val 139435"/>
              <a:gd name="adj4" fmla="val 66667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0" rIns="0" bIns="0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nb-NO">
                <a:solidFill>
                  <a:schemeClr val="bg1"/>
                </a:solidFill>
              </a:rPr>
              <a:t>Synliggjøring og endring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nb-NO">
                <a:solidFill>
                  <a:schemeClr val="bg1"/>
                </a:solidFill>
              </a:rPr>
              <a:t>av mentale modeller</a:t>
            </a:r>
          </a:p>
        </p:txBody>
      </p:sp>
      <p:sp>
        <p:nvSpPr>
          <p:cNvPr id="25608" name="AutoShape 6"/>
          <p:cNvSpPr>
            <a:spLocks noChangeArrowheads="1"/>
          </p:cNvSpPr>
          <p:nvPr/>
        </p:nvSpPr>
        <p:spPr bwMode="auto">
          <a:xfrm>
            <a:off x="561975" y="4575175"/>
            <a:ext cx="5949950" cy="711200"/>
          </a:xfrm>
          <a:prstGeom prst="rightArrowCallout">
            <a:avLst>
              <a:gd name="adj1" fmla="val 25000"/>
              <a:gd name="adj2" fmla="val 25000"/>
              <a:gd name="adj3" fmla="val 139435"/>
              <a:gd name="adj4" fmla="val 66667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0" rIns="0" bIns="0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nb-NO">
                <a:solidFill>
                  <a:schemeClr val="bg1"/>
                </a:solidFill>
              </a:rPr>
              <a:t>Skaping av felles visjoner </a:t>
            </a:r>
          </a:p>
        </p:txBody>
      </p:sp>
      <p:sp>
        <p:nvSpPr>
          <p:cNvPr id="25609" name="AutoShape 7"/>
          <p:cNvSpPr>
            <a:spLocks noChangeArrowheads="1"/>
          </p:cNvSpPr>
          <p:nvPr/>
        </p:nvSpPr>
        <p:spPr bwMode="auto">
          <a:xfrm>
            <a:off x="560388" y="5605463"/>
            <a:ext cx="5949950" cy="711200"/>
          </a:xfrm>
          <a:prstGeom prst="rightArrowCallout">
            <a:avLst>
              <a:gd name="adj1" fmla="val 25000"/>
              <a:gd name="adj2" fmla="val 25000"/>
              <a:gd name="adj3" fmla="val 139435"/>
              <a:gd name="adj4" fmla="val 66667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0" rIns="0" bIns="0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nb-NO">
                <a:solidFill>
                  <a:schemeClr val="bg1"/>
                </a:solidFill>
              </a:rPr>
              <a:t>Gruppelæring</a:t>
            </a:r>
          </a:p>
        </p:txBody>
      </p:sp>
      <p:sp>
        <p:nvSpPr>
          <p:cNvPr id="25610" name="Rectangle 8"/>
          <p:cNvSpPr>
            <a:spLocks noChangeArrowheads="1"/>
          </p:cNvSpPr>
          <p:nvPr/>
        </p:nvSpPr>
        <p:spPr bwMode="auto">
          <a:xfrm>
            <a:off x="6792913" y="1625600"/>
            <a:ext cx="1901825" cy="4600575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0" rIns="0" bIns="0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nb-NO"/>
              <a:t>LÆRENDE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nb-NO"/>
              <a:t>ORGANI-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nb-NO"/>
              <a:t>SASJON</a:t>
            </a:r>
          </a:p>
        </p:txBody>
      </p:sp>
      <p:sp>
        <p:nvSpPr>
          <p:cNvPr id="25611" name="Plassholder for dato 1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b-NO" altLang="nb-NO">
                <a:solidFill>
                  <a:schemeClr val="bg2"/>
                </a:solidFill>
              </a:rPr>
              <a:t>Skolelederforum 2014 </a:t>
            </a:r>
            <a:endParaRPr lang="en-GB" altLang="nb-NO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018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984776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0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Virker kvinner foryngende på klubbene?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2012</a:t>
            </a:r>
          </a:p>
          <a:p>
            <a:r>
              <a:rPr lang="nb-NO" dirty="0" smtClean="0"/>
              <a:t>Gjennomsnittsalder kvinner: 55 år</a:t>
            </a:r>
          </a:p>
          <a:p>
            <a:r>
              <a:rPr lang="nb-NO" dirty="0" smtClean="0"/>
              <a:t>Gjennomsnittsalder menn: 64 år</a:t>
            </a:r>
          </a:p>
          <a:p>
            <a:r>
              <a:rPr lang="nb-NO" dirty="0" err="1" smtClean="0"/>
              <a:t>Dvs</a:t>
            </a:r>
            <a:r>
              <a:rPr lang="nb-NO" dirty="0" smtClean="0"/>
              <a:t> en klar forskjell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207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Rekruttering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1989; En viss motstand mot å ta inn kvinner</a:t>
            </a:r>
            <a:br>
              <a:rPr lang="nb-NO" dirty="0" smtClean="0"/>
            </a:br>
            <a:r>
              <a:rPr lang="nb-NO" dirty="0" smtClean="0"/>
              <a:t>i mange klubber ( Kultur + holdning)</a:t>
            </a:r>
          </a:p>
          <a:p>
            <a:r>
              <a:rPr lang="nb-NO" dirty="0" smtClean="0"/>
              <a:t>2013; Få klubber i Norge</a:t>
            </a:r>
          </a:p>
          <a:p>
            <a:r>
              <a:rPr lang="nb-NO" dirty="0" smtClean="0"/>
              <a:t>D 2290: Fra 2012 har alle klubber kvinnelige medlemmer . Den siste klubben var Holmestrand, da et kvinnelig medlem fra Drammen kom flyttende til Holmestrand og meldte overgang fikk de et kvinnelig medlem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373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8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Kirsti, nytt medlem i 2012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28 år</a:t>
            </a:r>
          </a:p>
          <a:p>
            <a:r>
              <a:rPr lang="nb-NO" dirty="0" smtClean="0"/>
              <a:t>Far som er </a:t>
            </a:r>
            <a:r>
              <a:rPr lang="nb-NO" dirty="0" err="1" smtClean="0"/>
              <a:t>rotaryaner</a:t>
            </a:r>
            <a:endParaRPr lang="nb-NO" dirty="0" smtClean="0"/>
          </a:p>
          <a:p>
            <a:r>
              <a:rPr lang="nb-NO" dirty="0" smtClean="0"/>
              <a:t>Har vært utvekslingsstudent i </a:t>
            </a:r>
            <a:r>
              <a:rPr lang="nb-NO" dirty="0" err="1" smtClean="0"/>
              <a:t>Rotarys</a:t>
            </a:r>
            <a:r>
              <a:rPr lang="nb-NO" dirty="0" smtClean="0"/>
              <a:t> regi</a:t>
            </a:r>
          </a:p>
          <a:p>
            <a:r>
              <a:rPr lang="nb-NO" dirty="0" smtClean="0"/>
              <a:t>Har god utdanning</a:t>
            </a:r>
          </a:p>
          <a:p>
            <a:r>
              <a:rPr lang="nb-NO" dirty="0" smtClean="0"/>
              <a:t>Har lederstilling innen miljøterapi</a:t>
            </a:r>
          </a:p>
          <a:p>
            <a:r>
              <a:rPr lang="nb-NO" dirty="0" smtClean="0"/>
              <a:t>Har godt nettverk</a:t>
            </a:r>
          </a:p>
          <a:p>
            <a:r>
              <a:rPr lang="nb-NO" dirty="0" smtClean="0"/>
              <a:t>Har fin framtreden</a:t>
            </a:r>
          </a:p>
          <a:p>
            <a:r>
              <a:rPr lang="nb-NO" dirty="0" smtClean="0"/>
              <a:t>Er god på prosjektledelse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326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Hvorfor bli medlem av </a:t>
            </a:r>
            <a:r>
              <a:rPr lang="nb-NO" dirty="0" err="1" smtClean="0"/>
              <a:t>Rotary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62500" lnSpcReduction="20000"/>
          </a:bodyPr>
          <a:lstStyle/>
          <a:p>
            <a:r>
              <a:rPr lang="nb-NO" sz="4500" dirty="0" err="1" smtClean="0"/>
              <a:t>Rotarys</a:t>
            </a:r>
            <a:r>
              <a:rPr lang="nb-NO" sz="4500" dirty="0" smtClean="0"/>
              <a:t> idegrunnlag og formål</a:t>
            </a:r>
          </a:p>
          <a:p>
            <a:r>
              <a:rPr lang="nb-NO" sz="4500" dirty="0" smtClean="0"/>
              <a:t>Rotary skal gjenspeile samfunnet og være et tverrsnitt av lokalsamfunnet</a:t>
            </a:r>
          </a:p>
          <a:p>
            <a:r>
              <a:rPr lang="nb-NO" sz="4500" dirty="0" smtClean="0"/>
              <a:t>Spredning i alder</a:t>
            </a:r>
          </a:p>
          <a:p>
            <a:r>
              <a:rPr lang="nb-NO" sz="4500" dirty="0" smtClean="0"/>
              <a:t>God yrkesfordeling</a:t>
            </a:r>
          </a:p>
          <a:p>
            <a:r>
              <a:rPr lang="nb-NO" sz="4500" dirty="0" smtClean="0"/>
              <a:t>Bredde i etnisk representasjon</a:t>
            </a:r>
          </a:p>
          <a:p>
            <a:r>
              <a:rPr lang="nb-NO" sz="4500" dirty="0" smtClean="0"/>
              <a:t>Ulike religiøse og politiske syn/ mangfold</a:t>
            </a:r>
          </a:p>
          <a:p>
            <a:r>
              <a:rPr lang="nb-NO" sz="4500" dirty="0" smtClean="0"/>
              <a:t>- Styrke </a:t>
            </a:r>
            <a:r>
              <a:rPr lang="nb-NO" sz="4500" dirty="0"/>
              <a:t>etikken </a:t>
            </a:r>
            <a:br>
              <a:rPr lang="nb-NO" sz="4500" dirty="0"/>
            </a:br>
            <a:r>
              <a:rPr lang="nb-NO" sz="4500" dirty="0"/>
              <a:t>- Nettverksbygging </a:t>
            </a:r>
            <a:br>
              <a:rPr lang="nb-NO" sz="4500" dirty="0"/>
            </a:br>
            <a:r>
              <a:rPr lang="nb-NO" sz="4500" dirty="0"/>
              <a:t>- Sosial inkludering </a:t>
            </a:r>
            <a:br>
              <a:rPr lang="nb-NO" sz="4500" dirty="0"/>
            </a:br>
            <a:r>
              <a:rPr lang="nb-NO" sz="4500" dirty="0"/>
              <a:t>- Humanitær bistand</a:t>
            </a:r>
            <a:endParaRPr lang="da-DK" sz="4500" dirty="0"/>
          </a:p>
          <a:p>
            <a:pPr marL="0" indent="0">
              <a:buNone/>
            </a:pPr>
            <a:endParaRPr lang="nb-NO" sz="4500" dirty="0" smtClean="0"/>
          </a:p>
          <a:p>
            <a:endParaRPr lang="nb-NO" dirty="0"/>
          </a:p>
        </p:txBody>
      </p:sp>
      <p:pic>
        <p:nvPicPr>
          <p:cNvPr id="4" name="484974B0-1282-4CF9-ABD3-A8A3438042F2" descr="4D8E2D86-83C2-43E3-8B9C-D4A851C27037@ly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58" y="4509120"/>
            <a:ext cx="1195618" cy="15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11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270491"/>
            <a:ext cx="9144000" cy="3998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2517" indent="-200968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03872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125421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446969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1768518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090067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411616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733164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v-SE" sz="1300">
                <a:solidFill>
                  <a:schemeClr val="bg1"/>
                </a:solidFill>
              </a:rPr>
              <a:t>Porsgrunn Rotary 13. august 2012 - PDG Laila Lerum</a:t>
            </a:r>
            <a:endParaRPr lang="da-DK" sz="1300">
              <a:solidFill>
                <a:schemeClr val="bg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sz="3400" dirty="0" smtClean="0"/>
              <a:t>2 kjønn og 4 generasjoner i Rotary</a:t>
            </a:r>
            <a:endParaRPr lang="da-DK" sz="3400" dirty="0"/>
          </a:p>
        </p:txBody>
      </p:sp>
      <p:graphicFrame>
        <p:nvGraphicFramePr>
          <p:cNvPr id="48175" name="Group 4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99748512"/>
              </p:ext>
            </p:extLst>
          </p:nvPr>
        </p:nvGraphicFramePr>
        <p:xfrm>
          <a:off x="0" y="1074548"/>
          <a:ext cx="9629612" cy="5804731"/>
        </p:xfrm>
        <a:graphic>
          <a:graphicData uri="http://schemas.openxmlformats.org/drawingml/2006/table">
            <a:tbl>
              <a:tblPr/>
              <a:tblGrid>
                <a:gridCol w="2375198"/>
                <a:gridCol w="2465070"/>
                <a:gridCol w="2304305"/>
                <a:gridCol w="2485039"/>
              </a:tblGrid>
              <a:tr h="589711"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66-86</a:t>
                      </a:r>
                    </a:p>
                  </a:txBody>
                  <a:tcPr marL="63293" marR="63293" marT="126639" marB="329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47-65+</a:t>
                      </a:r>
                    </a:p>
                  </a:txBody>
                  <a:tcPr marL="63293" marR="63293" marT="126639" marB="329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30-46</a:t>
                      </a:r>
                    </a:p>
                  </a:txBody>
                  <a:tcPr marL="63293" marR="63293" marT="126639" marB="329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9-29</a:t>
                      </a:r>
                    </a:p>
                  </a:txBody>
                  <a:tcPr marL="63293" marR="63293" marT="126639" marB="329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17607"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 Diplomatiske</a:t>
                      </a:r>
                    </a:p>
                  </a:txBody>
                  <a:tcPr marL="63293" marR="63293" marT="126639" marB="329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Idealistiske</a:t>
                      </a:r>
                    </a:p>
                  </a:txBody>
                  <a:tcPr marL="63293" marR="63293" marT="126639" marB="329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Skeptiske over for institusjoner</a:t>
                      </a:r>
                    </a:p>
                  </a:txBody>
                  <a:tcPr marL="63293" marR="63293" marT="126639" marB="329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Født inn i teknologien</a:t>
                      </a:r>
                    </a:p>
                  </a:txBody>
                  <a:tcPr marL="63293" marR="63293" marT="126639" marB="329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48228"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Gavmilde</a:t>
                      </a:r>
                    </a:p>
                  </a:txBody>
                  <a:tcPr marL="63293" marR="63293" marT="126639" marB="329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Rettferdige, dogmatiske</a:t>
                      </a:r>
                    </a:p>
                  </a:txBody>
                  <a:tcPr marL="63293" marR="63293" marT="126639" marB="329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Udfordrer tradisjoner</a:t>
                      </a:r>
                    </a:p>
                  </a:txBody>
                  <a:tcPr marL="63293" marR="63293" marT="126639" marB="329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Globalt syn</a:t>
                      </a:r>
                    </a:p>
                  </a:txBody>
                  <a:tcPr marL="63293" marR="63293" marT="126639" marB="329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08796"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Sosialt </a:t>
                      </a:r>
                      <a:b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bevisste</a:t>
                      </a:r>
                    </a:p>
                  </a:txBody>
                  <a:tcPr marL="63293" marR="63293" marT="126639" marB="329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Konfronterende</a:t>
                      </a:r>
                    </a:p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Mentorer</a:t>
                      </a:r>
                    </a:p>
                  </a:txBody>
                  <a:tcPr marL="63293" marR="63293" marT="126639" marB="329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Pragmatiske</a:t>
                      </a:r>
                    </a:p>
                  </a:txBody>
                  <a:tcPr marL="63293" marR="63293" marT="126639" marB="329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Teamorienterte</a:t>
                      </a:r>
                      <a:endParaRPr kumimoji="0" lang="da-DK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63293" marR="63293" marT="126639" marB="329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08796"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 Hjelpsomme</a:t>
                      </a:r>
                    </a:p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Mentorer</a:t>
                      </a:r>
                    </a:p>
                  </a:txBody>
                  <a:tcPr marL="63293" marR="63293" marT="126639" marB="329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Motiveres av </a:t>
                      </a:r>
                      <a:b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å løse kriser </a:t>
                      </a:r>
                    </a:p>
                  </a:txBody>
                  <a:tcPr marL="63293" marR="63293" marT="126639" marB="329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Resultat orienterte</a:t>
                      </a:r>
                    </a:p>
                  </a:txBody>
                  <a:tcPr marL="63293" marR="63293" marT="126639" marB="329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Ambisiøse</a:t>
                      </a:r>
                      <a:b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Tjenesteivrige</a:t>
                      </a:r>
                    </a:p>
                  </a:txBody>
                  <a:tcPr marL="63293" marR="63293" marT="126639" marB="329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31593"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Ønsker å gi tilbake</a:t>
                      </a:r>
                    </a:p>
                  </a:txBody>
                  <a:tcPr marL="63293" marR="63293" marT="126639" marB="329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Frustreres av mangelfullhet</a:t>
                      </a:r>
                    </a:p>
                  </a:txBody>
                  <a:tcPr marL="63293" marR="63293" marT="126639" marB="329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Igangsettere</a:t>
                      </a:r>
                    </a:p>
                  </a:txBody>
                  <a:tcPr marL="63293" marR="63293" marT="126639" marB="329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Prestasjons</a:t>
                      </a:r>
                      <a:b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da-DK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fokuserte</a:t>
                      </a:r>
                    </a:p>
                  </a:txBody>
                  <a:tcPr marL="63293" marR="63293" marT="126639" marB="329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0521" name="Line 40"/>
          <p:cNvSpPr>
            <a:spLocks noChangeShapeType="1"/>
          </p:cNvSpPr>
          <p:nvPr/>
        </p:nvSpPr>
        <p:spPr bwMode="auto">
          <a:xfrm>
            <a:off x="1893325" y="4125970"/>
            <a:ext cx="5090543" cy="80419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310" tIns="32155" rIns="64310" bIns="32155"/>
          <a:lstStyle/>
          <a:p>
            <a:endParaRPr lang="nb-NO"/>
          </a:p>
        </p:txBody>
      </p:sp>
      <p:sp>
        <p:nvSpPr>
          <p:cNvPr id="20522" name="Line 41"/>
          <p:cNvSpPr>
            <a:spLocks noChangeShapeType="1"/>
          </p:cNvSpPr>
          <p:nvPr/>
        </p:nvSpPr>
        <p:spPr bwMode="auto">
          <a:xfrm>
            <a:off x="4197466" y="3375387"/>
            <a:ext cx="589431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310" tIns="32155" rIns="64310" bIns="32155"/>
          <a:lstStyle/>
          <a:p>
            <a:endParaRPr lang="nb-NO"/>
          </a:p>
        </p:txBody>
      </p:sp>
      <p:sp>
        <p:nvSpPr>
          <p:cNvPr id="20523" name="Line 42"/>
          <p:cNvSpPr>
            <a:spLocks noChangeShapeType="1"/>
          </p:cNvSpPr>
          <p:nvPr/>
        </p:nvSpPr>
        <p:spPr bwMode="auto">
          <a:xfrm>
            <a:off x="4304635" y="4286808"/>
            <a:ext cx="4822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310" tIns="32155" rIns="64310" bIns="32155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470440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Oppstartoppgave som president:</a:t>
            </a:r>
            <a:br>
              <a:rPr lang="nb-NO" dirty="0" smtClean="0"/>
            </a:br>
            <a:r>
              <a:rPr lang="nb-NO" dirty="0" smtClean="0"/>
              <a:t>Medlemmers kjønn og alder i </a:t>
            </a:r>
            <a:br>
              <a:rPr lang="nb-NO" dirty="0" smtClean="0"/>
            </a:br>
            <a:r>
              <a:rPr lang="nb-NO" dirty="0" smtClean="0"/>
              <a:t>din klubb?</a:t>
            </a:r>
          </a:p>
        </p:txBody>
      </p:sp>
      <p:sp>
        <p:nvSpPr>
          <p:cNvPr id="21507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3098" indent="-643098">
              <a:buFontTx/>
              <a:buAutoNum type="arabicPeriod"/>
            </a:pPr>
            <a:r>
              <a:rPr lang="nb-NO" dirty="0" smtClean="0"/>
              <a:t>Hvor mange kvinnelige og mannlige medlemmer har din klubb pr i dag i hver av de fire generasjonsboksene?</a:t>
            </a:r>
          </a:p>
          <a:p>
            <a:pPr marL="643098" indent="-643098">
              <a:buFontTx/>
              <a:buAutoNum type="arabicPeriod"/>
            </a:pPr>
            <a:r>
              <a:rPr lang="nb-NO" dirty="0" smtClean="0"/>
              <a:t>Hva trenger din klubb av ny energi </a:t>
            </a:r>
            <a:r>
              <a:rPr lang="nb-NO" dirty="0" err="1" smtClean="0"/>
              <a:t>ift</a:t>
            </a:r>
            <a:r>
              <a:rPr lang="nb-NO" dirty="0" smtClean="0"/>
              <a:t> karakteristika i de to yngste generasjonsboksene?</a:t>
            </a:r>
          </a:p>
          <a:p>
            <a:pPr marL="643098" indent="-643098">
              <a:buFontTx/>
              <a:buAutoNum type="arabicPeriod"/>
            </a:pPr>
            <a:r>
              <a:rPr lang="nb-NO" dirty="0" smtClean="0"/>
              <a:t>Hvordan forynge klubben på en slik måte at det blir attraktivt for begge kjønn og alle generasjoner å delta?</a:t>
            </a:r>
          </a:p>
        </p:txBody>
      </p:sp>
      <p:sp>
        <p:nvSpPr>
          <p:cNvPr id="21508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0" y="6270491"/>
            <a:ext cx="9144000" cy="3998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2517" indent="-200968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03872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125421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446969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1768518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090067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411616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733164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v-SE" sz="1300">
                <a:solidFill>
                  <a:schemeClr val="bg1"/>
                </a:solidFill>
              </a:rPr>
              <a:t>Porsgrunn Rotary 13. august 2012 - PDG Laila Lerum</a:t>
            </a:r>
            <a:endParaRPr lang="da-DK" sz="1300">
              <a:solidFill>
                <a:schemeClr val="bg1"/>
              </a:solidFill>
            </a:endParaRPr>
          </a:p>
        </p:txBody>
      </p:sp>
      <p:pic>
        <p:nvPicPr>
          <p:cNvPr id="5" name="484974B0-1282-4CF9-ABD3-A8A3438042F2" descr="4D8E2D86-83C2-43E3-8B9C-D4A851C27037@ly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83" y="3501008"/>
            <a:ext cx="691562" cy="92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4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270491"/>
            <a:ext cx="9144000" cy="3998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2517" indent="-200968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03872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125421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446969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1768518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090067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411616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733164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v-SE" sz="1300">
                <a:solidFill>
                  <a:schemeClr val="bg1"/>
                </a:solidFill>
              </a:rPr>
              <a:t>Porsgrunn Rotary 13. august 2012 - PDG Laila Lerum</a:t>
            </a:r>
            <a:endParaRPr lang="da-DK" sz="130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2201" y="748349"/>
            <a:ext cx="9144000" cy="643356"/>
          </a:xfrm>
        </p:spPr>
        <p:txBody>
          <a:bodyPr/>
          <a:lstStyle/>
          <a:p>
            <a:r>
              <a:rPr lang="da-DK" sz="3400" dirty="0" smtClean="0"/>
              <a:t>Det </a:t>
            </a:r>
            <a:r>
              <a:rPr lang="da-DK" sz="3400" dirty="0"/>
              <a:t>gjelder Rotary’s </a:t>
            </a:r>
            <a:r>
              <a:rPr lang="da-DK" sz="3400" dirty="0" smtClean="0"/>
              <a:t>og din klubbs fremtid</a:t>
            </a:r>
            <a:r>
              <a:rPr lang="da-DK" sz="3400" dirty="0"/>
              <a:t>!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499008" y="1338092"/>
            <a:ext cx="8187290" cy="478831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da-DK" sz="3100" dirty="0">
                <a:solidFill>
                  <a:srgbClr val="FF3300"/>
                </a:solidFill>
              </a:rPr>
              <a:t>Utarbeide og gjennomføre en strategi, som kan lukke gapet mellom generasjonene og skape </a:t>
            </a:r>
            <a:r>
              <a:rPr lang="da-DK" sz="3100" dirty="0" smtClean="0">
                <a:solidFill>
                  <a:srgbClr val="FF3300"/>
                </a:solidFill>
              </a:rPr>
              <a:t>en dynamisk klubb med begge kjønn</a:t>
            </a:r>
            <a:endParaRPr lang="da-DK" sz="3100" dirty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3100" dirty="0"/>
              <a:t>Gjøre klubben klar til å møte kravene fra de nye </a:t>
            </a:r>
            <a:r>
              <a:rPr lang="da-DK" sz="3100" dirty="0" smtClean="0"/>
              <a:t>generasjonene og fra begge kjønn</a:t>
            </a:r>
            <a:endParaRPr lang="da-DK" sz="3100" dirty="0"/>
          </a:p>
          <a:p>
            <a:pPr lvl="1">
              <a:lnSpc>
                <a:spcPct val="90000"/>
              </a:lnSpc>
            </a:pPr>
            <a:r>
              <a:rPr lang="da-DK" sz="2500" dirty="0"/>
              <a:t>Fleksibilitet og tradisjoner</a:t>
            </a:r>
          </a:p>
          <a:p>
            <a:pPr lvl="1">
              <a:lnSpc>
                <a:spcPct val="90000"/>
              </a:lnSpc>
            </a:pPr>
            <a:r>
              <a:rPr lang="da-DK" sz="2500" dirty="0"/>
              <a:t>Muligheter for nye aktiviteter og resultater i team/</a:t>
            </a:r>
            <a:br>
              <a:rPr lang="da-DK" sz="2500" dirty="0"/>
            </a:br>
            <a:r>
              <a:rPr lang="da-DK" sz="2500" dirty="0" smtClean="0"/>
              <a:t>komitegrupper og prosjekter</a:t>
            </a:r>
            <a:endParaRPr lang="da-DK" sz="2500" dirty="0"/>
          </a:p>
          <a:p>
            <a:pPr lvl="1">
              <a:lnSpc>
                <a:spcPct val="90000"/>
              </a:lnSpc>
            </a:pPr>
            <a:r>
              <a:rPr lang="da-DK" sz="2500" dirty="0"/>
              <a:t>Globalisering og teknologi</a:t>
            </a:r>
          </a:p>
          <a:p>
            <a:pPr>
              <a:lnSpc>
                <a:spcPct val="90000"/>
              </a:lnSpc>
            </a:pPr>
            <a:r>
              <a:rPr lang="da-DK" sz="3100" dirty="0"/>
              <a:t>Konkrete tiltak overfor de ulike målgruppene</a:t>
            </a:r>
          </a:p>
          <a:p>
            <a:pPr>
              <a:lnSpc>
                <a:spcPct val="90000"/>
              </a:lnSpc>
            </a:pPr>
            <a:r>
              <a:rPr lang="da-DK" sz="3100" dirty="0" smtClean="0">
                <a:solidFill>
                  <a:srgbClr val="FF0000"/>
                </a:solidFill>
              </a:rPr>
              <a:t>Reorganisering </a:t>
            </a:r>
            <a:r>
              <a:rPr lang="da-DK" sz="3100" dirty="0">
                <a:solidFill>
                  <a:srgbClr val="FF0000"/>
                </a:solidFill>
              </a:rPr>
              <a:t>av </a:t>
            </a:r>
            <a:r>
              <a:rPr lang="da-DK" sz="3100" dirty="0" smtClean="0">
                <a:solidFill>
                  <a:srgbClr val="FF0000"/>
                </a:solidFill>
              </a:rPr>
              <a:t>klubbarbeidet og møtene</a:t>
            </a:r>
            <a:endParaRPr lang="da-DK" sz="3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42651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kjermbilde 2014-03-14 kl. 18.00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840760" cy="36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9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270491"/>
            <a:ext cx="9144000" cy="3998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2517" indent="-200968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03872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125421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446969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1768518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090067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411616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733164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v-SE" sz="1300">
                <a:solidFill>
                  <a:schemeClr val="bg1"/>
                </a:solidFill>
              </a:rPr>
              <a:t>Porsgrunn Rotary 13. august 2012 - PDG Laila Lerum</a:t>
            </a:r>
            <a:endParaRPr lang="da-DK" sz="1300">
              <a:solidFill>
                <a:schemeClr val="bg1"/>
              </a:solidFill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400" dirty="0" smtClean="0"/>
              <a:t>LYS OPP Rotary !</a:t>
            </a:r>
            <a:endParaRPr lang="en-US" sz="3400" dirty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9008" y="1124744"/>
            <a:ext cx="4007686" cy="5472608"/>
          </a:xfrm>
        </p:spPr>
        <p:txBody>
          <a:bodyPr lIns="91429" tIns="45715" rIns="91429" bIns="45715">
            <a:normAutofit fontScale="85000" lnSpcReduction="20000"/>
          </a:bodyPr>
          <a:lstStyle/>
          <a:p>
            <a:pPr eaLnBrk="1" hangingPunct="1"/>
            <a:r>
              <a:rPr lang="en-US" sz="2800" dirty="0" err="1"/>
              <a:t>Endre</a:t>
            </a:r>
            <a:r>
              <a:rPr lang="en-US" sz="2800" dirty="0"/>
              <a:t> </a:t>
            </a:r>
            <a:r>
              <a:rPr lang="en-US" sz="2800" dirty="0" err="1" smtClean="0"/>
              <a:t>tenkemåte</a:t>
            </a:r>
            <a:r>
              <a:rPr lang="en-US" sz="2800" dirty="0" smtClean="0"/>
              <a:t>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holdninger</a:t>
            </a:r>
            <a:r>
              <a:rPr lang="en-US" sz="2800" dirty="0" smtClean="0"/>
              <a:t> </a:t>
            </a:r>
            <a:endParaRPr lang="en-US" sz="2800" dirty="0"/>
          </a:p>
          <a:p>
            <a:pPr eaLnBrk="1" hangingPunct="1"/>
            <a:r>
              <a:rPr lang="en-US" sz="2800" dirty="0" err="1"/>
              <a:t>Fremme</a:t>
            </a:r>
            <a:r>
              <a:rPr lang="en-US" sz="2800" dirty="0"/>
              <a:t> </a:t>
            </a:r>
            <a:r>
              <a:rPr lang="en-US" sz="2800" dirty="0" err="1"/>
              <a:t>fornyelse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fleksibilitet</a:t>
            </a:r>
            <a:r>
              <a:rPr lang="en-US" sz="2800" dirty="0"/>
              <a:t> </a:t>
            </a:r>
          </a:p>
          <a:p>
            <a:pPr eaLnBrk="1" hangingPunct="1"/>
            <a:r>
              <a:rPr lang="en-US" sz="2800" dirty="0" err="1"/>
              <a:t>Tenke</a:t>
            </a:r>
            <a:r>
              <a:rPr lang="en-US" sz="2800" dirty="0"/>
              <a:t> </a:t>
            </a:r>
            <a:r>
              <a:rPr lang="en-US" sz="2800" dirty="0" err="1" smtClean="0"/>
              <a:t>strategisk</a:t>
            </a:r>
            <a:r>
              <a:rPr lang="en-US" sz="2800" dirty="0" smtClean="0"/>
              <a:t> </a:t>
            </a:r>
            <a:r>
              <a:rPr lang="en-US" sz="2800" dirty="0" err="1" smtClean="0"/>
              <a:t>og</a:t>
            </a:r>
            <a:r>
              <a:rPr lang="en-US" sz="2800" dirty="0" smtClean="0"/>
              <a:t>  </a:t>
            </a:r>
            <a:r>
              <a:rPr lang="en-US" sz="2800" dirty="0" err="1" smtClean="0"/>
              <a:t>bærekraftig</a:t>
            </a:r>
            <a:endParaRPr lang="en-US" sz="2800" dirty="0"/>
          </a:p>
          <a:p>
            <a:pPr eaLnBrk="1" hangingPunct="1"/>
            <a:r>
              <a:rPr lang="en-US" sz="2800" dirty="0" err="1"/>
              <a:t>Få</a:t>
            </a:r>
            <a:r>
              <a:rPr lang="en-US" sz="2800" dirty="0"/>
              <a:t> </a:t>
            </a:r>
            <a:r>
              <a:rPr lang="en-US" sz="2800" dirty="0" err="1"/>
              <a:t>Rotarianere</a:t>
            </a:r>
            <a:r>
              <a:rPr lang="en-US" sz="2800" dirty="0"/>
              <a:t> </a:t>
            </a:r>
            <a:r>
              <a:rPr lang="en-US" sz="2800" dirty="0" err="1"/>
              <a:t>til</a:t>
            </a:r>
            <a:r>
              <a:rPr lang="en-US" sz="2800" dirty="0"/>
              <a:t> å se </a:t>
            </a:r>
            <a:r>
              <a:rPr lang="en-US" sz="2800" dirty="0" err="1"/>
              <a:t>fordelene</a:t>
            </a:r>
            <a:r>
              <a:rPr lang="en-US" sz="2800" dirty="0"/>
              <a:t> </a:t>
            </a:r>
            <a:r>
              <a:rPr lang="en-US" sz="2800" dirty="0" err="1"/>
              <a:t>ved</a:t>
            </a:r>
            <a:r>
              <a:rPr lang="en-US" sz="2800" dirty="0"/>
              <a:t> </a:t>
            </a:r>
            <a:r>
              <a:rPr lang="en-US" sz="2800" dirty="0" err="1" smtClean="0"/>
              <a:t>begge</a:t>
            </a:r>
            <a:r>
              <a:rPr lang="en-US" sz="2800" dirty="0" smtClean="0"/>
              <a:t> </a:t>
            </a:r>
            <a:r>
              <a:rPr lang="en-US" sz="2800" dirty="0" err="1" smtClean="0"/>
              <a:t>kjønn</a:t>
            </a:r>
            <a:r>
              <a:rPr lang="en-US" sz="2800" dirty="0" smtClean="0"/>
              <a:t> </a:t>
            </a:r>
            <a:r>
              <a:rPr lang="en-US" sz="2800" dirty="0" err="1" smtClean="0"/>
              <a:t>og</a:t>
            </a:r>
            <a:r>
              <a:rPr lang="en-US" sz="2800" dirty="0" smtClean="0"/>
              <a:t>  </a:t>
            </a:r>
            <a:r>
              <a:rPr lang="en-US" sz="2800" dirty="0" err="1"/>
              <a:t>planlegge</a:t>
            </a:r>
            <a:r>
              <a:rPr lang="en-US" sz="2800" dirty="0"/>
              <a:t> </a:t>
            </a:r>
            <a:r>
              <a:rPr lang="en-US" sz="2800" dirty="0" err="1" smtClean="0"/>
              <a:t>fremtidens</a:t>
            </a:r>
            <a:r>
              <a:rPr lang="en-US" sz="2800" dirty="0" smtClean="0"/>
              <a:t> </a:t>
            </a:r>
            <a:r>
              <a:rPr lang="en-US" sz="2800" dirty="0" err="1" smtClean="0"/>
              <a:t>klubb</a:t>
            </a:r>
            <a:r>
              <a:rPr lang="en-US" sz="2800" dirty="0" smtClean="0"/>
              <a:t>/ org</a:t>
            </a:r>
            <a:endParaRPr lang="en-US" sz="2800" dirty="0"/>
          </a:p>
          <a:p>
            <a:pPr eaLnBrk="1" hangingPunct="1"/>
            <a:r>
              <a:rPr lang="en-US" sz="2800" dirty="0" err="1" smtClean="0"/>
              <a:t>Organisering</a:t>
            </a:r>
            <a:r>
              <a:rPr lang="en-US" sz="2800" dirty="0" smtClean="0"/>
              <a:t> </a:t>
            </a:r>
            <a:r>
              <a:rPr lang="en-US" sz="2800" dirty="0" err="1" smtClean="0"/>
              <a:t>av</a:t>
            </a:r>
            <a:r>
              <a:rPr lang="en-US" sz="2800" dirty="0" smtClean="0"/>
              <a:t> </a:t>
            </a:r>
            <a:r>
              <a:rPr lang="en-US" sz="2800" dirty="0" err="1" smtClean="0"/>
              <a:t>møtene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slik</a:t>
            </a:r>
            <a:r>
              <a:rPr lang="en-US" sz="2800" dirty="0" smtClean="0"/>
              <a:t> at </a:t>
            </a:r>
            <a:r>
              <a:rPr lang="en-US" sz="2800" dirty="0" err="1" smtClean="0"/>
              <a:t>det</a:t>
            </a:r>
            <a:r>
              <a:rPr lang="en-US" sz="2800" dirty="0" smtClean="0"/>
              <a:t> passer </a:t>
            </a:r>
            <a:r>
              <a:rPr lang="en-US" sz="2800" dirty="0" err="1" smtClean="0"/>
              <a:t>yngre</a:t>
            </a:r>
            <a:r>
              <a:rPr lang="en-US" sz="2800" dirty="0" smtClean="0"/>
              <a:t> </a:t>
            </a:r>
            <a:r>
              <a:rPr lang="en-US" sz="2800" dirty="0" err="1" smtClean="0"/>
              <a:t>medlemmer</a:t>
            </a:r>
            <a:r>
              <a:rPr lang="en-US" sz="2800" dirty="0" smtClean="0"/>
              <a:t>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begge</a:t>
            </a:r>
            <a:r>
              <a:rPr lang="en-US" sz="2800" dirty="0" smtClean="0"/>
              <a:t> </a:t>
            </a:r>
            <a:r>
              <a:rPr lang="en-US" sz="2800" dirty="0" err="1" smtClean="0"/>
              <a:t>kjønn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Prosjekter</a:t>
            </a:r>
            <a:r>
              <a:rPr lang="en-US" sz="2800" dirty="0" smtClean="0"/>
              <a:t> </a:t>
            </a:r>
            <a:r>
              <a:rPr lang="en-US" sz="2800" dirty="0" err="1" smtClean="0"/>
              <a:t>som</a:t>
            </a:r>
            <a:r>
              <a:rPr lang="en-US" sz="2800" dirty="0" smtClean="0"/>
              <a:t> </a:t>
            </a:r>
            <a:r>
              <a:rPr lang="en-US" sz="2800" dirty="0" err="1" smtClean="0"/>
              <a:t>nytter</a:t>
            </a:r>
            <a:r>
              <a:rPr lang="en-US" sz="2800" dirty="0" smtClean="0"/>
              <a:t> </a:t>
            </a:r>
            <a:r>
              <a:rPr lang="en-US" sz="2800" dirty="0" err="1" smtClean="0"/>
              <a:t>lokalt</a:t>
            </a:r>
            <a:r>
              <a:rPr lang="en-US" sz="2800" dirty="0" smtClean="0"/>
              <a:t> </a:t>
            </a:r>
            <a:r>
              <a:rPr lang="en-US" sz="2800" dirty="0" err="1" smtClean="0"/>
              <a:t>og</a:t>
            </a:r>
            <a:r>
              <a:rPr lang="en-US" sz="2800" dirty="0" smtClean="0"/>
              <a:t>/ </a:t>
            </a:r>
            <a:r>
              <a:rPr lang="en-US" sz="2800" dirty="0" err="1" smtClean="0"/>
              <a:t>eller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internasjonalt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4581" name="Rectangle 4"/>
          <p:cNvSpPr>
            <a:spLocks noGrp="1"/>
          </p:cNvSpPr>
          <p:nvPr>
            <p:ph sz="half" idx="4294967295"/>
          </p:nvPr>
        </p:nvSpPr>
        <p:spPr>
          <a:xfrm>
            <a:off x="4571442" y="1338092"/>
            <a:ext cx="4061271" cy="4525833"/>
          </a:xfrm>
        </p:spPr>
        <p:txBody>
          <a:bodyPr/>
          <a:lstStyle/>
          <a:p>
            <a:endParaRPr lang="da-DK" sz="2800"/>
          </a:p>
        </p:txBody>
      </p:sp>
      <p:pic>
        <p:nvPicPr>
          <p:cNvPr id="24582" name="Picture 3" descr="Change in Mind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73" y="1412776"/>
            <a:ext cx="410034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484974B0-1282-4CF9-ABD3-A8A3438042F2" descr="4D8E2D86-83C2-43E3-8B9C-D4A851C27037@ly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311"/>
            <a:ext cx="958025" cy="127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799463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mag-glas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9448">
            <a:off x="10341416" y="3726675"/>
            <a:ext cx="2863102" cy="214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/>
          <a:lstStyle/>
          <a:p>
            <a:r>
              <a:rPr lang="nb-NO" sz="3600" b="1" dirty="0" smtClean="0"/>
              <a:t>Ny president. Nye muligheter! </a:t>
            </a:r>
            <a:endParaRPr lang="en-US" sz="3600" b="1" dirty="0">
              <a:solidFill>
                <a:schemeClr val="bg1"/>
              </a:solidFill>
              <a:latin typeface="Arial Narrow"/>
            </a:endParaRP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Situasjon for din klubb? </a:t>
            </a:r>
          </a:p>
          <a:p>
            <a:pPr lvl="1"/>
            <a:r>
              <a:rPr lang="sv-SE" sz="2200" dirty="0" smtClean="0"/>
              <a:t>Jevn økning i medlemsalder</a:t>
            </a:r>
          </a:p>
          <a:p>
            <a:pPr lvl="1"/>
            <a:r>
              <a:rPr lang="sv-SE" sz="2200" dirty="0" smtClean="0"/>
              <a:t>Jevn nedgang i medlemsantall</a:t>
            </a:r>
          </a:p>
          <a:p>
            <a:pPr lvl="1"/>
            <a:r>
              <a:rPr lang="sv-SE" sz="2200" dirty="0" smtClean="0"/>
              <a:t>Mister mange av de nye medlemmene de første 1 – 3 årene.</a:t>
            </a:r>
          </a:p>
          <a:p>
            <a:r>
              <a:rPr lang="sv-SE" dirty="0" smtClean="0"/>
              <a:t>Nødvendige tiltak:</a:t>
            </a:r>
          </a:p>
          <a:p>
            <a:pPr lvl="1"/>
            <a:r>
              <a:rPr lang="sv-SE" sz="2200" dirty="0" smtClean="0"/>
              <a:t>Ha på plass en Medlemsutviklingskomite i klubben med en dedikert leder</a:t>
            </a:r>
          </a:p>
          <a:p>
            <a:pPr lvl="1"/>
            <a:r>
              <a:rPr lang="sv-SE" sz="2200" dirty="0" smtClean="0"/>
              <a:t>Involvere hele klubben</a:t>
            </a:r>
          </a:p>
          <a:p>
            <a:pPr lvl="1"/>
            <a:r>
              <a:rPr lang="sv-SE" sz="2200" dirty="0" smtClean="0"/>
              <a:t>Jobbe langsiktig (bruke 3-årsplaner)</a:t>
            </a:r>
          </a:p>
          <a:p>
            <a:pPr lvl="1"/>
            <a:r>
              <a:rPr lang="sv-SE" sz="2200" dirty="0" smtClean="0"/>
              <a:t>Sikre en motor til prosessen</a:t>
            </a:r>
          </a:p>
          <a:p>
            <a:pPr lvl="1"/>
            <a:r>
              <a:rPr lang="sv-SE" sz="2200" dirty="0" smtClean="0"/>
              <a:t>Felles høyttenkning: Etablere en liste på 20+ potensielle medlemmer</a:t>
            </a:r>
          </a:p>
          <a:p>
            <a:pPr lvl="1"/>
            <a:r>
              <a:rPr lang="sv-SE" sz="2200" dirty="0" smtClean="0"/>
              <a:t>Godkjenne listen som potensielle medlemmer før prosessen starter</a:t>
            </a: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5887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Prosess i klubben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Fordele mentor/oppfølgingsansvar (faddere)</a:t>
            </a:r>
          </a:p>
          <a:p>
            <a:r>
              <a:rPr lang="nb-NO" dirty="0" smtClean="0"/>
              <a:t>Bruke tid til prosessen</a:t>
            </a:r>
          </a:p>
          <a:p>
            <a:pPr lvl="1"/>
            <a:r>
              <a:rPr lang="nb-NO" dirty="0" smtClean="0"/>
              <a:t>Grundig Rotary informasjon (gjerne 1 av gangen, </a:t>
            </a:r>
            <a:r>
              <a:rPr lang="nb-NO" dirty="0" err="1" smtClean="0"/>
              <a:t>evt</a:t>
            </a:r>
            <a:r>
              <a:rPr lang="nb-NO" dirty="0" smtClean="0"/>
              <a:t> små grupper)</a:t>
            </a:r>
          </a:p>
          <a:p>
            <a:pPr lvl="1"/>
            <a:r>
              <a:rPr lang="nb-NO" dirty="0" smtClean="0"/>
              <a:t>Sikre </a:t>
            </a:r>
            <a:r>
              <a:rPr lang="nb-NO" b="1" dirty="0" smtClean="0"/>
              <a:t>forventningsavklaring</a:t>
            </a:r>
          </a:p>
          <a:p>
            <a:pPr lvl="1"/>
            <a:r>
              <a:rPr lang="nb-NO" dirty="0" smtClean="0"/>
              <a:t>Invitere til deltagelse på klubbens møter og andre aktiviteter</a:t>
            </a:r>
          </a:p>
          <a:p>
            <a:r>
              <a:rPr lang="nb-NO" dirty="0" smtClean="0"/>
              <a:t>Ta opp min 5 nye medlemmer samtidig (gjerne opp mot 10!) for å sikre at klubben endres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4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Sikre en revitalisert klubb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Gjør medlemsutvikling til en kontinuerlig prosess:</a:t>
            </a:r>
          </a:p>
          <a:p>
            <a:pPr lvl="1"/>
            <a:r>
              <a:rPr lang="nb-NO" dirty="0" smtClean="0"/>
              <a:t>Gi de nye medlemmene ansvar</a:t>
            </a:r>
          </a:p>
          <a:p>
            <a:pPr lvl="1"/>
            <a:r>
              <a:rPr lang="nb-NO" dirty="0" smtClean="0"/>
              <a:t>Høst de nye nettverkene som bringes inn i klubben med nye (og yngre!) medlemmer</a:t>
            </a:r>
          </a:p>
          <a:p>
            <a:pPr lvl="1"/>
            <a:r>
              <a:rPr lang="nb-NO" dirty="0" smtClean="0"/>
              <a:t>Kontinuerlig ha en liste med potensielle medlemmer</a:t>
            </a:r>
          </a:p>
          <a:p>
            <a:pPr lvl="1"/>
            <a:r>
              <a:rPr lang="nb-NO" dirty="0" smtClean="0"/>
              <a:t>Ikke lene seg tilbake og tro jobben er gjort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8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2800"/>
              <a:t>UTFORDRINGEN</a:t>
            </a:r>
            <a:br>
              <a:rPr lang="nb-NO" altLang="nb-NO" sz="2800"/>
            </a:br>
            <a:r>
              <a:rPr lang="nb-NO" altLang="nb-NO" sz="2800"/>
              <a:t>Rekruttere flere nye medlemmer!</a:t>
            </a:r>
            <a:endParaRPr lang="en-US" altLang="nb-NO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altLang="nb-NO" sz="2500"/>
              <a:t>Alle i klubben må føle ansvar for rekruttering</a:t>
            </a:r>
            <a:br>
              <a:rPr lang="nb-NO" altLang="nb-NO" sz="2500"/>
            </a:br>
            <a:r>
              <a:rPr lang="nb-NO" altLang="nb-NO" sz="2500"/>
              <a:t>Sjekk nettverkene dine. </a:t>
            </a:r>
          </a:p>
          <a:p>
            <a:pPr eaLnBrk="1" hangingPunct="1"/>
            <a:r>
              <a:rPr lang="nb-NO" altLang="nb-NO" sz="2500"/>
              <a:t>Fokus på nye medlemmer som drar gj.snittet ned</a:t>
            </a:r>
          </a:p>
          <a:p>
            <a:pPr eaLnBrk="1" hangingPunct="1"/>
            <a:r>
              <a:rPr lang="nb-NO" altLang="nb-NO" sz="2500"/>
              <a:t>De ”unge” spesielt gjennomgå sine nettverk.</a:t>
            </a:r>
          </a:p>
          <a:p>
            <a:pPr eaLnBrk="1" hangingPunct="1"/>
            <a:r>
              <a:rPr lang="nb-NO" altLang="nb-NO" sz="2500"/>
              <a:t>Hjemmesider er viktig. Målgruppen googler.</a:t>
            </a:r>
          </a:p>
          <a:p>
            <a:pPr eaLnBrk="1" hangingPunct="1"/>
            <a:r>
              <a:rPr lang="nb-NO" altLang="nb-NO" sz="2500"/>
              <a:t>Kommuniser forventningen til medlemskapet begge veier</a:t>
            </a:r>
          </a:p>
          <a:p>
            <a:pPr eaLnBrk="1" hangingPunct="1"/>
            <a:r>
              <a:rPr lang="nb-NO" altLang="nb-NO" sz="2500"/>
              <a:t>Arbeide med klubbens omdømme</a:t>
            </a:r>
          </a:p>
          <a:p>
            <a:pPr eaLnBrk="1" hangingPunct="1"/>
            <a:r>
              <a:rPr lang="nb-NO" altLang="nb-NO" sz="2500"/>
              <a:t>Aktivere faddere</a:t>
            </a:r>
          </a:p>
          <a:p>
            <a:endParaRPr lang="en-US" altLang="nb-NO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70491"/>
            <a:ext cx="9144000" cy="3998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522517" indent="-200968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872" indent="-160774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125421" indent="-160774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446969" indent="-160774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1768518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090067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2411616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2733164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sv-SE" altLang="nb-NO" sz="1300">
                <a:solidFill>
                  <a:schemeClr val="bg1"/>
                </a:solidFill>
              </a:rPr>
              <a:t>Seminar medlemsutvikling 2012</a:t>
            </a:r>
            <a:endParaRPr lang="da-DK" altLang="nb-NO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altLang="nb-NO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500"/>
              <a:t>Trekke ektefelle/samboer inn i sosiale </a:t>
            </a:r>
            <a:br>
              <a:rPr lang="nb-NO" altLang="nb-NO" sz="2500"/>
            </a:br>
            <a:r>
              <a:rPr lang="nb-NO" altLang="nb-NO" sz="2500"/>
              <a:t>   sammenhenger. Blir kjent. Bygge relasjoner</a:t>
            </a:r>
          </a:p>
          <a:p>
            <a:r>
              <a:rPr lang="nb-NO" altLang="nb-NO" sz="2500"/>
              <a:t>  Medlemskomiteen  må jobbe hele året.</a:t>
            </a:r>
          </a:p>
          <a:p>
            <a:r>
              <a:rPr lang="nb-NO" altLang="nb-NO" sz="2500"/>
              <a:t>  Bygg opp ”databaser” over potensielle</a:t>
            </a:r>
            <a:br>
              <a:rPr lang="nb-NO" altLang="nb-NO" sz="2500"/>
            </a:br>
            <a:r>
              <a:rPr lang="nb-NO" altLang="nb-NO" sz="2500"/>
              <a:t>    kandidater. ( Alumni)</a:t>
            </a:r>
          </a:p>
          <a:p>
            <a:r>
              <a:rPr lang="nb-NO" altLang="nb-NO" sz="2500"/>
              <a:t>  Erfaringsoverføring i Medl.komite.</a:t>
            </a:r>
          </a:p>
          <a:p>
            <a:r>
              <a:rPr lang="nb-NO" altLang="nb-NO" sz="2500"/>
              <a:t>  Invitere stort nok stort antall. </a:t>
            </a:r>
            <a:r>
              <a:rPr lang="nb-NO" altLang="nb-NO" sz="2500" u="sng"/>
              <a:t>Noen sier alltid nei.</a:t>
            </a:r>
          </a:p>
          <a:p>
            <a:r>
              <a:rPr lang="nb-NO" altLang="nb-NO" sz="2500"/>
              <a:t>  Ta opp medlemmer flere ganger i året.</a:t>
            </a:r>
          </a:p>
          <a:p>
            <a:r>
              <a:rPr lang="nb-NO" altLang="nb-NO" sz="2500"/>
              <a:t>  Gjør opptaket til noe minneverdig for det nye</a:t>
            </a:r>
            <a:br>
              <a:rPr lang="nb-NO" altLang="nb-NO" sz="2500"/>
            </a:br>
            <a:r>
              <a:rPr lang="nb-NO" altLang="nb-NO" sz="2500"/>
              <a:t>    medlemmet.</a:t>
            </a:r>
          </a:p>
          <a:p>
            <a:endParaRPr lang="en-US" altLang="nb-NO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70491"/>
            <a:ext cx="9144000" cy="3998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522517" indent="-200968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872" indent="-160774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125421" indent="-160774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446969" indent="-160774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1768518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090067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2411616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2733164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sv-SE" altLang="nb-NO" sz="1300">
                <a:solidFill>
                  <a:schemeClr val="bg1"/>
                </a:solidFill>
              </a:rPr>
              <a:t>Seminar medlemsutvikling 2012</a:t>
            </a:r>
            <a:endParaRPr lang="da-DK" altLang="nb-NO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altLang="nb-NO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800"/>
              <a:t> Nye medlemmer må settes i aktivitet så</a:t>
            </a:r>
            <a:br>
              <a:rPr lang="nb-NO" altLang="nb-NO" sz="2800"/>
            </a:br>
            <a:r>
              <a:rPr lang="nb-NO" altLang="nb-NO" sz="2800"/>
              <a:t>   fort som mulig.    (Program-, medlems-,</a:t>
            </a:r>
          </a:p>
          <a:p>
            <a:r>
              <a:rPr lang="nb-NO" altLang="nb-NO" sz="2800"/>
              <a:t>   prosjekt- og fest-komite.)</a:t>
            </a:r>
          </a:p>
          <a:p>
            <a:r>
              <a:rPr lang="nb-NO" altLang="nb-NO" sz="2800"/>
              <a:t>  Bruk nye medl i tillitsposisjoner i klubben.</a:t>
            </a:r>
          </a:p>
          <a:p>
            <a:pPr>
              <a:buFontTx/>
              <a:buNone/>
            </a:pPr>
            <a:r>
              <a:rPr lang="nb-NO" altLang="nb-NO" sz="2800"/>
              <a:t>      Nye medlemmer bringer med seg energi og</a:t>
            </a:r>
            <a:br>
              <a:rPr lang="nb-NO" altLang="nb-NO" sz="2800"/>
            </a:br>
            <a:r>
              <a:rPr lang="nb-NO" altLang="nb-NO" sz="2800"/>
              <a:t>   nye måter å se tingene på .</a:t>
            </a:r>
            <a:endParaRPr lang="en-US" altLang="nb-NO" sz="280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70491"/>
            <a:ext cx="9144000" cy="3998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522517" indent="-200968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872" indent="-160774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125421" indent="-160774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446969" indent="-160774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1768518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090067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2411616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2733164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sv-SE" altLang="nb-NO" sz="1300">
                <a:solidFill>
                  <a:schemeClr val="bg1"/>
                </a:solidFill>
              </a:rPr>
              <a:t>Seminar medlemsutvikling 2012</a:t>
            </a:r>
            <a:endParaRPr lang="da-DK" altLang="nb-NO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Organisering av klubben;</a:t>
            </a:r>
            <a:endParaRPr lang="nb-NO" dirty="0"/>
          </a:p>
        </p:txBody>
      </p:sp>
      <p:pic>
        <p:nvPicPr>
          <p:cNvPr id="4" name="484974B0-1282-4CF9-ABD3-A8A3438042F2" descr="4D8E2D86-83C2-43E3-8B9C-D4A851C27037@ly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2630270" cy="350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0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Organisering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Medlemsutviklingsansvarlig med komite</a:t>
            </a:r>
          </a:p>
          <a:p>
            <a:r>
              <a:rPr lang="nb-NO" dirty="0" smtClean="0"/>
              <a:t>Hovedmål for hver komite i ditt år, avstemt med komiteen</a:t>
            </a:r>
          </a:p>
          <a:p>
            <a:r>
              <a:rPr lang="nb-NO" dirty="0" smtClean="0"/>
              <a:t>Programinnhold som Lyser Opp </a:t>
            </a:r>
            <a:r>
              <a:rPr lang="nb-NO" dirty="0" err="1" smtClean="0"/>
              <a:t>Rotary</a:t>
            </a:r>
            <a:r>
              <a:rPr lang="nb-NO" dirty="0" smtClean="0"/>
              <a:t> og samfunnet omkring</a:t>
            </a:r>
          </a:p>
          <a:p>
            <a:r>
              <a:rPr lang="nb-NO" dirty="0" smtClean="0"/>
              <a:t>Egoforedrag – flere pr møte</a:t>
            </a:r>
          </a:p>
          <a:p>
            <a:r>
              <a:rPr lang="nb-NO" dirty="0" err="1" smtClean="0"/>
              <a:t>Senioregoforedrag</a:t>
            </a:r>
            <a:r>
              <a:rPr lang="nb-NO" dirty="0" smtClean="0"/>
              <a:t> – flere pr møte</a:t>
            </a:r>
          </a:p>
          <a:p>
            <a:r>
              <a:rPr lang="nb-NO" dirty="0" smtClean="0"/>
              <a:t>3 minutt</a:t>
            </a:r>
          </a:p>
          <a:p>
            <a:r>
              <a:rPr lang="nb-NO" dirty="0" err="1" smtClean="0"/>
              <a:t>Mentoring</a:t>
            </a:r>
            <a:r>
              <a:rPr lang="nb-NO" dirty="0" smtClean="0"/>
              <a:t> – yrkesgrupper </a:t>
            </a:r>
          </a:p>
          <a:p>
            <a:r>
              <a:rPr lang="nb-NO" dirty="0" smtClean="0"/>
              <a:t>mm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497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ssholder for bunntekst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522517" indent="-200968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872" indent="-160774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125421" indent="-160774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446969" indent="-160774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1768518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090067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2411616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2733164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sv-SE" altLang="nb-NO" sz="1300">
                <a:solidFill>
                  <a:schemeClr val="bg1"/>
                </a:solidFill>
              </a:rPr>
              <a:t>Seminar medlemsutvikling 2012</a:t>
            </a:r>
            <a:endParaRPr lang="da-DK" altLang="nb-NO" sz="1300">
              <a:solidFill>
                <a:schemeClr val="bg1"/>
              </a:solidFill>
            </a:endParaRPr>
          </a:p>
        </p:txBody>
      </p:sp>
      <p:sp>
        <p:nvSpPr>
          <p:cNvPr id="36867" name="TekstSylinder 5"/>
          <p:cNvSpPr txBox="1">
            <a:spLocks noChangeArrowheads="1"/>
          </p:cNvSpPr>
          <p:nvPr/>
        </p:nvSpPr>
        <p:spPr bwMode="auto">
          <a:xfrm>
            <a:off x="713346" y="1177253"/>
            <a:ext cx="7716192" cy="41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nb-NO" altLang="nb-NO" sz="2300" dirty="0" smtClean="0">
                <a:latin typeface="Comic Sans MS" pitchFamily="66" charset="0"/>
              </a:rPr>
              <a:t>Du som President og medlemsutvikler; </a:t>
            </a:r>
            <a:endParaRPr lang="nb-NO" altLang="nb-NO" sz="2300" dirty="0">
              <a:latin typeface="Comic Sans MS" pitchFamily="66" charset="0"/>
            </a:endParaRPr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794456"/>
              </p:ext>
            </p:extLst>
          </p:nvPr>
        </p:nvGraphicFramePr>
        <p:xfrm>
          <a:off x="659762" y="3000096"/>
          <a:ext cx="7716191" cy="2519812"/>
        </p:xfrm>
        <a:graphic>
          <a:graphicData uri="http://schemas.openxmlformats.org/drawingml/2006/table">
            <a:tbl>
              <a:tblPr/>
              <a:tblGrid>
                <a:gridCol w="1163245"/>
                <a:gridCol w="1163245"/>
                <a:gridCol w="1221407"/>
                <a:gridCol w="1260182"/>
                <a:gridCol w="1357119"/>
                <a:gridCol w="1550993"/>
              </a:tblGrid>
              <a:tr h="859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latin typeface="Comic Sans MS"/>
                          <a:ea typeface="Times New Roman"/>
                          <a:cs typeface="Times New Roman"/>
                        </a:rPr>
                        <a:t>Faktisk Medlemstall pr </a:t>
                      </a:r>
                      <a:r>
                        <a:rPr lang="nb-NO" sz="1100" dirty="0" smtClean="0">
                          <a:latin typeface="Comic Sans MS"/>
                          <a:ea typeface="Times New Roman"/>
                          <a:cs typeface="Times New Roman"/>
                        </a:rPr>
                        <a:t>1.7.14</a:t>
                      </a:r>
                      <a:endParaRPr lang="nb-NO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latin typeface="Comic Sans MS"/>
                          <a:ea typeface="Times New Roman"/>
                          <a:cs typeface="Times New Roman"/>
                        </a:rPr>
                        <a:t>Faktisk</a:t>
                      </a:r>
                      <a:endParaRPr lang="nb-NO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latin typeface="Comic Sans MS"/>
                          <a:ea typeface="Times New Roman"/>
                          <a:cs typeface="Times New Roman"/>
                        </a:rPr>
                        <a:t>Medlemstall pr </a:t>
                      </a:r>
                      <a:r>
                        <a:rPr lang="nb-NO" sz="1100" dirty="0" smtClean="0">
                          <a:latin typeface="Comic Sans MS"/>
                          <a:ea typeface="Times New Roman"/>
                          <a:cs typeface="Times New Roman"/>
                        </a:rPr>
                        <a:t>31.12.14</a:t>
                      </a:r>
                      <a:endParaRPr lang="nb-NO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latin typeface="Comic Sans MS"/>
                          <a:ea typeface="Times New Roman"/>
                          <a:cs typeface="Times New Roman"/>
                        </a:rPr>
                        <a:t>Tap av Medlemmer</a:t>
                      </a:r>
                      <a:endParaRPr lang="nb-NO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latin typeface="Comic Sans MS"/>
                          <a:ea typeface="Times New Roman"/>
                          <a:cs typeface="Times New Roman"/>
                        </a:rPr>
                        <a:t>Våren </a:t>
                      </a:r>
                      <a:r>
                        <a:rPr lang="nb-NO" sz="1100" dirty="0" smtClean="0">
                          <a:latin typeface="Comic Sans MS"/>
                          <a:ea typeface="Times New Roman"/>
                          <a:cs typeface="Times New Roman"/>
                        </a:rPr>
                        <a:t>2015</a:t>
                      </a:r>
                      <a:endParaRPr lang="nb-NO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latin typeface="Comic Sans MS"/>
                          <a:ea typeface="Times New Roman"/>
                          <a:cs typeface="Times New Roman"/>
                        </a:rPr>
                        <a:t>Opptak av nye Medlemmer </a:t>
                      </a:r>
                      <a:endParaRPr lang="nb-NO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latin typeface="Comic Sans MS"/>
                          <a:ea typeface="Times New Roman"/>
                          <a:cs typeface="Times New Roman"/>
                        </a:rPr>
                        <a:t>Våren </a:t>
                      </a:r>
                      <a:r>
                        <a:rPr lang="nb-NO" sz="1100" dirty="0" smtClean="0">
                          <a:latin typeface="Comic Sans MS"/>
                          <a:ea typeface="Times New Roman"/>
                          <a:cs typeface="Times New Roman"/>
                        </a:rPr>
                        <a:t>2015</a:t>
                      </a:r>
                      <a:endParaRPr lang="nb-NO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latin typeface="Comic Sans MS"/>
                          <a:ea typeface="Times New Roman"/>
                          <a:cs typeface="Times New Roman"/>
                        </a:rPr>
                        <a:t>Antatt Medlemstall pr </a:t>
                      </a:r>
                      <a:r>
                        <a:rPr lang="nb-NO" sz="1100" dirty="0" smtClean="0">
                          <a:latin typeface="Comic Sans MS"/>
                          <a:ea typeface="Times New Roman"/>
                          <a:cs typeface="Times New Roman"/>
                        </a:rPr>
                        <a:t>1.7.15</a:t>
                      </a:r>
                      <a:endParaRPr lang="nb-NO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>
                          <a:latin typeface="Comic Sans MS"/>
                          <a:ea typeface="Times New Roman"/>
                          <a:cs typeface="Times New Roman"/>
                        </a:rPr>
                        <a:t>Netto</a:t>
                      </a:r>
                      <a:endParaRPr lang="nb-NO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>
                          <a:latin typeface="Comic Sans MS"/>
                          <a:ea typeface="Times New Roman"/>
                          <a:cs typeface="Times New Roman"/>
                        </a:rPr>
                        <a:t>Medlemsvekst </a:t>
                      </a:r>
                      <a:r>
                        <a:rPr lang="nb-NO" sz="1100" b="1" dirty="0" smtClean="0">
                          <a:latin typeface="Comic Sans MS"/>
                          <a:ea typeface="Times New Roman"/>
                          <a:cs typeface="Times New Roman"/>
                        </a:rPr>
                        <a:t>2014/2015</a:t>
                      </a:r>
                      <a:endParaRPr lang="nb-NO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91" name="Rectangle 1"/>
          <p:cNvSpPr>
            <a:spLocks noChangeArrowheads="1"/>
          </p:cNvSpPr>
          <p:nvPr/>
        </p:nvSpPr>
        <p:spPr bwMode="auto">
          <a:xfrm>
            <a:off x="659762" y="1564695"/>
            <a:ext cx="8484238" cy="15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nb-NO" altLang="nb-NO" sz="1300" dirty="0"/>
              <a:t> </a:t>
            </a:r>
          </a:p>
          <a:p>
            <a:r>
              <a:rPr lang="nb-NO" altLang="nb-NO" sz="2000" b="1" dirty="0">
                <a:latin typeface="Comic Sans MS" pitchFamily="66" charset="0"/>
              </a:rPr>
              <a:t>MEDLEMSUTVIKLING i </a:t>
            </a:r>
            <a:r>
              <a:rPr lang="nb-NO" altLang="nb-NO" sz="2000" b="1" dirty="0"/>
              <a:t>………………</a:t>
            </a:r>
            <a:r>
              <a:rPr lang="nb-NO" altLang="nb-NO" sz="2000" b="1" dirty="0">
                <a:latin typeface="Comic Sans MS" pitchFamily="66" charset="0"/>
              </a:rPr>
              <a:t>.. </a:t>
            </a:r>
            <a:r>
              <a:rPr lang="nb-NO" altLang="nb-NO" sz="2000" b="1" dirty="0" err="1">
                <a:latin typeface="Comic Sans MS" pitchFamily="66" charset="0"/>
              </a:rPr>
              <a:t>Rotary</a:t>
            </a:r>
            <a:r>
              <a:rPr lang="nb-NO" altLang="nb-NO" sz="2000" b="1" dirty="0">
                <a:latin typeface="Comic Sans MS" pitchFamily="66" charset="0"/>
              </a:rPr>
              <a:t> Klubb</a:t>
            </a:r>
            <a:endParaRPr lang="nb-NO" altLang="nb-NO" sz="1300" dirty="0"/>
          </a:p>
          <a:p>
            <a:r>
              <a:rPr lang="nb-NO" altLang="nb-NO" sz="2000" b="1" dirty="0">
                <a:latin typeface="Comic Sans MS" pitchFamily="66" charset="0"/>
              </a:rPr>
              <a:t>Status og M</a:t>
            </a:r>
            <a:r>
              <a:rPr lang="nb-NO" altLang="nb-NO" sz="2000" b="1" dirty="0"/>
              <a:t>å</a:t>
            </a:r>
            <a:r>
              <a:rPr lang="nb-NO" altLang="nb-NO" sz="2000" b="1" dirty="0">
                <a:latin typeface="Comic Sans MS" pitchFamily="66" charset="0"/>
              </a:rPr>
              <a:t>l </a:t>
            </a:r>
            <a:r>
              <a:rPr lang="nb-NO" altLang="nb-NO" sz="2000" b="1" dirty="0" smtClean="0">
                <a:latin typeface="Comic Sans MS" pitchFamily="66" charset="0"/>
              </a:rPr>
              <a:t>2014/2015</a:t>
            </a:r>
            <a:r>
              <a:rPr lang="nb-NO" altLang="nb-NO" b="1" dirty="0" smtClean="0">
                <a:latin typeface="Comic Sans MS" pitchFamily="66" charset="0"/>
              </a:rPr>
              <a:t>: (</a:t>
            </a:r>
            <a:r>
              <a:rPr lang="nb-NO" altLang="nb-NO" b="1" dirty="0" err="1" smtClean="0">
                <a:latin typeface="Comic Sans MS" pitchFamily="66" charset="0"/>
              </a:rPr>
              <a:t>Jmf</a:t>
            </a:r>
            <a:r>
              <a:rPr lang="nb-NO" altLang="nb-NO" b="1" dirty="0" smtClean="0">
                <a:latin typeface="Comic Sans MS" pitchFamily="66" charset="0"/>
              </a:rPr>
              <a:t> Klubbens </a:t>
            </a:r>
            <a:r>
              <a:rPr lang="nb-NO" altLang="nb-NO" b="1" dirty="0">
                <a:latin typeface="Comic Sans MS" pitchFamily="66" charset="0"/>
              </a:rPr>
              <a:t>M</a:t>
            </a:r>
            <a:r>
              <a:rPr lang="nb-NO" altLang="nb-NO" b="1" dirty="0"/>
              <a:t>å</a:t>
            </a:r>
            <a:r>
              <a:rPr lang="nb-NO" altLang="nb-NO" b="1" dirty="0">
                <a:latin typeface="Comic Sans MS" pitchFamily="66" charset="0"/>
              </a:rPr>
              <a:t>l og Planer)</a:t>
            </a:r>
          </a:p>
          <a:p>
            <a:endParaRPr lang="nb-NO" altLang="nb-NO" sz="1300" dirty="0"/>
          </a:p>
          <a:p>
            <a:r>
              <a:rPr lang="nb-NO" altLang="nb-NO" dirty="0">
                <a:latin typeface="Comic Sans MS" pitchFamily="66" charset="0"/>
              </a:rPr>
              <a:t>H</a:t>
            </a:r>
            <a:r>
              <a:rPr lang="nb-NO" altLang="nb-NO" dirty="0"/>
              <a:t>Ø</a:t>
            </a:r>
            <a:r>
              <a:rPr lang="nb-NO" altLang="nb-NO" dirty="0">
                <a:latin typeface="Comic Sans MS" pitchFamily="66" charset="0"/>
              </a:rPr>
              <a:t>STEN </a:t>
            </a:r>
            <a:r>
              <a:rPr lang="nb-NO" altLang="nb-NO" dirty="0" smtClean="0">
                <a:latin typeface="Comic Sans MS" pitchFamily="66" charset="0"/>
              </a:rPr>
              <a:t>2014                                 </a:t>
            </a:r>
            <a:r>
              <a:rPr lang="nb-NO" altLang="nb-NO" dirty="0">
                <a:latin typeface="Comic Sans MS" pitchFamily="66" charset="0"/>
              </a:rPr>
              <a:t>V</a:t>
            </a:r>
            <a:r>
              <a:rPr lang="nb-NO" altLang="nb-NO" dirty="0"/>
              <a:t>Å</a:t>
            </a:r>
            <a:r>
              <a:rPr lang="nb-NO" altLang="nb-NO" dirty="0">
                <a:latin typeface="Comic Sans MS" pitchFamily="66" charset="0"/>
              </a:rPr>
              <a:t>REN </a:t>
            </a:r>
            <a:r>
              <a:rPr lang="nb-NO" altLang="nb-NO" dirty="0" smtClean="0">
                <a:latin typeface="Comic Sans MS" pitchFamily="66" charset="0"/>
              </a:rPr>
              <a:t>2015</a:t>
            </a:r>
            <a:endParaRPr lang="nb-NO" altLang="nb-NO" sz="2300" dirty="0"/>
          </a:p>
        </p:txBody>
      </p:sp>
      <p:pic>
        <p:nvPicPr>
          <p:cNvPr id="8" name="484974B0-1282-4CF9-ABD3-A8A3438042F2" descr="4D8E2D86-83C2-43E3-8B9C-D4A851C27037@l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66482"/>
            <a:ext cx="19526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8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6696744" cy="280831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475656" y="980728"/>
            <a:ext cx="517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err="1" smtClean="0"/>
              <a:t>Rotary</a:t>
            </a:r>
            <a:r>
              <a:rPr lang="nb-NO" sz="3200" dirty="0" smtClean="0"/>
              <a:t> ; 1905 – 2014 = 109 år 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31984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6" y="908721"/>
            <a:ext cx="4000500" cy="57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U:\Foto\Dikt-Eq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3384376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84974B0-1282-4CF9-ABD3-A8A3438042F2" descr="4D8E2D86-83C2-43E3-8B9C-D4A851C27037@ly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19526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29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3852174" cy="5136232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475656" y="54868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Engasjerte Rotarymedlemmer! </a:t>
            </a:r>
            <a:endParaRPr lang="nb-NO" sz="3200" dirty="0"/>
          </a:p>
        </p:txBody>
      </p:sp>
      <p:pic>
        <p:nvPicPr>
          <p:cNvPr id="7" name="484974B0-1282-4CF9-ABD3-A8A3438042F2" descr="4D8E2D86-83C2-43E3-8B9C-D4A851C27037@l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91" y="1340768"/>
            <a:ext cx="3636658" cy="513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3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270491"/>
            <a:ext cx="9144000" cy="3998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2517" indent="-200968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03872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125421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446969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1768518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090067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411616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733164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v-SE" sz="1300">
                <a:solidFill>
                  <a:schemeClr val="bg1"/>
                </a:solidFill>
              </a:rPr>
              <a:t>Porsgrunn Rotary 13. august 2012 - PDG Laila Lerum</a:t>
            </a:r>
            <a:endParaRPr lang="da-DK" sz="1300">
              <a:solidFill>
                <a:schemeClr val="bg1"/>
              </a:solidFill>
            </a:endParaRPr>
          </a:p>
        </p:txBody>
      </p:sp>
      <p:sp>
        <p:nvSpPr>
          <p:cNvPr id="25603" name="Explosion 1 11"/>
          <p:cNvSpPr>
            <a:spLocks noChangeArrowheads="1"/>
          </p:cNvSpPr>
          <p:nvPr/>
        </p:nvSpPr>
        <p:spPr bwMode="auto">
          <a:xfrm>
            <a:off x="75912" y="-75952"/>
            <a:ext cx="9144000" cy="6858000"/>
          </a:xfrm>
          <a:prstGeom prst="irregularSeal1">
            <a:avLst/>
          </a:prstGeom>
          <a:solidFill>
            <a:srgbClr val="FFCC00">
              <a:alpha val="79999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/>
          <a:lstStyle/>
          <a:p>
            <a:pPr algn="ctr" defTabSz="456644"/>
            <a:endParaRPr lang="nb-NO" sz="4400">
              <a:solidFill>
                <a:srgbClr val="000000"/>
              </a:solidFill>
              <a:latin typeface="Helvetica Neue Light"/>
              <a:cs typeface="Arial" pitchFamily="34" charset="0"/>
            </a:endParaRPr>
          </a:p>
        </p:txBody>
      </p:sp>
      <p:sp>
        <p:nvSpPr>
          <p:cNvPr id="25604" name="Rounded Rectangle 12"/>
          <p:cNvSpPr>
            <a:spLocks noChangeArrowheads="1"/>
          </p:cNvSpPr>
          <p:nvPr/>
        </p:nvSpPr>
        <p:spPr bwMode="auto">
          <a:xfrm>
            <a:off x="228852" y="2133352"/>
            <a:ext cx="2969483" cy="3429000"/>
          </a:xfrm>
          <a:prstGeom prst="roundRect">
            <a:avLst>
              <a:gd name="adj" fmla="val 12380"/>
            </a:avLst>
          </a:prstGeom>
          <a:solidFill>
            <a:srgbClr val="FCFCFC"/>
          </a:solidFill>
          <a:ln w="28575" algn="ctr">
            <a:solidFill>
              <a:srgbClr val="FFC62A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418" tIns="45710" rIns="91418" bIns="45710" anchor="ctr"/>
          <a:lstStyle/>
          <a:p>
            <a:pPr defTabSz="456644"/>
            <a:r>
              <a:rPr lang="en-US" sz="2500" b="1" dirty="0">
                <a:latin typeface="Palatino LT Std" pitchFamily="-105" charset="0"/>
                <a:cs typeface="Arial" pitchFamily="34" charset="0"/>
              </a:rPr>
              <a:t>SAMARBEID!</a:t>
            </a:r>
          </a:p>
          <a:p>
            <a:pPr defTabSz="456644"/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Bring folk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sammen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fra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 smtClean="0">
                <a:ea typeface="ヒラギノ角ゴ Pro W3" pitchFamily="-105" charset="-128"/>
                <a:cs typeface="Arial" pitchFamily="34" charset="0"/>
              </a:rPr>
              <a:t>begge</a:t>
            </a:r>
            <a:r>
              <a:rPr lang="en-US" sz="2000" dirty="0" smtClean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 smtClean="0">
                <a:ea typeface="ヒラギノ角ゴ Pro W3" pitchFamily="-105" charset="-128"/>
                <a:cs typeface="Arial" pitchFamily="34" charset="0"/>
              </a:rPr>
              <a:t>kjønn</a:t>
            </a:r>
            <a:r>
              <a:rPr lang="en-US" sz="2000" dirty="0" smtClean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 smtClean="0">
                <a:ea typeface="ヒラギノ角ゴ Pro W3" pitchFamily="-105" charset="-128"/>
                <a:cs typeface="Arial" pitchFamily="34" charset="0"/>
              </a:rPr>
              <a:t>og</a:t>
            </a:r>
            <a:r>
              <a:rPr lang="en-US" sz="2000" dirty="0" smtClean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 smtClean="0">
                <a:ea typeface="ヒラギノ角ゴ Pro W3" pitchFamily="-105" charset="-128"/>
                <a:cs typeface="Arial" pitchFamily="34" charset="0"/>
              </a:rPr>
              <a:t>alle</a:t>
            </a:r>
            <a:r>
              <a:rPr lang="en-US" sz="2000" dirty="0" smtClean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 smtClean="0">
                <a:ea typeface="ヒラギノ角ゴ Pro W3" pitchFamily="-105" charset="-128"/>
                <a:cs typeface="Arial" pitchFamily="34" charset="0"/>
              </a:rPr>
              <a:t>aldersgrupper</a:t>
            </a:r>
            <a:r>
              <a:rPr lang="en-US" sz="2000" dirty="0" smtClean="0">
                <a:ea typeface="ヒラギノ角ゴ Pro W3" pitchFamily="-105" charset="-128"/>
                <a:cs typeface="Arial" pitchFamily="34" charset="0"/>
              </a:rPr>
              <a:t>,  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med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forskjellige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erfaringer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for å 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fremme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fellesskapet</a:t>
            </a:r>
            <a:endParaRPr lang="en-US" sz="2000" dirty="0">
              <a:ea typeface="ヒラギノ角ゴ Pro W3" pitchFamily="-105" charset="-128"/>
              <a:cs typeface="Arial" pitchFamily="34" charset="0"/>
            </a:endParaRPr>
          </a:p>
        </p:txBody>
      </p:sp>
      <p:sp>
        <p:nvSpPr>
          <p:cNvPr id="26629" name="Rounded Rectangle 13"/>
          <p:cNvSpPr>
            <a:spLocks noChangeArrowheads="1"/>
          </p:cNvSpPr>
          <p:nvPr/>
        </p:nvSpPr>
        <p:spPr bwMode="auto">
          <a:xfrm>
            <a:off x="3057676" y="2133352"/>
            <a:ext cx="2885757" cy="3429000"/>
          </a:xfrm>
          <a:prstGeom prst="roundRect">
            <a:avLst>
              <a:gd name="adj" fmla="val 12380"/>
            </a:avLst>
          </a:prstGeom>
          <a:solidFill>
            <a:srgbClr val="FCFCFC"/>
          </a:solidFill>
          <a:ln w="28575" algn="ctr">
            <a:solidFill>
              <a:srgbClr val="FFC62A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418" tIns="45710" rIns="91418" bIns="45710" anchor="ctr"/>
          <a:lstStyle/>
          <a:p>
            <a:pPr defTabSz="456644">
              <a:defRPr/>
            </a:pPr>
            <a:r>
              <a:rPr lang="en-US" sz="2500" b="1" dirty="0">
                <a:latin typeface="Palatino LT Std" pitchFamily="-105" charset="0"/>
                <a:cs typeface="Arial" pitchFamily="34" charset="0"/>
              </a:rPr>
              <a:t>SKAPE NYTT LIV!</a:t>
            </a:r>
          </a:p>
          <a:p>
            <a:pPr defTabSz="456644">
              <a:defRPr/>
            </a:pP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Skape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en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tankegang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for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forandring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til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å 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forynge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Rotary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mentalt</a:t>
            </a:r>
            <a:endParaRPr lang="en-US" sz="2000" dirty="0">
              <a:ea typeface="ヒラギノ角ゴ Pro W3" pitchFamily="-105" charset="-128"/>
              <a:cs typeface="Arial" pitchFamily="34" charset="0"/>
            </a:endParaRPr>
          </a:p>
          <a:p>
            <a:pPr defTabSz="456644">
              <a:defRPr/>
            </a:pPr>
            <a:endParaRPr lang="en-US" sz="2000" dirty="0">
              <a:latin typeface="ヒラギノ角ゴ Pro W3" pitchFamily="-105" charset="-128"/>
              <a:ea typeface="ヒラギノ角ゴ Pro W3" pitchFamily="-105" charset="-128"/>
              <a:cs typeface="Arial" pitchFamily="34" charset="0"/>
            </a:endParaRPr>
          </a:p>
        </p:txBody>
      </p:sp>
      <p:sp>
        <p:nvSpPr>
          <p:cNvPr id="25606" name="Rounded Rectangle 14"/>
          <p:cNvSpPr>
            <a:spLocks noChangeArrowheads="1"/>
          </p:cNvSpPr>
          <p:nvPr/>
        </p:nvSpPr>
        <p:spPr bwMode="auto">
          <a:xfrm>
            <a:off x="5944549" y="2088674"/>
            <a:ext cx="3199451" cy="3440169"/>
          </a:xfrm>
          <a:prstGeom prst="roundRect">
            <a:avLst>
              <a:gd name="adj" fmla="val 12380"/>
            </a:avLst>
          </a:prstGeom>
          <a:solidFill>
            <a:srgbClr val="FCFCFC"/>
          </a:solidFill>
          <a:ln w="28575" algn="ctr">
            <a:solidFill>
              <a:srgbClr val="FFC62A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418" tIns="45710" rIns="91418" bIns="45710" anchor="ctr"/>
          <a:lstStyle/>
          <a:p>
            <a:pPr defTabSz="456644"/>
            <a:r>
              <a:rPr lang="en-US" sz="2500" b="1" dirty="0">
                <a:latin typeface="Palatino LT Std" pitchFamily="-105" charset="0"/>
                <a:cs typeface="Arial" pitchFamily="34" charset="0"/>
              </a:rPr>
              <a:t>SKAPE ENERGI!</a:t>
            </a:r>
            <a:endParaRPr lang="en-US" sz="2500" dirty="0">
              <a:latin typeface="ヒラギノ角ゴ Pro W3" pitchFamily="-105" charset="-128"/>
              <a:ea typeface="ヒラギノ角ゴ Pro W3" pitchFamily="-105" charset="-128"/>
              <a:cs typeface="Arial" pitchFamily="34" charset="0"/>
            </a:endParaRPr>
          </a:p>
          <a:p>
            <a:pPr defTabSz="456644"/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Bevege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og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styrke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medlemmerne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til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å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påta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seg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større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ansvar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for å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skape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en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levende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og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bæredyktig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 smtClean="0">
                <a:ea typeface="ヒラギノ角ゴ Pro W3" pitchFamily="-105" charset="-128"/>
                <a:cs typeface="Arial" pitchFamily="34" charset="0"/>
              </a:rPr>
              <a:t>klubb</a:t>
            </a:r>
            <a:r>
              <a:rPr lang="en-US" sz="2000" dirty="0" smtClean="0">
                <a:ea typeface="ヒラギノ角ゴ Pro W3" pitchFamily="-105" charset="-128"/>
                <a:cs typeface="Arial" pitchFamily="34" charset="0"/>
              </a:rPr>
              <a:t>!</a:t>
            </a:r>
            <a:endParaRPr lang="en-US" sz="2000" dirty="0">
              <a:ea typeface="ヒラギノ角ゴ Pro W3" pitchFamily="-105" charset="-128"/>
              <a:cs typeface="Arial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1403648" y="4766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smtClean="0"/>
              <a:t>Du som President ! </a:t>
            </a:r>
            <a:endParaRPr lang="nb-NO" sz="4000" dirty="0"/>
          </a:p>
        </p:txBody>
      </p:sp>
      <p:pic>
        <p:nvPicPr>
          <p:cNvPr id="8" name="484974B0-1282-4CF9-ABD3-A8A3438042F2" descr="4D8E2D86-83C2-43E3-8B9C-D4A851C27037@l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50" y="534476"/>
            <a:ext cx="9763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758916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1055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LYKKE TIL som PRESIDENT</a:t>
            </a:r>
            <a:br>
              <a:rPr lang="nb-NO" dirty="0" smtClean="0"/>
            </a:br>
            <a:r>
              <a:rPr lang="nb-NO" dirty="0" smtClean="0"/>
              <a:t>hvor du får til et klubbmiljø hvor medlemmene blir </a:t>
            </a:r>
            <a:br>
              <a:rPr lang="nb-NO" dirty="0" smtClean="0"/>
            </a:br>
            <a:r>
              <a:rPr lang="nb-NO" dirty="0" smtClean="0"/>
              <a:t>og nye medlemmer vil komme inn! </a:t>
            </a:r>
            <a:endParaRPr lang="nb-NO" dirty="0"/>
          </a:p>
        </p:txBody>
      </p:sp>
      <p:pic>
        <p:nvPicPr>
          <p:cNvPr id="3" name="484974B0-1282-4CF9-ABD3-A8A3438042F2" descr="4D8E2D86-83C2-43E3-8B9C-D4A851C27037@ly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10550"/>
            <a:ext cx="2736304" cy="360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02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ssholder for lysbildenummer 8"/>
          <p:cNvSpPr>
            <a:spLocks noGrp="1"/>
          </p:cNvSpPr>
          <p:nvPr>
            <p:ph type="sldNum" sz="quarter" idx="4294967295"/>
          </p:nvPr>
        </p:nvSpPr>
        <p:spPr>
          <a:xfrm>
            <a:off x="180975" y="6367463"/>
            <a:ext cx="5386388" cy="161925"/>
          </a:xfrm>
          <a:prstGeom prst="rect">
            <a:avLst/>
          </a:prstGeom>
          <a:noFill/>
        </p:spPr>
        <p:txBody>
          <a:bodyPr anchor="t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nb-NO" sz="1100" smtClean="0"/>
              <a:t>Page </a:t>
            </a:r>
            <a:fld id="{79B83D42-2E50-4B72-A853-0527CB444511}" type="slidenum">
              <a:rPr lang="en-GB" altLang="nb-NO" sz="1100" smtClean="0"/>
              <a:pPr algn="l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GB" altLang="nb-NO" sz="1100" smtClean="0"/>
          </a:p>
        </p:txBody>
      </p:sp>
      <p:sp>
        <p:nvSpPr>
          <p:cNvPr id="20483" name="Plassholder for bunntekst 9"/>
          <p:cNvSpPr>
            <a:spLocks noGrp="1"/>
          </p:cNvSpPr>
          <p:nvPr>
            <p:ph type="ftr" sz="quarter" idx="4294967295"/>
          </p:nvPr>
        </p:nvSpPr>
        <p:spPr>
          <a:xfrm>
            <a:off x="6896100" y="6340475"/>
            <a:ext cx="2065338" cy="192088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nb-NO" sz="1100"/>
              <a:t>Rektor Laila Lerum</a:t>
            </a:r>
          </a:p>
        </p:txBody>
      </p:sp>
      <p:pic>
        <p:nvPicPr>
          <p:cNvPr id="20484" name="Picture 2" descr="ci_018_p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63582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nb-NO" altLang="nb-NO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31763" y="2605088"/>
            <a:ext cx="8869362" cy="1360487"/>
          </a:xfrm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en-GB" altLang="en-US" sz="3400" i="1" dirty="0" smtClean="0">
                <a:solidFill>
                  <a:schemeClr val="bg1"/>
                </a:solidFill>
                <a:latin typeface="Times New Roman" pitchFamily="18" charset="0"/>
              </a:rPr>
              <a:t>“</a:t>
            </a:r>
            <a:r>
              <a:rPr lang="en-US" altLang="en-US" sz="3400" i="1" dirty="0" err="1" smtClean="0">
                <a:solidFill>
                  <a:schemeClr val="bg1"/>
                </a:solidFill>
                <a:latin typeface="Times New Roman" pitchFamily="18" charset="0"/>
              </a:rPr>
              <a:t>Fremtiden</a:t>
            </a:r>
            <a:r>
              <a:rPr lang="en-US" altLang="en-US" sz="3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400" i="1" dirty="0" err="1" smtClean="0">
                <a:solidFill>
                  <a:schemeClr val="bg1"/>
                </a:solidFill>
                <a:latin typeface="Times New Roman" pitchFamily="18" charset="0"/>
              </a:rPr>
              <a:t>tilhører</a:t>
            </a:r>
            <a:r>
              <a:rPr lang="en-US" altLang="en-US" sz="3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400" i="1" dirty="0" err="1" smtClean="0">
                <a:solidFill>
                  <a:schemeClr val="bg1"/>
                </a:solidFill>
                <a:latin typeface="Times New Roman" pitchFamily="18" charset="0"/>
              </a:rPr>
              <a:t>dem</a:t>
            </a:r>
            <a:r>
              <a:rPr lang="en-US" altLang="en-US" sz="3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400" i="1" dirty="0" err="1" smtClean="0">
                <a:solidFill>
                  <a:schemeClr val="bg1"/>
                </a:solidFill>
                <a:latin typeface="Times New Roman" pitchFamily="18" charset="0"/>
              </a:rPr>
              <a:t>som</a:t>
            </a:r>
            <a:r>
              <a:rPr lang="en-US" altLang="en-US" sz="3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400" i="1" dirty="0" err="1" smtClean="0">
                <a:solidFill>
                  <a:schemeClr val="bg1"/>
                </a:solidFill>
                <a:latin typeface="Times New Roman" pitchFamily="18" charset="0"/>
              </a:rPr>
              <a:t>ikke</a:t>
            </a:r>
            <a:r>
              <a:rPr lang="en-US" altLang="en-US" sz="3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400" i="1" dirty="0" err="1" smtClean="0">
                <a:solidFill>
                  <a:schemeClr val="bg1"/>
                </a:solidFill>
                <a:latin typeface="Times New Roman" pitchFamily="18" charset="0"/>
              </a:rPr>
              <a:t>har</a:t>
            </a:r>
            <a:r>
              <a:rPr lang="en-US" altLang="en-US" sz="3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400" i="1" dirty="0" err="1" smtClean="0">
                <a:solidFill>
                  <a:schemeClr val="bg1"/>
                </a:solidFill>
                <a:latin typeface="Times New Roman" pitchFamily="18" charset="0"/>
              </a:rPr>
              <a:t>tapt</a:t>
            </a:r>
            <a:r>
              <a:rPr lang="en-US" altLang="en-US" sz="3400" i="1" dirty="0" smtClean="0">
                <a:solidFill>
                  <a:schemeClr val="bg1"/>
                </a:solidFill>
                <a:latin typeface="Times New Roman" pitchFamily="18" charset="0"/>
              </a:rPr>
              <a:t> sine </a:t>
            </a:r>
            <a:r>
              <a:rPr lang="en-US" altLang="en-US" sz="3400" i="1" dirty="0" err="1" smtClean="0">
                <a:solidFill>
                  <a:schemeClr val="bg1"/>
                </a:solidFill>
                <a:latin typeface="Times New Roman" pitchFamily="18" charset="0"/>
              </a:rPr>
              <a:t>illusjoner</a:t>
            </a:r>
            <a:r>
              <a:rPr lang="en-US" altLang="en-US" sz="3400" i="1" dirty="0" smtClean="0">
                <a:solidFill>
                  <a:schemeClr val="bg1"/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703493" name="Text Box 5"/>
          <p:cNvSpPr txBox="1">
            <a:spLocks noChangeArrowheads="1"/>
          </p:cNvSpPr>
          <p:nvPr/>
        </p:nvSpPr>
        <p:spPr bwMode="gray">
          <a:xfrm>
            <a:off x="7024688" y="6338888"/>
            <a:ext cx="16621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 bIns="0">
            <a:spAutoFit/>
          </a:bodyPr>
          <a:lstStyle/>
          <a:p>
            <a:pPr algn="r" eaLnBrk="0" hangingPunct="0">
              <a:spcBef>
                <a:spcPct val="50000"/>
              </a:spcBef>
              <a:buSzTx/>
              <a:defRPr/>
            </a:pPr>
            <a:r>
              <a:rPr lang="en-GB" altLang="en-US" sz="11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PricewaterhouseCoopers</a:t>
            </a:r>
          </a:p>
        </p:txBody>
      </p:sp>
      <p:sp>
        <p:nvSpPr>
          <p:cNvPr id="703494" name="Rectangle 6"/>
          <p:cNvSpPr>
            <a:spLocks noChangeArrowheads="1"/>
          </p:cNvSpPr>
          <p:nvPr/>
        </p:nvSpPr>
        <p:spPr bwMode="gray">
          <a:xfrm>
            <a:off x="457200" y="6342063"/>
            <a:ext cx="2476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bIns="0">
            <a:spAutoFit/>
          </a:bodyPr>
          <a:lstStyle/>
          <a:p>
            <a:pPr eaLnBrk="0" hangingPunct="0">
              <a:lnSpc>
                <a:spcPts val="1300"/>
              </a:lnSpc>
              <a:buSzTx/>
              <a:defRPr/>
            </a:pPr>
            <a:fld id="{3791B3CD-97B6-4C16-BAA2-6576D970BEF9}" type="slidenum">
              <a:rPr lang="en-US" sz="11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0" hangingPunct="0">
                <a:lnSpc>
                  <a:spcPts val="1300"/>
                </a:lnSpc>
                <a:buSzTx/>
                <a:defRPr/>
              </a:pPr>
              <a:t>4</a:t>
            </a:fld>
            <a:endParaRPr lang="en-US" sz="11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6162675" y="4060825"/>
            <a:ext cx="149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Font typeface="Arial" pitchFamily="34" charset="0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-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1800" i="1">
                <a:solidFill>
                  <a:schemeClr val="bg1"/>
                </a:solidFill>
                <a:latin typeface="Times New Roman" pitchFamily="18" charset="0"/>
              </a:rPr>
              <a:t>Georges Sorel</a:t>
            </a:r>
            <a:endParaRPr lang="en-GB" altLang="nb-NO" sz="18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490" name="Plassholder for dato 1"/>
          <p:cNvSpPr>
            <a:spLocks noGrp="1"/>
          </p:cNvSpPr>
          <p:nvPr>
            <p:ph type="dt" sz="quarter" idx="4294967295"/>
          </p:nvPr>
        </p:nvSpPr>
        <p:spPr>
          <a:xfrm>
            <a:off x="6896100" y="6340475"/>
            <a:ext cx="2065338" cy="192088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nb-NO" altLang="nb-NO" smtClean="0">
              <a:solidFill>
                <a:schemeClr val="bg2"/>
              </a:solidFill>
            </a:endParaRPr>
          </a:p>
        </p:txBody>
      </p:sp>
      <p:pic>
        <p:nvPicPr>
          <p:cNvPr id="11" name="484974B0-1282-4CF9-ABD3-A8A3438042F2" descr="4D8E2D86-83C2-43E3-8B9C-D4A851C27037@l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19526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748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270491"/>
            <a:ext cx="9144000" cy="3998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2517" indent="-200968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03872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125421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446969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1768518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090067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411616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733164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v-SE" sz="1300">
                <a:solidFill>
                  <a:schemeClr val="bg1"/>
                </a:solidFill>
              </a:rPr>
              <a:t>Porsgrunn Rotary 13. august 2012 - PDG Laila Lerum</a:t>
            </a:r>
            <a:endParaRPr lang="da-DK" sz="1300">
              <a:solidFill>
                <a:schemeClr val="bg1"/>
              </a:solidFill>
            </a:endParaRPr>
          </a:p>
        </p:txBody>
      </p:sp>
      <p:sp>
        <p:nvSpPr>
          <p:cNvPr id="25603" name="Explosion 1 11"/>
          <p:cNvSpPr>
            <a:spLocks noChangeArrowheads="1"/>
          </p:cNvSpPr>
          <p:nvPr/>
        </p:nvSpPr>
        <p:spPr bwMode="auto">
          <a:xfrm>
            <a:off x="75912" y="-75952"/>
            <a:ext cx="9144000" cy="6858000"/>
          </a:xfrm>
          <a:prstGeom prst="irregularSeal1">
            <a:avLst/>
          </a:prstGeom>
          <a:solidFill>
            <a:srgbClr val="FFCC00">
              <a:alpha val="79999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/>
          <a:lstStyle/>
          <a:p>
            <a:pPr algn="ctr" defTabSz="456644"/>
            <a:endParaRPr lang="nb-NO" sz="4400">
              <a:solidFill>
                <a:srgbClr val="000000"/>
              </a:solidFill>
              <a:latin typeface="Helvetica Neue Light"/>
              <a:cs typeface="Arial" pitchFamily="34" charset="0"/>
            </a:endParaRPr>
          </a:p>
        </p:txBody>
      </p:sp>
      <p:sp>
        <p:nvSpPr>
          <p:cNvPr id="25604" name="Rounded Rectangle 12"/>
          <p:cNvSpPr>
            <a:spLocks noChangeArrowheads="1"/>
          </p:cNvSpPr>
          <p:nvPr/>
        </p:nvSpPr>
        <p:spPr bwMode="auto">
          <a:xfrm>
            <a:off x="228852" y="2133352"/>
            <a:ext cx="2969483" cy="3429000"/>
          </a:xfrm>
          <a:prstGeom prst="roundRect">
            <a:avLst>
              <a:gd name="adj" fmla="val 12380"/>
            </a:avLst>
          </a:prstGeom>
          <a:solidFill>
            <a:srgbClr val="FCFCFC"/>
          </a:solidFill>
          <a:ln w="28575" algn="ctr">
            <a:solidFill>
              <a:srgbClr val="FFC62A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418" tIns="45710" rIns="91418" bIns="45710" anchor="ctr"/>
          <a:lstStyle/>
          <a:p>
            <a:pPr defTabSz="456644"/>
            <a:r>
              <a:rPr lang="en-US" sz="2500" b="1" dirty="0">
                <a:latin typeface="Palatino LT Std" pitchFamily="-105" charset="0"/>
                <a:cs typeface="Arial" pitchFamily="34" charset="0"/>
              </a:rPr>
              <a:t>SAMARBEID!</a:t>
            </a:r>
          </a:p>
          <a:p>
            <a:pPr defTabSz="456644"/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Bring folk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sammen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fra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 smtClean="0">
                <a:ea typeface="ヒラギノ角ゴ Pro W3" pitchFamily="-105" charset="-128"/>
                <a:cs typeface="Arial" pitchFamily="34" charset="0"/>
              </a:rPr>
              <a:t>begge</a:t>
            </a:r>
            <a:r>
              <a:rPr lang="en-US" sz="2000" dirty="0" smtClean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 smtClean="0">
                <a:ea typeface="ヒラギノ角ゴ Pro W3" pitchFamily="-105" charset="-128"/>
                <a:cs typeface="Arial" pitchFamily="34" charset="0"/>
              </a:rPr>
              <a:t>kjønn</a:t>
            </a:r>
            <a:r>
              <a:rPr lang="en-US" sz="2000" dirty="0" smtClean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 smtClean="0">
                <a:ea typeface="ヒラギノ角ゴ Pro W3" pitchFamily="-105" charset="-128"/>
                <a:cs typeface="Arial" pitchFamily="34" charset="0"/>
              </a:rPr>
              <a:t>og</a:t>
            </a:r>
            <a:r>
              <a:rPr lang="en-US" sz="2000" dirty="0" smtClean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 smtClean="0">
                <a:ea typeface="ヒラギノ角ゴ Pro W3" pitchFamily="-105" charset="-128"/>
                <a:cs typeface="Arial" pitchFamily="34" charset="0"/>
              </a:rPr>
              <a:t>alle</a:t>
            </a:r>
            <a:r>
              <a:rPr lang="en-US" sz="2000" dirty="0" smtClean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 smtClean="0">
                <a:ea typeface="ヒラギノ角ゴ Pro W3" pitchFamily="-105" charset="-128"/>
                <a:cs typeface="Arial" pitchFamily="34" charset="0"/>
              </a:rPr>
              <a:t>aldersgrupper</a:t>
            </a:r>
            <a:r>
              <a:rPr lang="en-US" sz="2000" dirty="0" smtClean="0">
                <a:ea typeface="ヒラギノ角ゴ Pro W3" pitchFamily="-105" charset="-128"/>
                <a:cs typeface="Arial" pitchFamily="34" charset="0"/>
              </a:rPr>
              <a:t>,  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med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forskjellige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erfaringer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for å 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fremme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fellesskapet</a:t>
            </a:r>
            <a:endParaRPr lang="en-US" sz="2000" dirty="0">
              <a:ea typeface="ヒラギノ角ゴ Pro W3" pitchFamily="-105" charset="-128"/>
              <a:cs typeface="Arial" pitchFamily="34" charset="0"/>
            </a:endParaRPr>
          </a:p>
        </p:txBody>
      </p:sp>
      <p:sp>
        <p:nvSpPr>
          <p:cNvPr id="26629" name="Rounded Rectangle 13"/>
          <p:cNvSpPr>
            <a:spLocks noChangeArrowheads="1"/>
          </p:cNvSpPr>
          <p:nvPr/>
        </p:nvSpPr>
        <p:spPr bwMode="auto">
          <a:xfrm>
            <a:off x="3057676" y="2133352"/>
            <a:ext cx="2885757" cy="3429000"/>
          </a:xfrm>
          <a:prstGeom prst="roundRect">
            <a:avLst>
              <a:gd name="adj" fmla="val 12380"/>
            </a:avLst>
          </a:prstGeom>
          <a:solidFill>
            <a:srgbClr val="FCFCFC"/>
          </a:solidFill>
          <a:ln w="28575" algn="ctr">
            <a:solidFill>
              <a:srgbClr val="FFC62A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418" tIns="45710" rIns="91418" bIns="45710" anchor="ctr"/>
          <a:lstStyle/>
          <a:p>
            <a:pPr defTabSz="456644">
              <a:defRPr/>
            </a:pPr>
            <a:r>
              <a:rPr lang="en-US" sz="2500" b="1" dirty="0">
                <a:latin typeface="Palatino LT Std" pitchFamily="-105" charset="0"/>
                <a:cs typeface="Arial" pitchFamily="34" charset="0"/>
              </a:rPr>
              <a:t>SKAPE NYTT LIV!</a:t>
            </a:r>
          </a:p>
          <a:p>
            <a:pPr defTabSz="456644">
              <a:defRPr/>
            </a:pP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Skape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en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tankegang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for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forandring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til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å 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forynge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Rotary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mentalt</a:t>
            </a:r>
            <a:endParaRPr lang="en-US" sz="2000" dirty="0">
              <a:ea typeface="ヒラギノ角ゴ Pro W3" pitchFamily="-105" charset="-128"/>
              <a:cs typeface="Arial" pitchFamily="34" charset="0"/>
            </a:endParaRPr>
          </a:p>
          <a:p>
            <a:pPr defTabSz="456644">
              <a:defRPr/>
            </a:pPr>
            <a:endParaRPr lang="en-US" sz="2000" dirty="0">
              <a:latin typeface="ヒラギノ角ゴ Pro W3" pitchFamily="-105" charset="-128"/>
              <a:ea typeface="ヒラギノ角ゴ Pro W3" pitchFamily="-105" charset="-128"/>
              <a:cs typeface="Arial" pitchFamily="34" charset="0"/>
            </a:endParaRPr>
          </a:p>
        </p:txBody>
      </p:sp>
      <p:sp>
        <p:nvSpPr>
          <p:cNvPr id="25606" name="Rounded Rectangle 14"/>
          <p:cNvSpPr>
            <a:spLocks noChangeArrowheads="1"/>
          </p:cNvSpPr>
          <p:nvPr/>
        </p:nvSpPr>
        <p:spPr bwMode="auto">
          <a:xfrm>
            <a:off x="5944549" y="2088674"/>
            <a:ext cx="3199451" cy="3440169"/>
          </a:xfrm>
          <a:prstGeom prst="roundRect">
            <a:avLst>
              <a:gd name="adj" fmla="val 12380"/>
            </a:avLst>
          </a:prstGeom>
          <a:solidFill>
            <a:srgbClr val="FCFCFC"/>
          </a:solidFill>
          <a:ln w="28575" algn="ctr">
            <a:solidFill>
              <a:srgbClr val="FFC62A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418" tIns="45710" rIns="91418" bIns="45710" anchor="ctr"/>
          <a:lstStyle/>
          <a:p>
            <a:pPr defTabSz="456644"/>
            <a:r>
              <a:rPr lang="en-US" sz="2500" b="1" dirty="0">
                <a:latin typeface="Palatino LT Std" pitchFamily="-105" charset="0"/>
                <a:cs typeface="Arial" pitchFamily="34" charset="0"/>
              </a:rPr>
              <a:t>SKAPE ENERGI!</a:t>
            </a:r>
            <a:endParaRPr lang="en-US" sz="2500" dirty="0">
              <a:latin typeface="ヒラギノ角ゴ Pro W3" pitchFamily="-105" charset="-128"/>
              <a:ea typeface="ヒラギノ角ゴ Pro W3" pitchFamily="-105" charset="-128"/>
              <a:cs typeface="Arial" pitchFamily="34" charset="0"/>
            </a:endParaRPr>
          </a:p>
          <a:p>
            <a:pPr defTabSz="456644"/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Bevege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og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styrke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medlemmerne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til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å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påta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seg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større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ansvar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for å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skape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en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levende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og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>
                <a:ea typeface="ヒラギノ角ゴ Pro W3" pitchFamily="-105" charset="-128"/>
                <a:cs typeface="Arial" pitchFamily="34" charset="0"/>
              </a:rPr>
              <a:t>bæredyktig</a:t>
            </a:r>
            <a:r>
              <a:rPr lang="en-US" sz="2000" dirty="0">
                <a:ea typeface="ヒラギノ角ゴ Pro W3" pitchFamily="-105" charset="-128"/>
                <a:cs typeface="Arial" pitchFamily="34" charset="0"/>
              </a:rPr>
              <a:t> </a:t>
            </a:r>
            <a:r>
              <a:rPr lang="en-US" sz="2000" dirty="0" err="1" smtClean="0">
                <a:ea typeface="ヒラギノ角ゴ Pro W3" pitchFamily="-105" charset="-128"/>
                <a:cs typeface="Arial" pitchFamily="34" charset="0"/>
              </a:rPr>
              <a:t>klubb</a:t>
            </a:r>
            <a:r>
              <a:rPr lang="en-US" sz="2000" dirty="0" smtClean="0">
                <a:ea typeface="ヒラギノ角ゴ Pro W3" pitchFamily="-105" charset="-128"/>
                <a:cs typeface="Arial" pitchFamily="34" charset="0"/>
              </a:rPr>
              <a:t>!</a:t>
            </a:r>
            <a:endParaRPr lang="en-US" sz="2000" dirty="0">
              <a:ea typeface="ヒラギノ角ゴ Pro W3" pitchFamily="-105" charset="-128"/>
              <a:cs typeface="Arial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1403648" y="4766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smtClean="0"/>
              <a:t>Du som President ! </a:t>
            </a:r>
            <a:endParaRPr lang="nb-NO" sz="4000" dirty="0"/>
          </a:p>
        </p:txBody>
      </p:sp>
      <p:pic>
        <p:nvPicPr>
          <p:cNvPr id="8" name="484974B0-1282-4CF9-ABD3-A8A3438042F2" descr="4D8E2D86-83C2-43E3-8B9C-D4A851C27037@l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50" y="534476"/>
            <a:ext cx="9763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954760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800" dirty="0">
                <a:solidFill>
                  <a:schemeClr val="accent2"/>
                </a:solidFill>
              </a:rPr>
              <a:t/>
            </a:r>
            <a:br>
              <a:rPr lang="nb-NO" sz="2800" dirty="0">
                <a:solidFill>
                  <a:schemeClr val="accent2"/>
                </a:solidFill>
              </a:rPr>
            </a:br>
            <a:r>
              <a:rPr lang="nb-NO" sz="4000" dirty="0">
                <a:solidFill>
                  <a:schemeClr val="accent2"/>
                </a:solidFill>
              </a:rPr>
              <a:t>Rotary i vekst – for å gagne andre!</a:t>
            </a:r>
            <a:br>
              <a:rPr lang="nb-NO" sz="4000" dirty="0">
                <a:solidFill>
                  <a:schemeClr val="accent2"/>
                </a:solidFill>
              </a:rPr>
            </a:br>
            <a:r>
              <a:rPr lang="nb-NO" sz="4000" dirty="0">
                <a:solidFill>
                  <a:schemeClr val="accent2"/>
                </a:solidFill>
              </a:rPr>
              <a:t/>
            </a:r>
            <a:br>
              <a:rPr lang="nb-NO" sz="4000" dirty="0">
                <a:solidFill>
                  <a:schemeClr val="accent2"/>
                </a:solidFill>
              </a:rPr>
            </a:br>
            <a:endParaRPr lang="nb-NO" sz="4000" dirty="0" smtClean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b-NO" sz="3400" i="1" dirty="0"/>
              <a:t>Rotary – den ledende organisasjonen for samfunnsengasjerte ressurspersoner med ulik yrkesbakgrunn, som arbeider for å gagne andre</a:t>
            </a:r>
            <a:r>
              <a:rPr lang="nb-NO" sz="3400" i="1" dirty="0" smtClean="0"/>
              <a:t>.</a:t>
            </a:r>
            <a:endParaRPr lang="nb-NO" sz="3400" i="1" dirty="0"/>
          </a:p>
          <a:p>
            <a:pPr>
              <a:lnSpc>
                <a:spcPct val="90000"/>
              </a:lnSpc>
              <a:defRPr/>
            </a:pPr>
            <a:r>
              <a:rPr lang="nb-NO" sz="3400" dirty="0"/>
              <a:t>Hvordan gjøre medlemskap i Rotary attraktivt for travle </a:t>
            </a:r>
            <a:r>
              <a:rPr lang="nb-NO" sz="3400" dirty="0" smtClean="0"/>
              <a:t>mennesker, kvinner og menn? Rekruttere og beholde</a:t>
            </a:r>
          </a:p>
          <a:p>
            <a:pPr>
              <a:lnSpc>
                <a:spcPct val="90000"/>
              </a:lnSpc>
              <a:defRPr/>
            </a:pPr>
            <a:r>
              <a:rPr lang="nb-NO" sz="3400" dirty="0" smtClean="0"/>
              <a:t>Organisering og innhold i </a:t>
            </a:r>
            <a:r>
              <a:rPr lang="nb-NO" sz="3400" dirty="0" err="1" smtClean="0"/>
              <a:t>klubbaktivitene</a:t>
            </a:r>
            <a:endParaRPr lang="nb-NO" sz="3400" dirty="0"/>
          </a:p>
          <a:p>
            <a:pPr marL="0" indent="0">
              <a:buNone/>
              <a:defRPr/>
            </a:pPr>
            <a:endParaRPr lang="nb-NO" dirty="0"/>
          </a:p>
        </p:txBody>
      </p:sp>
      <p:sp>
        <p:nvSpPr>
          <p:cNvPr id="15364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0" y="6270491"/>
            <a:ext cx="9144000" cy="3998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2517" indent="-200968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03872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125421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446969" indent="-160774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1768518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090067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411616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733164" indent="-16077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v-SE" sz="1300">
                <a:solidFill>
                  <a:schemeClr val="bg1"/>
                </a:solidFill>
              </a:rPr>
              <a:t>Porsgrunn Rotary 13. august 2012 - PDG Laila Lerum</a:t>
            </a:r>
            <a:endParaRPr lang="da-DK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Rotarys Visjon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Vi vil være den foretrukne service- organisationen med dynamiske og handlingsorienterte klubber, som ved sin innsats er med på å  forbedre levevilkårene i </a:t>
            </a:r>
            <a:r>
              <a:rPr lang="da-DK" dirty="0" smtClean="0"/>
              <a:t>verden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4" descr="Rotary visio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3573016"/>
            <a:ext cx="2242799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831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STRATEGIC PLAN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i="1" dirty="0" err="1"/>
              <a:t>We</a:t>
            </a:r>
            <a:r>
              <a:rPr lang="nb-NO" i="1" dirty="0"/>
              <a:t> </a:t>
            </a:r>
            <a:r>
              <a:rPr lang="nb-NO" i="1" dirty="0" err="1"/>
              <a:t>are</a:t>
            </a:r>
            <a:r>
              <a:rPr lang="nb-NO" i="1" dirty="0"/>
              <a:t> leaders </a:t>
            </a:r>
            <a:r>
              <a:rPr lang="nb-NO" i="1" dirty="0" err="1"/>
              <a:t>who</a:t>
            </a:r>
            <a:r>
              <a:rPr lang="nb-NO" i="1" dirty="0"/>
              <a:t> </a:t>
            </a:r>
            <a:r>
              <a:rPr lang="nb-NO" i="1" dirty="0" err="1"/>
              <a:t>act</a:t>
            </a:r>
            <a:r>
              <a:rPr lang="nb-NO" i="1" dirty="0"/>
              <a:t> </a:t>
            </a:r>
            <a:r>
              <a:rPr lang="nb-NO" i="1" dirty="0" err="1"/>
              <a:t>responsibly</a:t>
            </a:r>
            <a:r>
              <a:rPr lang="nb-NO" i="1" dirty="0"/>
              <a:t> and </a:t>
            </a:r>
            <a:r>
              <a:rPr lang="nb-NO" i="1" dirty="0" err="1"/>
              <a:t>take</a:t>
            </a:r>
            <a:r>
              <a:rPr lang="nb-NO" i="1" dirty="0"/>
              <a:t> action to </a:t>
            </a:r>
            <a:r>
              <a:rPr lang="nb-NO" i="1" dirty="0" err="1"/>
              <a:t>tackle</a:t>
            </a:r>
            <a:r>
              <a:rPr lang="nb-NO" i="1" dirty="0"/>
              <a:t> </a:t>
            </a:r>
            <a:r>
              <a:rPr lang="nb-NO" i="1" dirty="0" err="1" smtClean="0"/>
              <a:t>some</a:t>
            </a:r>
            <a:r>
              <a:rPr lang="nb-NO" i="1" dirty="0" smtClean="0"/>
              <a:t> </a:t>
            </a:r>
            <a:r>
              <a:rPr lang="nb-NO" i="1" dirty="0" err="1" smtClean="0"/>
              <a:t>of</a:t>
            </a:r>
            <a:r>
              <a:rPr lang="nb-NO" i="1" dirty="0" smtClean="0"/>
              <a:t> </a:t>
            </a:r>
            <a:r>
              <a:rPr lang="nb-NO" i="1" dirty="0" err="1" smtClean="0"/>
              <a:t>the</a:t>
            </a:r>
            <a:r>
              <a:rPr lang="nb-NO" i="1" dirty="0" smtClean="0"/>
              <a:t> </a:t>
            </a:r>
            <a:r>
              <a:rPr lang="nb-NO" i="1" dirty="0" err="1"/>
              <a:t>world`s</a:t>
            </a:r>
            <a:r>
              <a:rPr lang="nb-NO" i="1" dirty="0"/>
              <a:t> </a:t>
            </a:r>
            <a:r>
              <a:rPr lang="nb-NO" i="1" dirty="0" smtClean="0"/>
              <a:t>most pressing </a:t>
            </a:r>
            <a:r>
              <a:rPr lang="nb-NO" i="1" dirty="0" err="1" smtClean="0"/>
              <a:t>challenges</a:t>
            </a:r>
            <a:r>
              <a:rPr lang="nb-NO" i="1" dirty="0" smtClean="0"/>
              <a:t/>
            </a:r>
            <a:br>
              <a:rPr lang="nb-NO" i="1" dirty="0" smtClean="0"/>
            </a:br>
            <a:r>
              <a:rPr lang="nb-NO" i="1" dirty="0" smtClean="0"/>
              <a:t/>
            </a:r>
            <a:br>
              <a:rPr lang="nb-NO" i="1" dirty="0" smtClean="0"/>
            </a:br>
            <a:r>
              <a:rPr lang="nb-NO" dirty="0" smtClean="0"/>
              <a:t>Our </a:t>
            </a:r>
            <a:r>
              <a:rPr lang="nb-NO" dirty="0" err="1" smtClean="0"/>
              <a:t>values</a:t>
            </a:r>
            <a:r>
              <a:rPr lang="nb-NO" dirty="0" smtClean="0"/>
              <a:t> in action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err="1" smtClean="0"/>
              <a:t>Fellowship</a:t>
            </a:r>
            <a:endParaRPr lang="nb-NO" dirty="0" smtClean="0"/>
          </a:p>
          <a:p>
            <a:r>
              <a:rPr lang="nb-NO" dirty="0" err="1" smtClean="0"/>
              <a:t>Integrity</a:t>
            </a:r>
            <a:endParaRPr lang="nb-NO" dirty="0" smtClean="0"/>
          </a:p>
          <a:p>
            <a:r>
              <a:rPr lang="nb-NO" dirty="0" err="1" smtClean="0"/>
              <a:t>Diversity</a:t>
            </a:r>
            <a:endParaRPr lang="nb-NO" dirty="0" smtClean="0"/>
          </a:p>
          <a:p>
            <a:r>
              <a:rPr lang="nb-NO" dirty="0" smtClean="0"/>
              <a:t>Service</a:t>
            </a:r>
          </a:p>
          <a:p>
            <a:r>
              <a:rPr lang="nb-NO" dirty="0" err="1" smtClean="0"/>
              <a:t>Leadership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939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dato 3"/>
          <p:cNvSpPr>
            <a:spLocks noGrp="1"/>
          </p:cNvSpPr>
          <p:nvPr>
            <p:ph type="dt" sz="quarter" idx="4294967295"/>
          </p:nvPr>
        </p:nvSpPr>
        <p:spPr>
          <a:xfrm>
            <a:off x="6810375" y="6550025"/>
            <a:ext cx="2151063" cy="1619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nb-NO" smtClean="0">
              <a:solidFill>
                <a:schemeClr val="bg2"/>
              </a:solidFill>
            </a:endParaRPr>
          </a:p>
        </p:txBody>
      </p:sp>
      <p:sp>
        <p:nvSpPr>
          <p:cNvPr id="31747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180975" y="6367463"/>
            <a:ext cx="5386388" cy="161925"/>
          </a:xfrm>
          <a:prstGeom prst="rect">
            <a:avLst/>
          </a:prstGeom>
          <a:noFill/>
        </p:spPr>
        <p:txBody>
          <a:bodyPr anchor="t"/>
          <a:lstStyle>
            <a:lvl1pPr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altLang="nb-NO" smtClean="0">
                <a:solidFill>
                  <a:schemeClr val="bg2"/>
                </a:solidFill>
              </a:rPr>
              <a:t>Page </a:t>
            </a:r>
            <a:fld id="{E65FDE0F-A2A5-473F-AE5C-832C67B5B0BE}" type="slidenum">
              <a:rPr lang="en-GB" altLang="nb-NO" smtClean="0">
                <a:solidFill>
                  <a:schemeClr val="bg2"/>
                </a:solidFill>
              </a:rPr>
              <a:pPr algn="l" eaLnBrk="1" hangingPunct="1"/>
              <a:t>9</a:t>
            </a:fld>
            <a:endParaRPr lang="en-GB" altLang="nb-NO" smtClean="0">
              <a:solidFill>
                <a:schemeClr val="bg2"/>
              </a:solidFill>
            </a:endParaRPr>
          </a:p>
        </p:txBody>
      </p:sp>
      <p:sp>
        <p:nvSpPr>
          <p:cNvPr id="31748" name="Plassholder for bunntekst 5"/>
          <p:cNvSpPr>
            <a:spLocks noGrp="1"/>
          </p:cNvSpPr>
          <p:nvPr>
            <p:ph type="ftr" sz="quarter" idx="4294967295"/>
          </p:nvPr>
        </p:nvSpPr>
        <p:spPr>
          <a:xfrm>
            <a:off x="6896100" y="6340475"/>
            <a:ext cx="2065338" cy="192088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nb-NO">
                <a:solidFill>
                  <a:schemeClr val="bg2"/>
                </a:solidFill>
              </a:rPr>
              <a:t>Rektor Laila Lerum</a:t>
            </a:r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141288" y="1825625"/>
            <a:ext cx="8867775" cy="4246563"/>
          </a:xfrm>
          <a:prstGeom prst="rect">
            <a:avLst/>
          </a:prstGeom>
          <a:solidFill>
            <a:srgbClr val="B1DCEE">
              <a:alpha val="50195"/>
            </a:srgbClr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1750" name="Freeform 3"/>
          <p:cNvSpPr>
            <a:spLocks/>
          </p:cNvSpPr>
          <p:nvPr/>
        </p:nvSpPr>
        <p:spPr bwMode="auto">
          <a:xfrm>
            <a:off x="1744663" y="2232025"/>
            <a:ext cx="5513387" cy="482600"/>
          </a:xfrm>
          <a:custGeom>
            <a:avLst/>
            <a:gdLst>
              <a:gd name="T0" fmla="*/ 5463899 w 2451"/>
              <a:gd name="T1" fmla="*/ 59499 h 292"/>
              <a:gd name="T2" fmla="*/ 5364924 w 2451"/>
              <a:gd name="T3" fmla="*/ 117345 h 292"/>
              <a:gd name="T4" fmla="*/ 5250202 w 2451"/>
              <a:gd name="T5" fmla="*/ 161968 h 292"/>
              <a:gd name="T6" fmla="*/ 5133231 w 2451"/>
              <a:gd name="T7" fmla="*/ 190065 h 292"/>
              <a:gd name="T8" fmla="*/ 5009512 w 2451"/>
              <a:gd name="T9" fmla="*/ 201634 h 292"/>
              <a:gd name="T10" fmla="*/ 4888042 w 2451"/>
              <a:gd name="T11" fmla="*/ 198329 h 292"/>
              <a:gd name="T12" fmla="*/ 4764322 w 2451"/>
              <a:gd name="T13" fmla="*/ 175190 h 292"/>
              <a:gd name="T14" fmla="*/ 4647351 w 2451"/>
              <a:gd name="T15" fmla="*/ 135525 h 292"/>
              <a:gd name="T16" fmla="*/ 4570870 w 2451"/>
              <a:gd name="T17" fmla="*/ 90901 h 292"/>
              <a:gd name="T18" fmla="*/ 4453899 w 2451"/>
              <a:gd name="T19" fmla="*/ 42971 h 292"/>
              <a:gd name="T20" fmla="*/ 4334678 w 2451"/>
              <a:gd name="T21" fmla="*/ 14875 h 292"/>
              <a:gd name="T22" fmla="*/ 4210959 w 2451"/>
              <a:gd name="T23" fmla="*/ 0 h 292"/>
              <a:gd name="T24" fmla="*/ 4089489 w 2451"/>
              <a:gd name="T25" fmla="*/ 3305 h 292"/>
              <a:gd name="T26" fmla="*/ 3965770 w 2451"/>
              <a:gd name="T27" fmla="*/ 24791 h 292"/>
              <a:gd name="T28" fmla="*/ 3851048 w 2451"/>
              <a:gd name="T29" fmla="*/ 59499 h 292"/>
              <a:gd name="T30" fmla="*/ 3745324 w 2451"/>
              <a:gd name="T31" fmla="*/ 110734 h 292"/>
              <a:gd name="T32" fmla="*/ 3653097 w 2451"/>
              <a:gd name="T33" fmla="*/ 176843 h 292"/>
              <a:gd name="T34" fmla="*/ 3630602 w 2451"/>
              <a:gd name="T35" fmla="*/ 198329 h 292"/>
              <a:gd name="T36" fmla="*/ 3529377 w 2451"/>
              <a:gd name="T37" fmla="*/ 257827 h 292"/>
              <a:gd name="T38" fmla="*/ 3416905 w 2451"/>
              <a:gd name="T39" fmla="*/ 300799 h 292"/>
              <a:gd name="T40" fmla="*/ 3299934 w 2451"/>
              <a:gd name="T41" fmla="*/ 327242 h 292"/>
              <a:gd name="T42" fmla="*/ 3176215 w 2451"/>
              <a:gd name="T43" fmla="*/ 340464 h 292"/>
              <a:gd name="T44" fmla="*/ 3054745 w 2451"/>
              <a:gd name="T45" fmla="*/ 335506 h 292"/>
              <a:gd name="T46" fmla="*/ 2931025 w 2451"/>
              <a:gd name="T47" fmla="*/ 314021 h 292"/>
              <a:gd name="T48" fmla="*/ 2816304 w 2451"/>
              <a:gd name="T49" fmla="*/ 274355 h 292"/>
              <a:gd name="T50" fmla="*/ 2739823 w 2451"/>
              <a:gd name="T51" fmla="*/ 229731 h 292"/>
              <a:gd name="T52" fmla="*/ 2625101 w 2451"/>
              <a:gd name="T53" fmla="*/ 183454 h 292"/>
              <a:gd name="T54" fmla="*/ 2512629 w 2451"/>
              <a:gd name="T55" fmla="*/ 152052 h 292"/>
              <a:gd name="T56" fmla="*/ 2393408 w 2451"/>
              <a:gd name="T57" fmla="*/ 135525 h 292"/>
              <a:gd name="T58" fmla="*/ 2280936 w 2451"/>
              <a:gd name="T59" fmla="*/ 135525 h 292"/>
              <a:gd name="T60" fmla="*/ 2166214 w 2451"/>
              <a:gd name="T61" fmla="*/ 153705 h 292"/>
              <a:gd name="T62" fmla="*/ 2060491 w 2451"/>
              <a:gd name="T63" fmla="*/ 186760 h 292"/>
              <a:gd name="T64" fmla="*/ 1959266 w 2451"/>
              <a:gd name="T65" fmla="*/ 236342 h 292"/>
              <a:gd name="T66" fmla="*/ 1869288 w 2451"/>
              <a:gd name="T67" fmla="*/ 300799 h 292"/>
              <a:gd name="T68" fmla="*/ 1774811 w 2451"/>
              <a:gd name="T69" fmla="*/ 368561 h 292"/>
              <a:gd name="T70" fmla="*/ 1669087 w 2451"/>
              <a:gd name="T71" fmla="*/ 419796 h 292"/>
              <a:gd name="T72" fmla="*/ 1552116 w 2451"/>
              <a:gd name="T73" fmla="*/ 456156 h 292"/>
              <a:gd name="T74" fmla="*/ 1432896 w 2451"/>
              <a:gd name="T75" fmla="*/ 474336 h 292"/>
              <a:gd name="T76" fmla="*/ 1306927 w 2451"/>
              <a:gd name="T77" fmla="*/ 480947 h 292"/>
              <a:gd name="T78" fmla="*/ 1185457 w 2451"/>
              <a:gd name="T79" fmla="*/ 464420 h 292"/>
              <a:gd name="T80" fmla="*/ 1063987 w 2451"/>
              <a:gd name="T81" fmla="*/ 434671 h 292"/>
              <a:gd name="T82" fmla="*/ 953764 w 2451"/>
              <a:gd name="T83" fmla="*/ 386741 h 292"/>
              <a:gd name="T84" fmla="*/ 868285 w 2451"/>
              <a:gd name="T85" fmla="*/ 343770 h 292"/>
              <a:gd name="T86" fmla="*/ 751314 w 2451"/>
              <a:gd name="T87" fmla="*/ 304104 h 292"/>
              <a:gd name="T88" fmla="*/ 625345 w 2451"/>
              <a:gd name="T89" fmla="*/ 284271 h 292"/>
              <a:gd name="T90" fmla="*/ 501626 w 2451"/>
              <a:gd name="T91" fmla="*/ 277660 h 292"/>
              <a:gd name="T92" fmla="*/ 377907 w 2451"/>
              <a:gd name="T93" fmla="*/ 290882 h 292"/>
              <a:gd name="T94" fmla="*/ 256437 w 2451"/>
              <a:gd name="T95" fmla="*/ 318979 h 292"/>
              <a:gd name="T96" fmla="*/ 143964 w 2451"/>
              <a:gd name="T97" fmla="*/ 361950 h 292"/>
              <a:gd name="T98" fmla="*/ 42739 w 2451"/>
              <a:gd name="T99" fmla="*/ 419796 h 29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451" h="292">
                <a:moveTo>
                  <a:pt x="2450" y="13"/>
                </a:moveTo>
                <a:lnTo>
                  <a:pt x="2429" y="36"/>
                </a:lnTo>
                <a:lnTo>
                  <a:pt x="2408" y="54"/>
                </a:lnTo>
                <a:lnTo>
                  <a:pt x="2385" y="71"/>
                </a:lnTo>
                <a:lnTo>
                  <a:pt x="2361" y="85"/>
                </a:lnTo>
                <a:lnTo>
                  <a:pt x="2334" y="98"/>
                </a:lnTo>
                <a:lnTo>
                  <a:pt x="2309" y="108"/>
                </a:lnTo>
                <a:lnTo>
                  <a:pt x="2282" y="115"/>
                </a:lnTo>
                <a:lnTo>
                  <a:pt x="2256" y="119"/>
                </a:lnTo>
                <a:lnTo>
                  <a:pt x="2227" y="122"/>
                </a:lnTo>
                <a:lnTo>
                  <a:pt x="2200" y="122"/>
                </a:lnTo>
                <a:lnTo>
                  <a:pt x="2173" y="120"/>
                </a:lnTo>
                <a:lnTo>
                  <a:pt x="2146" y="113"/>
                </a:lnTo>
                <a:lnTo>
                  <a:pt x="2118" y="106"/>
                </a:lnTo>
                <a:lnTo>
                  <a:pt x="2092" y="95"/>
                </a:lnTo>
                <a:lnTo>
                  <a:pt x="2066" y="82"/>
                </a:lnTo>
                <a:lnTo>
                  <a:pt x="2042" y="66"/>
                </a:lnTo>
                <a:lnTo>
                  <a:pt x="2032" y="55"/>
                </a:lnTo>
                <a:lnTo>
                  <a:pt x="2006" y="40"/>
                </a:lnTo>
                <a:lnTo>
                  <a:pt x="1980" y="26"/>
                </a:lnTo>
                <a:lnTo>
                  <a:pt x="1953" y="16"/>
                </a:lnTo>
                <a:lnTo>
                  <a:pt x="1927" y="9"/>
                </a:lnTo>
                <a:lnTo>
                  <a:pt x="1899" y="3"/>
                </a:lnTo>
                <a:lnTo>
                  <a:pt x="1872" y="0"/>
                </a:lnTo>
                <a:lnTo>
                  <a:pt x="1845" y="0"/>
                </a:lnTo>
                <a:lnTo>
                  <a:pt x="1818" y="2"/>
                </a:lnTo>
                <a:lnTo>
                  <a:pt x="1790" y="8"/>
                </a:lnTo>
                <a:lnTo>
                  <a:pt x="1763" y="15"/>
                </a:lnTo>
                <a:lnTo>
                  <a:pt x="1737" y="25"/>
                </a:lnTo>
                <a:lnTo>
                  <a:pt x="1712" y="36"/>
                </a:lnTo>
                <a:lnTo>
                  <a:pt x="1688" y="51"/>
                </a:lnTo>
                <a:lnTo>
                  <a:pt x="1665" y="67"/>
                </a:lnTo>
                <a:lnTo>
                  <a:pt x="1643" y="86"/>
                </a:lnTo>
                <a:lnTo>
                  <a:pt x="1624" y="107"/>
                </a:lnTo>
                <a:lnTo>
                  <a:pt x="1635" y="98"/>
                </a:lnTo>
                <a:lnTo>
                  <a:pt x="1614" y="120"/>
                </a:lnTo>
                <a:lnTo>
                  <a:pt x="1593" y="138"/>
                </a:lnTo>
                <a:lnTo>
                  <a:pt x="1569" y="156"/>
                </a:lnTo>
                <a:lnTo>
                  <a:pt x="1546" y="169"/>
                </a:lnTo>
                <a:lnTo>
                  <a:pt x="1519" y="182"/>
                </a:lnTo>
                <a:lnTo>
                  <a:pt x="1494" y="191"/>
                </a:lnTo>
                <a:lnTo>
                  <a:pt x="1467" y="198"/>
                </a:lnTo>
                <a:lnTo>
                  <a:pt x="1441" y="202"/>
                </a:lnTo>
                <a:lnTo>
                  <a:pt x="1412" y="206"/>
                </a:lnTo>
                <a:lnTo>
                  <a:pt x="1385" y="206"/>
                </a:lnTo>
                <a:lnTo>
                  <a:pt x="1358" y="203"/>
                </a:lnTo>
                <a:lnTo>
                  <a:pt x="1330" y="197"/>
                </a:lnTo>
                <a:lnTo>
                  <a:pt x="1303" y="190"/>
                </a:lnTo>
                <a:lnTo>
                  <a:pt x="1278" y="179"/>
                </a:lnTo>
                <a:lnTo>
                  <a:pt x="1252" y="166"/>
                </a:lnTo>
                <a:lnTo>
                  <a:pt x="1229" y="150"/>
                </a:lnTo>
                <a:lnTo>
                  <a:pt x="1218" y="139"/>
                </a:lnTo>
                <a:lnTo>
                  <a:pt x="1193" y="124"/>
                </a:lnTo>
                <a:lnTo>
                  <a:pt x="1167" y="111"/>
                </a:lnTo>
                <a:lnTo>
                  <a:pt x="1142" y="100"/>
                </a:lnTo>
                <a:lnTo>
                  <a:pt x="1117" y="92"/>
                </a:lnTo>
                <a:lnTo>
                  <a:pt x="1089" y="86"/>
                </a:lnTo>
                <a:lnTo>
                  <a:pt x="1064" y="82"/>
                </a:lnTo>
                <a:lnTo>
                  <a:pt x="1039" y="81"/>
                </a:lnTo>
                <a:lnTo>
                  <a:pt x="1014" y="82"/>
                </a:lnTo>
                <a:lnTo>
                  <a:pt x="988" y="87"/>
                </a:lnTo>
                <a:lnTo>
                  <a:pt x="963" y="93"/>
                </a:lnTo>
                <a:lnTo>
                  <a:pt x="939" y="102"/>
                </a:lnTo>
                <a:lnTo>
                  <a:pt x="916" y="113"/>
                </a:lnTo>
                <a:lnTo>
                  <a:pt x="892" y="127"/>
                </a:lnTo>
                <a:lnTo>
                  <a:pt x="871" y="143"/>
                </a:lnTo>
                <a:lnTo>
                  <a:pt x="850" y="161"/>
                </a:lnTo>
                <a:lnTo>
                  <a:pt x="831" y="182"/>
                </a:lnTo>
                <a:lnTo>
                  <a:pt x="810" y="204"/>
                </a:lnTo>
                <a:lnTo>
                  <a:pt x="789" y="223"/>
                </a:lnTo>
                <a:lnTo>
                  <a:pt x="765" y="240"/>
                </a:lnTo>
                <a:lnTo>
                  <a:pt x="742" y="254"/>
                </a:lnTo>
                <a:lnTo>
                  <a:pt x="715" y="267"/>
                </a:lnTo>
                <a:lnTo>
                  <a:pt x="690" y="276"/>
                </a:lnTo>
                <a:lnTo>
                  <a:pt x="663" y="283"/>
                </a:lnTo>
                <a:lnTo>
                  <a:pt x="637" y="287"/>
                </a:lnTo>
                <a:lnTo>
                  <a:pt x="608" y="291"/>
                </a:lnTo>
                <a:lnTo>
                  <a:pt x="581" y="291"/>
                </a:lnTo>
                <a:lnTo>
                  <a:pt x="554" y="288"/>
                </a:lnTo>
                <a:lnTo>
                  <a:pt x="527" y="281"/>
                </a:lnTo>
                <a:lnTo>
                  <a:pt x="499" y="274"/>
                </a:lnTo>
                <a:lnTo>
                  <a:pt x="473" y="263"/>
                </a:lnTo>
                <a:lnTo>
                  <a:pt x="448" y="250"/>
                </a:lnTo>
                <a:lnTo>
                  <a:pt x="424" y="234"/>
                </a:lnTo>
                <a:lnTo>
                  <a:pt x="412" y="223"/>
                </a:lnTo>
                <a:lnTo>
                  <a:pt x="386" y="208"/>
                </a:lnTo>
                <a:lnTo>
                  <a:pt x="361" y="195"/>
                </a:lnTo>
                <a:lnTo>
                  <a:pt x="334" y="184"/>
                </a:lnTo>
                <a:lnTo>
                  <a:pt x="307" y="177"/>
                </a:lnTo>
                <a:lnTo>
                  <a:pt x="278" y="172"/>
                </a:lnTo>
                <a:lnTo>
                  <a:pt x="251" y="168"/>
                </a:lnTo>
                <a:lnTo>
                  <a:pt x="223" y="168"/>
                </a:lnTo>
                <a:lnTo>
                  <a:pt x="196" y="170"/>
                </a:lnTo>
                <a:lnTo>
                  <a:pt x="168" y="176"/>
                </a:lnTo>
                <a:lnTo>
                  <a:pt x="140" y="183"/>
                </a:lnTo>
                <a:lnTo>
                  <a:pt x="114" y="193"/>
                </a:lnTo>
                <a:lnTo>
                  <a:pt x="88" y="204"/>
                </a:lnTo>
                <a:lnTo>
                  <a:pt x="64" y="219"/>
                </a:lnTo>
                <a:lnTo>
                  <a:pt x="41" y="236"/>
                </a:lnTo>
                <a:lnTo>
                  <a:pt x="19" y="254"/>
                </a:lnTo>
                <a:lnTo>
                  <a:pt x="0" y="275"/>
                </a:lnTo>
              </a:path>
            </a:pathLst>
          </a:custGeom>
          <a:noFill/>
          <a:ln w="31273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751" name="Freeform 4"/>
          <p:cNvSpPr>
            <a:spLocks/>
          </p:cNvSpPr>
          <p:nvPr/>
        </p:nvSpPr>
        <p:spPr bwMode="auto">
          <a:xfrm>
            <a:off x="1744663" y="2447925"/>
            <a:ext cx="5519737" cy="423863"/>
          </a:xfrm>
          <a:custGeom>
            <a:avLst/>
            <a:gdLst>
              <a:gd name="T0" fmla="*/ 5470212 w 2452"/>
              <a:gd name="T1" fmla="*/ 80190 h 259"/>
              <a:gd name="T2" fmla="*/ 5368912 w 2452"/>
              <a:gd name="T3" fmla="*/ 137469 h 259"/>
              <a:gd name="T4" fmla="*/ 5254105 w 2452"/>
              <a:gd name="T5" fmla="*/ 178382 h 259"/>
              <a:gd name="T6" fmla="*/ 5134796 w 2452"/>
              <a:gd name="T7" fmla="*/ 204567 h 259"/>
              <a:gd name="T8" fmla="*/ 5008734 w 2452"/>
              <a:gd name="T9" fmla="*/ 214386 h 259"/>
              <a:gd name="T10" fmla="*/ 4887173 w 2452"/>
              <a:gd name="T11" fmla="*/ 206204 h 259"/>
              <a:gd name="T12" fmla="*/ 4765613 w 2452"/>
              <a:gd name="T13" fmla="*/ 183292 h 259"/>
              <a:gd name="T14" fmla="*/ 4650806 w 2452"/>
              <a:gd name="T15" fmla="*/ 142379 h 259"/>
              <a:gd name="T16" fmla="*/ 4574268 w 2452"/>
              <a:gd name="T17" fmla="*/ 96556 h 259"/>
              <a:gd name="T18" fmla="*/ 4459461 w 2452"/>
              <a:gd name="T19" fmla="*/ 49096 h 259"/>
              <a:gd name="T20" fmla="*/ 4342403 w 2452"/>
              <a:gd name="T21" fmla="*/ 16365 h 259"/>
              <a:gd name="T22" fmla="*/ 4218592 w 2452"/>
              <a:gd name="T23" fmla="*/ 1637 h 259"/>
              <a:gd name="T24" fmla="*/ 4094780 w 2452"/>
              <a:gd name="T25" fmla="*/ 1637 h 259"/>
              <a:gd name="T26" fmla="*/ 3970969 w 2452"/>
              <a:gd name="T27" fmla="*/ 19638 h 259"/>
              <a:gd name="T28" fmla="*/ 3856162 w 2452"/>
              <a:gd name="T29" fmla="*/ 52369 h 259"/>
              <a:gd name="T30" fmla="*/ 3748109 w 2452"/>
              <a:gd name="T31" fmla="*/ 101465 h 259"/>
              <a:gd name="T32" fmla="*/ 3653562 w 2452"/>
              <a:gd name="T33" fmla="*/ 165290 h 259"/>
              <a:gd name="T34" fmla="*/ 3631050 w 2452"/>
              <a:gd name="T35" fmla="*/ 184929 h 259"/>
              <a:gd name="T36" fmla="*/ 3527499 w 2452"/>
              <a:gd name="T37" fmla="*/ 242207 h 259"/>
              <a:gd name="T38" fmla="*/ 3412692 w 2452"/>
              <a:gd name="T39" fmla="*/ 283121 h 259"/>
              <a:gd name="T40" fmla="*/ 3295634 w 2452"/>
              <a:gd name="T41" fmla="*/ 307669 h 259"/>
              <a:gd name="T42" fmla="*/ 3171823 w 2452"/>
              <a:gd name="T43" fmla="*/ 315852 h 259"/>
              <a:gd name="T44" fmla="*/ 3048011 w 2452"/>
              <a:gd name="T45" fmla="*/ 309305 h 259"/>
              <a:gd name="T46" fmla="*/ 2928702 w 2452"/>
              <a:gd name="T47" fmla="*/ 286394 h 259"/>
              <a:gd name="T48" fmla="*/ 2813895 w 2452"/>
              <a:gd name="T49" fmla="*/ 245481 h 259"/>
              <a:gd name="T50" fmla="*/ 2737357 w 2452"/>
              <a:gd name="T51" fmla="*/ 199657 h 259"/>
              <a:gd name="T52" fmla="*/ 2624802 w 2452"/>
              <a:gd name="T53" fmla="*/ 152198 h 259"/>
              <a:gd name="T54" fmla="*/ 2505492 w 2452"/>
              <a:gd name="T55" fmla="*/ 119467 h 259"/>
              <a:gd name="T56" fmla="*/ 2381681 w 2452"/>
              <a:gd name="T57" fmla="*/ 104738 h 259"/>
              <a:gd name="T58" fmla="*/ 2257870 w 2452"/>
              <a:gd name="T59" fmla="*/ 104738 h 259"/>
              <a:gd name="T60" fmla="*/ 2134058 w 2452"/>
              <a:gd name="T61" fmla="*/ 122740 h 259"/>
              <a:gd name="T62" fmla="*/ 2019251 w 2452"/>
              <a:gd name="T63" fmla="*/ 153834 h 259"/>
              <a:gd name="T64" fmla="*/ 1911198 w 2452"/>
              <a:gd name="T65" fmla="*/ 202931 h 259"/>
              <a:gd name="T66" fmla="*/ 1818902 w 2452"/>
              <a:gd name="T67" fmla="*/ 263482 h 259"/>
              <a:gd name="T68" fmla="*/ 1818902 w 2452"/>
              <a:gd name="T69" fmla="*/ 288030 h 259"/>
              <a:gd name="T70" fmla="*/ 1715351 w 2452"/>
              <a:gd name="T71" fmla="*/ 345309 h 259"/>
              <a:gd name="T72" fmla="*/ 1600544 w 2452"/>
              <a:gd name="T73" fmla="*/ 387859 h 259"/>
              <a:gd name="T74" fmla="*/ 1483486 w 2452"/>
              <a:gd name="T75" fmla="*/ 412407 h 259"/>
              <a:gd name="T76" fmla="*/ 1357423 w 2452"/>
              <a:gd name="T77" fmla="*/ 422226 h 259"/>
              <a:gd name="T78" fmla="*/ 1235863 w 2452"/>
              <a:gd name="T79" fmla="*/ 414044 h 259"/>
              <a:gd name="T80" fmla="*/ 1112051 w 2452"/>
              <a:gd name="T81" fmla="*/ 389496 h 259"/>
              <a:gd name="T82" fmla="*/ 999496 w 2452"/>
              <a:gd name="T83" fmla="*/ 350219 h 259"/>
              <a:gd name="T84" fmla="*/ 920707 w 2452"/>
              <a:gd name="T85" fmla="*/ 302759 h 259"/>
              <a:gd name="T86" fmla="*/ 805900 w 2452"/>
              <a:gd name="T87" fmla="*/ 255300 h 259"/>
              <a:gd name="T88" fmla="*/ 688842 w 2452"/>
              <a:gd name="T89" fmla="*/ 222569 h 259"/>
              <a:gd name="T90" fmla="*/ 565030 w 2452"/>
              <a:gd name="T91" fmla="*/ 209477 h 259"/>
              <a:gd name="T92" fmla="*/ 441219 w 2452"/>
              <a:gd name="T93" fmla="*/ 209477 h 259"/>
              <a:gd name="T94" fmla="*/ 317407 w 2452"/>
              <a:gd name="T95" fmla="*/ 227479 h 259"/>
              <a:gd name="T96" fmla="*/ 202600 w 2452"/>
              <a:gd name="T97" fmla="*/ 260209 h 259"/>
              <a:gd name="T98" fmla="*/ 94547 w 2452"/>
              <a:gd name="T99" fmla="*/ 309305 h 259"/>
              <a:gd name="T100" fmla="*/ 0 w 2452"/>
              <a:gd name="T101" fmla="*/ 371494 h 2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452" h="259">
                <a:moveTo>
                  <a:pt x="2451" y="28"/>
                </a:moveTo>
                <a:lnTo>
                  <a:pt x="2430" y="49"/>
                </a:lnTo>
                <a:lnTo>
                  <a:pt x="2408" y="68"/>
                </a:lnTo>
                <a:lnTo>
                  <a:pt x="2385" y="84"/>
                </a:lnTo>
                <a:lnTo>
                  <a:pt x="2360" y="97"/>
                </a:lnTo>
                <a:lnTo>
                  <a:pt x="2334" y="109"/>
                </a:lnTo>
                <a:lnTo>
                  <a:pt x="2308" y="119"/>
                </a:lnTo>
                <a:lnTo>
                  <a:pt x="2281" y="125"/>
                </a:lnTo>
                <a:lnTo>
                  <a:pt x="2254" y="128"/>
                </a:lnTo>
                <a:lnTo>
                  <a:pt x="2225" y="131"/>
                </a:lnTo>
                <a:lnTo>
                  <a:pt x="2198" y="130"/>
                </a:lnTo>
                <a:lnTo>
                  <a:pt x="2171" y="126"/>
                </a:lnTo>
                <a:lnTo>
                  <a:pt x="2144" y="120"/>
                </a:lnTo>
                <a:lnTo>
                  <a:pt x="2117" y="112"/>
                </a:lnTo>
                <a:lnTo>
                  <a:pt x="2091" y="101"/>
                </a:lnTo>
                <a:lnTo>
                  <a:pt x="2066" y="87"/>
                </a:lnTo>
                <a:lnTo>
                  <a:pt x="2042" y="70"/>
                </a:lnTo>
                <a:lnTo>
                  <a:pt x="2032" y="59"/>
                </a:lnTo>
                <a:lnTo>
                  <a:pt x="2006" y="43"/>
                </a:lnTo>
                <a:lnTo>
                  <a:pt x="1981" y="30"/>
                </a:lnTo>
                <a:lnTo>
                  <a:pt x="1955" y="19"/>
                </a:lnTo>
                <a:lnTo>
                  <a:pt x="1929" y="10"/>
                </a:lnTo>
                <a:lnTo>
                  <a:pt x="1901" y="5"/>
                </a:lnTo>
                <a:lnTo>
                  <a:pt x="1874" y="1"/>
                </a:lnTo>
                <a:lnTo>
                  <a:pt x="1846" y="0"/>
                </a:lnTo>
                <a:lnTo>
                  <a:pt x="1819" y="1"/>
                </a:lnTo>
                <a:lnTo>
                  <a:pt x="1791" y="5"/>
                </a:lnTo>
                <a:lnTo>
                  <a:pt x="1764" y="12"/>
                </a:lnTo>
                <a:lnTo>
                  <a:pt x="1738" y="21"/>
                </a:lnTo>
                <a:lnTo>
                  <a:pt x="1713" y="32"/>
                </a:lnTo>
                <a:lnTo>
                  <a:pt x="1688" y="46"/>
                </a:lnTo>
                <a:lnTo>
                  <a:pt x="1665" y="62"/>
                </a:lnTo>
                <a:lnTo>
                  <a:pt x="1643" y="80"/>
                </a:lnTo>
                <a:lnTo>
                  <a:pt x="1623" y="101"/>
                </a:lnTo>
                <a:lnTo>
                  <a:pt x="1634" y="92"/>
                </a:lnTo>
                <a:lnTo>
                  <a:pt x="1613" y="113"/>
                </a:lnTo>
                <a:lnTo>
                  <a:pt x="1591" y="131"/>
                </a:lnTo>
                <a:lnTo>
                  <a:pt x="1567" y="148"/>
                </a:lnTo>
                <a:lnTo>
                  <a:pt x="1542" y="161"/>
                </a:lnTo>
                <a:lnTo>
                  <a:pt x="1516" y="173"/>
                </a:lnTo>
                <a:lnTo>
                  <a:pt x="1491" y="181"/>
                </a:lnTo>
                <a:lnTo>
                  <a:pt x="1464" y="188"/>
                </a:lnTo>
                <a:lnTo>
                  <a:pt x="1438" y="191"/>
                </a:lnTo>
                <a:lnTo>
                  <a:pt x="1409" y="193"/>
                </a:lnTo>
                <a:lnTo>
                  <a:pt x="1382" y="192"/>
                </a:lnTo>
                <a:lnTo>
                  <a:pt x="1354" y="189"/>
                </a:lnTo>
                <a:lnTo>
                  <a:pt x="1328" y="182"/>
                </a:lnTo>
                <a:lnTo>
                  <a:pt x="1301" y="175"/>
                </a:lnTo>
                <a:lnTo>
                  <a:pt x="1276" y="164"/>
                </a:lnTo>
                <a:lnTo>
                  <a:pt x="1250" y="150"/>
                </a:lnTo>
                <a:lnTo>
                  <a:pt x="1227" y="133"/>
                </a:lnTo>
                <a:lnTo>
                  <a:pt x="1216" y="122"/>
                </a:lnTo>
                <a:lnTo>
                  <a:pt x="1191" y="106"/>
                </a:lnTo>
                <a:lnTo>
                  <a:pt x="1166" y="93"/>
                </a:lnTo>
                <a:lnTo>
                  <a:pt x="1140" y="82"/>
                </a:lnTo>
                <a:lnTo>
                  <a:pt x="1113" y="73"/>
                </a:lnTo>
                <a:lnTo>
                  <a:pt x="1085" y="67"/>
                </a:lnTo>
                <a:lnTo>
                  <a:pt x="1058" y="64"/>
                </a:lnTo>
                <a:lnTo>
                  <a:pt x="1030" y="63"/>
                </a:lnTo>
                <a:lnTo>
                  <a:pt x="1003" y="64"/>
                </a:lnTo>
                <a:lnTo>
                  <a:pt x="975" y="68"/>
                </a:lnTo>
                <a:lnTo>
                  <a:pt x="948" y="75"/>
                </a:lnTo>
                <a:lnTo>
                  <a:pt x="922" y="84"/>
                </a:lnTo>
                <a:lnTo>
                  <a:pt x="897" y="94"/>
                </a:lnTo>
                <a:lnTo>
                  <a:pt x="872" y="108"/>
                </a:lnTo>
                <a:lnTo>
                  <a:pt x="849" y="124"/>
                </a:lnTo>
                <a:lnTo>
                  <a:pt x="827" y="142"/>
                </a:lnTo>
                <a:lnTo>
                  <a:pt x="808" y="161"/>
                </a:lnTo>
                <a:lnTo>
                  <a:pt x="829" y="155"/>
                </a:lnTo>
                <a:lnTo>
                  <a:pt x="808" y="176"/>
                </a:lnTo>
                <a:lnTo>
                  <a:pt x="786" y="195"/>
                </a:lnTo>
                <a:lnTo>
                  <a:pt x="762" y="211"/>
                </a:lnTo>
                <a:lnTo>
                  <a:pt x="738" y="225"/>
                </a:lnTo>
                <a:lnTo>
                  <a:pt x="711" y="237"/>
                </a:lnTo>
                <a:lnTo>
                  <a:pt x="686" y="246"/>
                </a:lnTo>
                <a:lnTo>
                  <a:pt x="659" y="252"/>
                </a:lnTo>
                <a:lnTo>
                  <a:pt x="632" y="255"/>
                </a:lnTo>
                <a:lnTo>
                  <a:pt x="603" y="258"/>
                </a:lnTo>
                <a:lnTo>
                  <a:pt x="576" y="257"/>
                </a:lnTo>
                <a:lnTo>
                  <a:pt x="549" y="253"/>
                </a:lnTo>
                <a:lnTo>
                  <a:pt x="522" y="246"/>
                </a:lnTo>
                <a:lnTo>
                  <a:pt x="494" y="238"/>
                </a:lnTo>
                <a:lnTo>
                  <a:pt x="469" y="227"/>
                </a:lnTo>
                <a:lnTo>
                  <a:pt x="444" y="214"/>
                </a:lnTo>
                <a:lnTo>
                  <a:pt x="420" y="196"/>
                </a:lnTo>
                <a:lnTo>
                  <a:pt x="409" y="185"/>
                </a:lnTo>
                <a:lnTo>
                  <a:pt x="383" y="169"/>
                </a:lnTo>
                <a:lnTo>
                  <a:pt x="358" y="156"/>
                </a:lnTo>
                <a:lnTo>
                  <a:pt x="332" y="146"/>
                </a:lnTo>
                <a:lnTo>
                  <a:pt x="306" y="136"/>
                </a:lnTo>
                <a:lnTo>
                  <a:pt x="278" y="131"/>
                </a:lnTo>
                <a:lnTo>
                  <a:pt x="251" y="128"/>
                </a:lnTo>
                <a:lnTo>
                  <a:pt x="223" y="127"/>
                </a:lnTo>
                <a:lnTo>
                  <a:pt x="196" y="128"/>
                </a:lnTo>
                <a:lnTo>
                  <a:pt x="168" y="133"/>
                </a:lnTo>
                <a:lnTo>
                  <a:pt x="141" y="139"/>
                </a:lnTo>
                <a:lnTo>
                  <a:pt x="115" y="148"/>
                </a:lnTo>
                <a:lnTo>
                  <a:pt x="90" y="159"/>
                </a:lnTo>
                <a:lnTo>
                  <a:pt x="65" y="173"/>
                </a:lnTo>
                <a:lnTo>
                  <a:pt x="42" y="189"/>
                </a:lnTo>
                <a:lnTo>
                  <a:pt x="20" y="206"/>
                </a:lnTo>
                <a:lnTo>
                  <a:pt x="0" y="227"/>
                </a:lnTo>
              </a:path>
            </a:pathLst>
          </a:custGeom>
          <a:noFill/>
          <a:ln w="31273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752" name="Freeform 5"/>
          <p:cNvSpPr>
            <a:spLocks/>
          </p:cNvSpPr>
          <p:nvPr/>
        </p:nvSpPr>
        <p:spPr bwMode="auto">
          <a:xfrm>
            <a:off x="1739900" y="2681288"/>
            <a:ext cx="5532438" cy="333375"/>
          </a:xfrm>
          <a:custGeom>
            <a:avLst/>
            <a:gdLst>
              <a:gd name="T0" fmla="*/ 5480670 w 2458"/>
              <a:gd name="T1" fmla="*/ 126453 h 203"/>
              <a:gd name="T2" fmla="*/ 5372632 w 2458"/>
              <a:gd name="T3" fmla="*/ 179004 h 203"/>
              <a:gd name="T4" fmla="*/ 5257842 w 2458"/>
              <a:gd name="T5" fmla="*/ 216776 h 203"/>
              <a:gd name="T6" fmla="*/ 5138550 w 2458"/>
              <a:gd name="T7" fmla="*/ 238125 h 203"/>
              <a:gd name="T8" fmla="*/ 5012506 w 2458"/>
              <a:gd name="T9" fmla="*/ 243052 h 203"/>
              <a:gd name="T10" fmla="*/ 4890963 w 2458"/>
              <a:gd name="T11" fmla="*/ 233198 h 203"/>
              <a:gd name="T12" fmla="*/ 4769421 w 2458"/>
              <a:gd name="T13" fmla="*/ 203638 h 203"/>
              <a:gd name="T14" fmla="*/ 4656881 w 2458"/>
              <a:gd name="T15" fmla="*/ 159297 h 203"/>
              <a:gd name="T16" fmla="*/ 4582605 w 2458"/>
              <a:gd name="T17" fmla="*/ 111672 h 203"/>
              <a:gd name="T18" fmla="*/ 4474567 w 2458"/>
              <a:gd name="T19" fmla="*/ 59121 h 203"/>
              <a:gd name="T20" fmla="*/ 4357526 w 2458"/>
              <a:gd name="T21" fmla="*/ 24634 h 203"/>
              <a:gd name="T22" fmla="*/ 4233733 w 2458"/>
              <a:gd name="T23" fmla="*/ 4927 h 203"/>
              <a:gd name="T24" fmla="*/ 4109940 w 2458"/>
              <a:gd name="T25" fmla="*/ 0 h 203"/>
              <a:gd name="T26" fmla="*/ 3986146 w 2458"/>
              <a:gd name="T27" fmla="*/ 14780 h 203"/>
              <a:gd name="T28" fmla="*/ 3869105 w 2458"/>
              <a:gd name="T29" fmla="*/ 44341 h 203"/>
              <a:gd name="T30" fmla="*/ 3758817 w 2458"/>
              <a:gd name="T31" fmla="*/ 90323 h 203"/>
              <a:gd name="T32" fmla="*/ 3659782 w 2458"/>
              <a:gd name="T33" fmla="*/ 149444 h 203"/>
              <a:gd name="T34" fmla="*/ 3637274 w 2458"/>
              <a:gd name="T35" fmla="*/ 169151 h 203"/>
              <a:gd name="T36" fmla="*/ 3529236 w 2458"/>
              <a:gd name="T37" fmla="*/ 221703 h 203"/>
              <a:gd name="T38" fmla="*/ 3414446 w 2458"/>
              <a:gd name="T39" fmla="*/ 259474 h 203"/>
              <a:gd name="T40" fmla="*/ 3295154 w 2458"/>
              <a:gd name="T41" fmla="*/ 279181 h 203"/>
              <a:gd name="T42" fmla="*/ 3169110 w 2458"/>
              <a:gd name="T43" fmla="*/ 284108 h 203"/>
              <a:gd name="T44" fmla="*/ 3047568 w 2458"/>
              <a:gd name="T45" fmla="*/ 274254 h 203"/>
              <a:gd name="T46" fmla="*/ 2928276 w 2458"/>
              <a:gd name="T47" fmla="*/ 246336 h 203"/>
              <a:gd name="T48" fmla="*/ 2817987 w 2458"/>
              <a:gd name="T49" fmla="*/ 203638 h 203"/>
              <a:gd name="T50" fmla="*/ 2745962 w 2458"/>
              <a:gd name="T51" fmla="*/ 154371 h 203"/>
              <a:gd name="T52" fmla="*/ 2635673 w 2458"/>
              <a:gd name="T53" fmla="*/ 103461 h 203"/>
              <a:gd name="T54" fmla="*/ 2516381 w 2458"/>
              <a:gd name="T55" fmla="*/ 67332 h 203"/>
              <a:gd name="T56" fmla="*/ 2392588 w 2458"/>
              <a:gd name="T57" fmla="*/ 47625 h 203"/>
              <a:gd name="T58" fmla="*/ 2271046 w 2458"/>
              <a:gd name="T59" fmla="*/ 44341 h 203"/>
              <a:gd name="T60" fmla="*/ 2147252 w 2458"/>
              <a:gd name="T61" fmla="*/ 57478 h 203"/>
              <a:gd name="T62" fmla="*/ 2030211 w 2458"/>
              <a:gd name="T63" fmla="*/ 85397 h 203"/>
              <a:gd name="T64" fmla="*/ 1919923 w 2458"/>
              <a:gd name="T65" fmla="*/ 128095 h 203"/>
              <a:gd name="T66" fmla="*/ 1823139 w 2458"/>
              <a:gd name="T67" fmla="*/ 187216 h 203"/>
              <a:gd name="T68" fmla="*/ 1820888 w 2458"/>
              <a:gd name="T69" fmla="*/ 213491 h 203"/>
              <a:gd name="T70" fmla="*/ 1712850 w 2458"/>
              <a:gd name="T71" fmla="*/ 267685 h 203"/>
              <a:gd name="T72" fmla="*/ 1598060 w 2458"/>
              <a:gd name="T73" fmla="*/ 305457 h 203"/>
              <a:gd name="T74" fmla="*/ 1478768 w 2458"/>
              <a:gd name="T75" fmla="*/ 326806 h 203"/>
              <a:gd name="T76" fmla="*/ 1352724 w 2458"/>
              <a:gd name="T77" fmla="*/ 331733 h 203"/>
              <a:gd name="T78" fmla="*/ 1231181 w 2458"/>
              <a:gd name="T79" fmla="*/ 320237 h 203"/>
              <a:gd name="T80" fmla="*/ 1111889 w 2458"/>
              <a:gd name="T81" fmla="*/ 290677 h 203"/>
              <a:gd name="T82" fmla="*/ 999350 w 2458"/>
              <a:gd name="T83" fmla="*/ 246336 h 203"/>
              <a:gd name="T84" fmla="*/ 922823 w 2458"/>
              <a:gd name="T85" fmla="*/ 195427 h 203"/>
              <a:gd name="T86" fmla="*/ 814785 w 2458"/>
              <a:gd name="T87" fmla="*/ 146159 h 203"/>
              <a:gd name="T88" fmla="*/ 697744 w 2458"/>
              <a:gd name="T89" fmla="*/ 110030 h 203"/>
              <a:gd name="T90" fmla="*/ 573951 w 2458"/>
              <a:gd name="T91" fmla="*/ 91966 h 203"/>
              <a:gd name="T92" fmla="*/ 450158 w 2458"/>
              <a:gd name="T93" fmla="*/ 88681 h 203"/>
              <a:gd name="T94" fmla="*/ 326364 w 2458"/>
              <a:gd name="T95" fmla="*/ 101819 h 203"/>
              <a:gd name="T96" fmla="*/ 209323 w 2458"/>
              <a:gd name="T97" fmla="*/ 131379 h 203"/>
              <a:gd name="T98" fmla="*/ 99035 w 2458"/>
              <a:gd name="T99" fmla="*/ 175720 h 203"/>
              <a:gd name="T100" fmla="*/ 0 w 2458"/>
              <a:gd name="T101" fmla="*/ 234841 h 2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458" h="203">
                <a:moveTo>
                  <a:pt x="2457" y="56"/>
                </a:moveTo>
                <a:lnTo>
                  <a:pt x="2435" y="77"/>
                </a:lnTo>
                <a:lnTo>
                  <a:pt x="2412" y="94"/>
                </a:lnTo>
                <a:lnTo>
                  <a:pt x="2387" y="109"/>
                </a:lnTo>
                <a:lnTo>
                  <a:pt x="2363" y="121"/>
                </a:lnTo>
                <a:lnTo>
                  <a:pt x="2336" y="132"/>
                </a:lnTo>
                <a:lnTo>
                  <a:pt x="2310" y="140"/>
                </a:lnTo>
                <a:lnTo>
                  <a:pt x="2283" y="145"/>
                </a:lnTo>
                <a:lnTo>
                  <a:pt x="2256" y="147"/>
                </a:lnTo>
                <a:lnTo>
                  <a:pt x="2227" y="148"/>
                </a:lnTo>
                <a:lnTo>
                  <a:pt x="2200" y="146"/>
                </a:lnTo>
                <a:lnTo>
                  <a:pt x="2173" y="142"/>
                </a:lnTo>
                <a:lnTo>
                  <a:pt x="2146" y="133"/>
                </a:lnTo>
                <a:lnTo>
                  <a:pt x="2119" y="124"/>
                </a:lnTo>
                <a:lnTo>
                  <a:pt x="2093" y="112"/>
                </a:lnTo>
                <a:lnTo>
                  <a:pt x="2069" y="97"/>
                </a:lnTo>
                <a:lnTo>
                  <a:pt x="2047" y="79"/>
                </a:lnTo>
                <a:lnTo>
                  <a:pt x="2036" y="68"/>
                </a:lnTo>
                <a:lnTo>
                  <a:pt x="2012" y="51"/>
                </a:lnTo>
                <a:lnTo>
                  <a:pt x="1988" y="36"/>
                </a:lnTo>
                <a:lnTo>
                  <a:pt x="1961" y="24"/>
                </a:lnTo>
                <a:lnTo>
                  <a:pt x="1936" y="15"/>
                </a:lnTo>
                <a:lnTo>
                  <a:pt x="1908" y="8"/>
                </a:lnTo>
                <a:lnTo>
                  <a:pt x="1881" y="3"/>
                </a:lnTo>
                <a:lnTo>
                  <a:pt x="1854" y="1"/>
                </a:lnTo>
                <a:lnTo>
                  <a:pt x="1826" y="0"/>
                </a:lnTo>
                <a:lnTo>
                  <a:pt x="1798" y="4"/>
                </a:lnTo>
                <a:lnTo>
                  <a:pt x="1771" y="9"/>
                </a:lnTo>
                <a:lnTo>
                  <a:pt x="1744" y="17"/>
                </a:lnTo>
                <a:lnTo>
                  <a:pt x="1719" y="27"/>
                </a:lnTo>
                <a:lnTo>
                  <a:pt x="1694" y="40"/>
                </a:lnTo>
                <a:lnTo>
                  <a:pt x="1670" y="55"/>
                </a:lnTo>
                <a:lnTo>
                  <a:pt x="1647" y="72"/>
                </a:lnTo>
                <a:lnTo>
                  <a:pt x="1626" y="91"/>
                </a:lnTo>
                <a:lnTo>
                  <a:pt x="1638" y="83"/>
                </a:lnTo>
                <a:lnTo>
                  <a:pt x="1616" y="103"/>
                </a:lnTo>
                <a:lnTo>
                  <a:pt x="1593" y="120"/>
                </a:lnTo>
                <a:lnTo>
                  <a:pt x="1568" y="135"/>
                </a:lnTo>
                <a:lnTo>
                  <a:pt x="1544" y="147"/>
                </a:lnTo>
                <a:lnTo>
                  <a:pt x="1517" y="158"/>
                </a:lnTo>
                <a:lnTo>
                  <a:pt x="1491" y="165"/>
                </a:lnTo>
                <a:lnTo>
                  <a:pt x="1464" y="170"/>
                </a:lnTo>
                <a:lnTo>
                  <a:pt x="1437" y="172"/>
                </a:lnTo>
                <a:lnTo>
                  <a:pt x="1408" y="173"/>
                </a:lnTo>
                <a:lnTo>
                  <a:pt x="1381" y="172"/>
                </a:lnTo>
                <a:lnTo>
                  <a:pt x="1354" y="167"/>
                </a:lnTo>
                <a:lnTo>
                  <a:pt x="1328" y="159"/>
                </a:lnTo>
                <a:lnTo>
                  <a:pt x="1301" y="150"/>
                </a:lnTo>
                <a:lnTo>
                  <a:pt x="1276" y="138"/>
                </a:lnTo>
                <a:lnTo>
                  <a:pt x="1252" y="124"/>
                </a:lnTo>
                <a:lnTo>
                  <a:pt x="1230" y="106"/>
                </a:lnTo>
                <a:lnTo>
                  <a:pt x="1220" y="94"/>
                </a:lnTo>
                <a:lnTo>
                  <a:pt x="1195" y="78"/>
                </a:lnTo>
                <a:lnTo>
                  <a:pt x="1171" y="63"/>
                </a:lnTo>
                <a:lnTo>
                  <a:pt x="1144" y="51"/>
                </a:lnTo>
                <a:lnTo>
                  <a:pt x="1118" y="41"/>
                </a:lnTo>
                <a:lnTo>
                  <a:pt x="1091" y="35"/>
                </a:lnTo>
                <a:lnTo>
                  <a:pt x="1063" y="29"/>
                </a:lnTo>
                <a:lnTo>
                  <a:pt x="1036" y="27"/>
                </a:lnTo>
                <a:lnTo>
                  <a:pt x="1009" y="27"/>
                </a:lnTo>
                <a:lnTo>
                  <a:pt x="981" y="30"/>
                </a:lnTo>
                <a:lnTo>
                  <a:pt x="954" y="35"/>
                </a:lnTo>
                <a:lnTo>
                  <a:pt x="928" y="43"/>
                </a:lnTo>
                <a:lnTo>
                  <a:pt x="902" y="52"/>
                </a:lnTo>
                <a:lnTo>
                  <a:pt x="877" y="65"/>
                </a:lnTo>
                <a:lnTo>
                  <a:pt x="853" y="78"/>
                </a:lnTo>
                <a:lnTo>
                  <a:pt x="831" y="95"/>
                </a:lnTo>
                <a:lnTo>
                  <a:pt x="810" y="114"/>
                </a:lnTo>
                <a:lnTo>
                  <a:pt x="831" y="109"/>
                </a:lnTo>
                <a:lnTo>
                  <a:pt x="809" y="130"/>
                </a:lnTo>
                <a:lnTo>
                  <a:pt x="786" y="147"/>
                </a:lnTo>
                <a:lnTo>
                  <a:pt x="761" y="163"/>
                </a:lnTo>
                <a:lnTo>
                  <a:pt x="737" y="175"/>
                </a:lnTo>
                <a:lnTo>
                  <a:pt x="710" y="186"/>
                </a:lnTo>
                <a:lnTo>
                  <a:pt x="685" y="193"/>
                </a:lnTo>
                <a:lnTo>
                  <a:pt x="657" y="199"/>
                </a:lnTo>
                <a:lnTo>
                  <a:pt x="630" y="201"/>
                </a:lnTo>
                <a:lnTo>
                  <a:pt x="601" y="202"/>
                </a:lnTo>
                <a:lnTo>
                  <a:pt x="574" y="199"/>
                </a:lnTo>
                <a:lnTo>
                  <a:pt x="547" y="195"/>
                </a:lnTo>
                <a:lnTo>
                  <a:pt x="521" y="187"/>
                </a:lnTo>
                <a:lnTo>
                  <a:pt x="494" y="177"/>
                </a:lnTo>
                <a:lnTo>
                  <a:pt x="468" y="165"/>
                </a:lnTo>
                <a:lnTo>
                  <a:pt x="444" y="150"/>
                </a:lnTo>
                <a:lnTo>
                  <a:pt x="421" y="132"/>
                </a:lnTo>
                <a:lnTo>
                  <a:pt x="410" y="119"/>
                </a:lnTo>
                <a:lnTo>
                  <a:pt x="385" y="103"/>
                </a:lnTo>
                <a:lnTo>
                  <a:pt x="362" y="89"/>
                </a:lnTo>
                <a:lnTo>
                  <a:pt x="335" y="77"/>
                </a:lnTo>
                <a:lnTo>
                  <a:pt x="310" y="67"/>
                </a:lnTo>
                <a:lnTo>
                  <a:pt x="282" y="61"/>
                </a:lnTo>
                <a:lnTo>
                  <a:pt x="255" y="56"/>
                </a:lnTo>
                <a:lnTo>
                  <a:pt x="228" y="54"/>
                </a:lnTo>
                <a:lnTo>
                  <a:pt x="200" y="54"/>
                </a:lnTo>
                <a:lnTo>
                  <a:pt x="172" y="58"/>
                </a:lnTo>
                <a:lnTo>
                  <a:pt x="145" y="62"/>
                </a:lnTo>
                <a:lnTo>
                  <a:pt x="118" y="70"/>
                </a:lnTo>
                <a:lnTo>
                  <a:pt x="93" y="80"/>
                </a:lnTo>
                <a:lnTo>
                  <a:pt x="68" y="93"/>
                </a:lnTo>
                <a:lnTo>
                  <a:pt x="44" y="107"/>
                </a:lnTo>
                <a:lnTo>
                  <a:pt x="21" y="124"/>
                </a:lnTo>
                <a:lnTo>
                  <a:pt x="0" y="143"/>
                </a:lnTo>
              </a:path>
            </a:pathLst>
          </a:custGeom>
          <a:noFill/>
          <a:ln w="31273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753" name="Freeform 6"/>
          <p:cNvSpPr>
            <a:spLocks/>
          </p:cNvSpPr>
          <p:nvPr/>
        </p:nvSpPr>
        <p:spPr bwMode="auto">
          <a:xfrm>
            <a:off x="1712913" y="2914650"/>
            <a:ext cx="5629275" cy="269875"/>
          </a:xfrm>
          <a:custGeom>
            <a:avLst/>
            <a:gdLst>
              <a:gd name="T0" fmla="*/ 5575234 w 2500"/>
              <a:gd name="T1" fmla="*/ 160289 h 165"/>
              <a:gd name="T2" fmla="*/ 5467152 w 2500"/>
              <a:gd name="T3" fmla="*/ 210993 h 165"/>
              <a:gd name="T4" fmla="*/ 5350063 w 2500"/>
              <a:gd name="T5" fmla="*/ 246977 h 165"/>
              <a:gd name="T6" fmla="*/ 5228471 w 2500"/>
              <a:gd name="T7" fmla="*/ 264968 h 165"/>
              <a:gd name="T8" fmla="*/ 5102375 w 2500"/>
              <a:gd name="T9" fmla="*/ 264968 h 165"/>
              <a:gd name="T10" fmla="*/ 4980783 w 2500"/>
              <a:gd name="T11" fmla="*/ 251883 h 165"/>
              <a:gd name="T12" fmla="*/ 4861442 w 2500"/>
              <a:gd name="T13" fmla="*/ 220807 h 165"/>
              <a:gd name="T14" fmla="*/ 4751108 w 2500"/>
              <a:gd name="T15" fmla="*/ 173374 h 165"/>
              <a:gd name="T16" fmla="*/ 4676802 w 2500"/>
              <a:gd name="T17" fmla="*/ 122670 h 165"/>
              <a:gd name="T18" fmla="*/ 4568720 w 2500"/>
              <a:gd name="T19" fmla="*/ 70331 h 165"/>
              <a:gd name="T20" fmla="*/ 4453882 w 2500"/>
              <a:gd name="T21" fmla="*/ 31077 h 165"/>
              <a:gd name="T22" fmla="*/ 4332290 w 2500"/>
              <a:gd name="T23" fmla="*/ 8178 h 165"/>
              <a:gd name="T24" fmla="*/ 4210698 w 2500"/>
              <a:gd name="T25" fmla="*/ 1636 h 165"/>
              <a:gd name="T26" fmla="*/ 4084602 w 2500"/>
              <a:gd name="T27" fmla="*/ 11449 h 165"/>
              <a:gd name="T28" fmla="*/ 3965261 w 2500"/>
              <a:gd name="T29" fmla="*/ 37619 h 165"/>
              <a:gd name="T30" fmla="*/ 3854928 w 2500"/>
              <a:gd name="T31" fmla="*/ 80145 h 165"/>
              <a:gd name="T32" fmla="*/ 3753601 w 2500"/>
              <a:gd name="T33" fmla="*/ 139027 h 165"/>
              <a:gd name="T34" fmla="*/ 3728832 w 2500"/>
              <a:gd name="T35" fmla="*/ 160289 h 165"/>
              <a:gd name="T36" fmla="*/ 3620750 w 2500"/>
              <a:gd name="T37" fmla="*/ 210993 h 165"/>
              <a:gd name="T38" fmla="*/ 3501409 w 2500"/>
              <a:gd name="T39" fmla="*/ 245341 h 165"/>
              <a:gd name="T40" fmla="*/ 3382068 w 2500"/>
              <a:gd name="T41" fmla="*/ 263333 h 165"/>
              <a:gd name="T42" fmla="*/ 3258224 w 2500"/>
              <a:gd name="T43" fmla="*/ 264968 h 165"/>
              <a:gd name="T44" fmla="*/ 3134380 w 2500"/>
              <a:gd name="T45" fmla="*/ 251883 h 165"/>
              <a:gd name="T46" fmla="*/ 3017291 w 2500"/>
              <a:gd name="T47" fmla="*/ 220807 h 165"/>
              <a:gd name="T48" fmla="*/ 2906958 w 2500"/>
              <a:gd name="T49" fmla="*/ 173374 h 165"/>
              <a:gd name="T50" fmla="*/ 2839406 w 2500"/>
              <a:gd name="T51" fmla="*/ 122670 h 165"/>
              <a:gd name="T52" fmla="*/ 2731324 w 2500"/>
              <a:gd name="T53" fmla="*/ 68695 h 165"/>
              <a:gd name="T54" fmla="*/ 2616487 w 2500"/>
              <a:gd name="T55" fmla="*/ 29441 h 165"/>
              <a:gd name="T56" fmla="*/ 2494895 w 2500"/>
              <a:gd name="T57" fmla="*/ 6542 h 165"/>
              <a:gd name="T58" fmla="*/ 2371051 w 2500"/>
              <a:gd name="T59" fmla="*/ 0 h 165"/>
              <a:gd name="T60" fmla="*/ 2247207 w 2500"/>
              <a:gd name="T61" fmla="*/ 11449 h 165"/>
              <a:gd name="T62" fmla="*/ 2127866 w 2500"/>
              <a:gd name="T63" fmla="*/ 37619 h 165"/>
              <a:gd name="T64" fmla="*/ 2013029 w 2500"/>
              <a:gd name="T65" fmla="*/ 78509 h 165"/>
              <a:gd name="T66" fmla="*/ 1913954 w 2500"/>
              <a:gd name="T67" fmla="*/ 137391 h 165"/>
              <a:gd name="T68" fmla="*/ 1911702 w 2500"/>
              <a:gd name="T69" fmla="*/ 161925 h 165"/>
              <a:gd name="T70" fmla="*/ 1803620 w 2500"/>
              <a:gd name="T71" fmla="*/ 212629 h 165"/>
              <a:gd name="T72" fmla="*/ 1684279 w 2500"/>
              <a:gd name="T73" fmla="*/ 248612 h 165"/>
              <a:gd name="T74" fmla="*/ 1564938 w 2500"/>
              <a:gd name="T75" fmla="*/ 264968 h 165"/>
              <a:gd name="T76" fmla="*/ 1438843 w 2500"/>
              <a:gd name="T77" fmla="*/ 268239 h 165"/>
              <a:gd name="T78" fmla="*/ 1317250 w 2500"/>
              <a:gd name="T79" fmla="*/ 253519 h 165"/>
              <a:gd name="T80" fmla="*/ 1197910 w 2500"/>
              <a:gd name="T81" fmla="*/ 224078 h 165"/>
              <a:gd name="T82" fmla="*/ 1087576 w 2500"/>
              <a:gd name="T83" fmla="*/ 176645 h 165"/>
              <a:gd name="T84" fmla="*/ 1015521 w 2500"/>
              <a:gd name="T85" fmla="*/ 124306 h 165"/>
              <a:gd name="T86" fmla="*/ 902936 w 2500"/>
              <a:gd name="T87" fmla="*/ 70331 h 165"/>
              <a:gd name="T88" fmla="*/ 779092 w 2500"/>
              <a:gd name="T89" fmla="*/ 31077 h 165"/>
              <a:gd name="T90" fmla="*/ 643989 w 2500"/>
              <a:gd name="T91" fmla="*/ 8178 h 165"/>
              <a:gd name="T92" fmla="*/ 502131 w 2500"/>
              <a:gd name="T93" fmla="*/ 1636 h 165"/>
              <a:gd name="T94" fmla="*/ 362525 w 2500"/>
              <a:gd name="T95" fmla="*/ 11449 h 165"/>
              <a:gd name="T96" fmla="*/ 227423 w 2500"/>
              <a:gd name="T97" fmla="*/ 37619 h 165"/>
              <a:gd name="T98" fmla="*/ 103579 w 2500"/>
              <a:gd name="T99" fmla="*/ 78509 h 165"/>
              <a:gd name="T100" fmla="*/ 0 w 2500"/>
              <a:gd name="T101" fmla="*/ 135755 h 16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500" h="165">
                <a:moveTo>
                  <a:pt x="2499" y="78"/>
                </a:moveTo>
                <a:lnTo>
                  <a:pt x="2476" y="98"/>
                </a:lnTo>
                <a:lnTo>
                  <a:pt x="2453" y="115"/>
                </a:lnTo>
                <a:lnTo>
                  <a:pt x="2428" y="129"/>
                </a:lnTo>
                <a:lnTo>
                  <a:pt x="2403" y="141"/>
                </a:lnTo>
                <a:lnTo>
                  <a:pt x="2376" y="151"/>
                </a:lnTo>
                <a:lnTo>
                  <a:pt x="2349" y="157"/>
                </a:lnTo>
                <a:lnTo>
                  <a:pt x="2322" y="162"/>
                </a:lnTo>
                <a:lnTo>
                  <a:pt x="2295" y="162"/>
                </a:lnTo>
                <a:lnTo>
                  <a:pt x="2266" y="162"/>
                </a:lnTo>
                <a:lnTo>
                  <a:pt x="2239" y="159"/>
                </a:lnTo>
                <a:lnTo>
                  <a:pt x="2212" y="154"/>
                </a:lnTo>
                <a:lnTo>
                  <a:pt x="2185" y="145"/>
                </a:lnTo>
                <a:lnTo>
                  <a:pt x="2159" y="135"/>
                </a:lnTo>
                <a:lnTo>
                  <a:pt x="2134" y="121"/>
                </a:lnTo>
                <a:lnTo>
                  <a:pt x="2110" y="106"/>
                </a:lnTo>
                <a:lnTo>
                  <a:pt x="2087" y="87"/>
                </a:lnTo>
                <a:lnTo>
                  <a:pt x="2077" y="75"/>
                </a:lnTo>
                <a:lnTo>
                  <a:pt x="2054" y="58"/>
                </a:lnTo>
                <a:lnTo>
                  <a:pt x="2029" y="43"/>
                </a:lnTo>
                <a:lnTo>
                  <a:pt x="2004" y="30"/>
                </a:lnTo>
                <a:lnTo>
                  <a:pt x="1978" y="19"/>
                </a:lnTo>
                <a:lnTo>
                  <a:pt x="1951" y="11"/>
                </a:lnTo>
                <a:lnTo>
                  <a:pt x="1924" y="5"/>
                </a:lnTo>
                <a:lnTo>
                  <a:pt x="1897" y="2"/>
                </a:lnTo>
                <a:lnTo>
                  <a:pt x="1870" y="1"/>
                </a:lnTo>
                <a:lnTo>
                  <a:pt x="1842" y="3"/>
                </a:lnTo>
                <a:lnTo>
                  <a:pt x="1814" y="7"/>
                </a:lnTo>
                <a:lnTo>
                  <a:pt x="1787" y="15"/>
                </a:lnTo>
                <a:lnTo>
                  <a:pt x="1761" y="23"/>
                </a:lnTo>
                <a:lnTo>
                  <a:pt x="1735" y="35"/>
                </a:lnTo>
                <a:lnTo>
                  <a:pt x="1712" y="49"/>
                </a:lnTo>
                <a:lnTo>
                  <a:pt x="1688" y="66"/>
                </a:lnTo>
                <a:lnTo>
                  <a:pt x="1667" y="85"/>
                </a:lnTo>
                <a:lnTo>
                  <a:pt x="1679" y="77"/>
                </a:lnTo>
                <a:lnTo>
                  <a:pt x="1656" y="98"/>
                </a:lnTo>
                <a:lnTo>
                  <a:pt x="1632" y="114"/>
                </a:lnTo>
                <a:lnTo>
                  <a:pt x="1608" y="129"/>
                </a:lnTo>
                <a:lnTo>
                  <a:pt x="1583" y="140"/>
                </a:lnTo>
                <a:lnTo>
                  <a:pt x="1555" y="150"/>
                </a:lnTo>
                <a:lnTo>
                  <a:pt x="1530" y="156"/>
                </a:lnTo>
                <a:lnTo>
                  <a:pt x="1502" y="161"/>
                </a:lnTo>
                <a:lnTo>
                  <a:pt x="1475" y="162"/>
                </a:lnTo>
                <a:lnTo>
                  <a:pt x="1447" y="162"/>
                </a:lnTo>
                <a:lnTo>
                  <a:pt x="1420" y="159"/>
                </a:lnTo>
                <a:lnTo>
                  <a:pt x="1392" y="154"/>
                </a:lnTo>
                <a:lnTo>
                  <a:pt x="1367" y="144"/>
                </a:lnTo>
                <a:lnTo>
                  <a:pt x="1340" y="135"/>
                </a:lnTo>
                <a:lnTo>
                  <a:pt x="1316" y="121"/>
                </a:lnTo>
                <a:lnTo>
                  <a:pt x="1291" y="106"/>
                </a:lnTo>
                <a:lnTo>
                  <a:pt x="1270" y="87"/>
                </a:lnTo>
                <a:lnTo>
                  <a:pt x="1261" y="75"/>
                </a:lnTo>
                <a:lnTo>
                  <a:pt x="1237" y="58"/>
                </a:lnTo>
                <a:lnTo>
                  <a:pt x="1213" y="42"/>
                </a:lnTo>
                <a:lnTo>
                  <a:pt x="1187" y="29"/>
                </a:lnTo>
                <a:lnTo>
                  <a:pt x="1162" y="18"/>
                </a:lnTo>
                <a:lnTo>
                  <a:pt x="1135" y="11"/>
                </a:lnTo>
                <a:lnTo>
                  <a:pt x="1108" y="4"/>
                </a:lnTo>
                <a:lnTo>
                  <a:pt x="1080" y="2"/>
                </a:lnTo>
                <a:lnTo>
                  <a:pt x="1053" y="0"/>
                </a:lnTo>
                <a:lnTo>
                  <a:pt x="1025" y="3"/>
                </a:lnTo>
                <a:lnTo>
                  <a:pt x="998" y="7"/>
                </a:lnTo>
                <a:lnTo>
                  <a:pt x="971" y="14"/>
                </a:lnTo>
                <a:lnTo>
                  <a:pt x="945" y="23"/>
                </a:lnTo>
                <a:lnTo>
                  <a:pt x="919" y="35"/>
                </a:lnTo>
                <a:lnTo>
                  <a:pt x="894" y="48"/>
                </a:lnTo>
                <a:lnTo>
                  <a:pt x="871" y="65"/>
                </a:lnTo>
                <a:lnTo>
                  <a:pt x="850" y="84"/>
                </a:lnTo>
                <a:lnTo>
                  <a:pt x="872" y="79"/>
                </a:lnTo>
                <a:lnTo>
                  <a:pt x="849" y="99"/>
                </a:lnTo>
                <a:lnTo>
                  <a:pt x="826" y="115"/>
                </a:lnTo>
                <a:lnTo>
                  <a:pt x="801" y="130"/>
                </a:lnTo>
                <a:lnTo>
                  <a:pt x="775" y="141"/>
                </a:lnTo>
                <a:lnTo>
                  <a:pt x="748" y="152"/>
                </a:lnTo>
                <a:lnTo>
                  <a:pt x="722" y="158"/>
                </a:lnTo>
                <a:lnTo>
                  <a:pt x="695" y="162"/>
                </a:lnTo>
                <a:lnTo>
                  <a:pt x="668" y="163"/>
                </a:lnTo>
                <a:lnTo>
                  <a:pt x="639" y="164"/>
                </a:lnTo>
                <a:lnTo>
                  <a:pt x="612" y="160"/>
                </a:lnTo>
                <a:lnTo>
                  <a:pt x="585" y="155"/>
                </a:lnTo>
                <a:lnTo>
                  <a:pt x="558" y="146"/>
                </a:lnTo>
                <a:lnTo>
                  <a:pt x="532" y="137"/>
                </a:lnTo>
                <a:lnTo>
                  <a:pt x="507" y="123"/>
                </a:lnTo>
                <a:lnTo>
                  <a:pt x="483" y="108"/>
                </a:lnTo>
                <a:lnTo>
                  <a:pt x="461" y="88"/>
                </a:lnTo>
                <a:lnTo>
                  <a:pt x="451" y="76"/>
                </a:lnTo>
                <a:lnTo>
                  <a:pt x="427" y="59"/>
                </a:lnTo>
                <a:lnTo>
                  <a:pt x="401" y="43"/>
                </a:lnTo>
                <a:lnTo>
                  <a:pt x="374" y="30"/>
                </a:lnTo>
                <a:lnTo>
                  <a:pt x="346" y="19"/>
                </a:lnTo>
                <a:lnTo>
                  <a:pt x="316" y="11"/>
                </a:lnTo>
                <a:lnTo>
                  <a:pt x="286" y="5"/>
                </a:lnTo>
                <a:lnTo>
                  <a:pt x="254" y="2"/>
                </a:lnTo>
                <a:lnTo>
                  <a:pt x="223" y="1"/>
                </a:lnTo>
                <a:lnTo>
                  <a:pt x="191" y="3"/>
                </a:lnTo>
                <a:lnTo>
                  <a:pt x="161" y="7"/>
                </a:lnTo>
                <a:lnTo>
                  <a:pt x="130" y="14"/>
                </a:lnTo>
                <a:lnTo>
                  <a:pt x="101" y="23"/>
                </a:lnTo>
                <a:lnTo>
                  <a:pt x="73" y="35"/>
                </a:lnTo>
                <a:lnTo>
                  <a:pt x="46" y="48"/>
                </a:lnTo>
                <a:lnTo>
                  <a:pt x="21" y="65"/>
                </a:lnTo>
                <a:lnTo>
                  <a:pt x="0" y="83"/>
                </a:lnTo>
              </a:path>
            </a:pathLst>
          </a:custGeom>
          <a:noFill/>
          <a:ln w="31273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754" name="Freeform 7"/>
          <p:cNvSpPr>
            <a:spLocks/>
          </p:cNvSpPr>
          <p:nvPr/>
        </p:nvSpPr>
        <p:spPr bwMode="auto">
          <a:xfrm>
            <a:off x="1712913" y="3046413"/>
            <a:ext cx="5588000" cy="393700"/>
          </a:xfrm>
          <a:custGeom>
            <a:avLst/>
            <a:gdLst>
              <a:gd name="T0" fmla="*/ 5531715 w 2482"/>
              <a:gd name="T1" fmla="*/ 298158 h 239"/>
              <a:gd name="T2" fmla="*/ 5419144 w 2482"/>
              <a:gd name="T3" fmla="*/ 345929 h 239"/>
              <a:gd name="T4" fmla="*/ 5302071 w 2482"/>
              <a:gd name="T5" fmla="*/ 377227 h 239"/>
              <a:gd name="T6" fmla="*/ 5178243 w 2482"/>
              <a:gd name="T7" fmla="*/ 392053 h 239"/>
              <a:gd name="T8" fmla="*/ 5054416 w 2482"/>
              <a:gd name="T9" fmla="*/ 390405 h 239"/>
              <a:gd name="T10" fmla="*/ 4930588 w 2482"/>
              <a:gd name="T11" fmla="*/ 375580 h 239"/>
              <a:gd name="T12" fmla="*/ 4815766 w 2482"/>
              <a:gd name="T13" fmla="*/ 340987 h 239"/>
              <a:gd name="T14" fmla="*/ 4705447 w 2482"/>
              <a:gd name="T15" fmla="*/ 289921 h 239"/>
              <a:gd name="T16" fmla="*/ 4637905 w 2482"/>
              <a:gd name="T17" fmla="*/ 237208 h 239"/>
              <a:gd name="T18" fmla="*/ 4532089 w 2482"/>
              <a:gd name="T19" fmla="*/ 181201 h 239"/>
              <a:gd name="T20" fmla="*/ 4419518 w 2482"/>
              <a:gd name="T21" fmla="*/ 138372 h 239"/>
              <a:gd name="T22" fmla="*/ 4297942 w 2482"/>
              <a:gd name="T23" fmla="*/ 113662 h 239"/>
              <a:gd name="T24" fmla="*/ 4176366 w 2482"/>
              <a:gd name="T25" fmla="*/ 102131 h 239"/>
              <a:gd name="T26" fmla="*/ 4050287 w 2482"/>
              <a:gd name="T27" fmla="*/ 110368 h 239"/>
              <a:gd name="T28" fmla="*/ 3930962 w 2482"/>
              <a:gd name="T29" fmla="*/ 133430 h 239"/>
              <a:gd name="T30" fmla="*/ 3813889 w 2482"/>
              <a:gd name="T31" fmla="*/ 172964 h 239"/>
              <a:gd name="T32" fmla="*/ 3710324 w 2482"/>
              <a:gd name="T33" fmla="*/ 228972 h 239"/>
              <a:gd name="T34" fmla="*/ 3685558 w 2482"/>
              <a:gd name="T35" fmla="*/ 248739 h 239"/>
              <a:gd name="T36" fmla="*/ 3575239 w 2482"/>
              <a:gd name="T37" fmla="*/ 296510 h 239"/>
              <a:gd name="T38" fmla="*/ 3458166 w 2482"/>
              <a:gd name="T39" fmla="*/ 327809 h 239"/>
              <a:gd name="T40" fmla="*/ 3334338 w 2482"/>
              <a:gd name="T41" fmla="*/ 342634 h 239"/>
              <a:gd name="T42" fmla="*/ 3210511 w 2482"/>
              <a:gd name="T43" fmla="*/ 340987 h 239"/>
              <a:gd name="T44" fmla="*/ 3088935 w 2482"/>
              <a:gd name="T45" fmla="*/ 324514 h 239"/>
              <a:gd name="T46" fmla="*/ 2974113 w 2482"/>
              <a:gd name="T47" fmla="*/ 289921 h 239"/>
              <a:gd name="T48" fmla="*/ 2868297 w 2482"/>
              <a:gd name="T49" fmla="*/ 240503 h 239"/>
              <a:gd name="T50" fmla="*/ 2800754 w 2482"/>
              <a:gd name="T51" fmla="*/ 189437 h 239"/>
              <a:gd name="T52" fmla="*/ 2694938 w 2482"/>
              <a:gd name="T53" fmla="*/ 131782 h 239"/>
              <a:gd name="T54" fmla="*/ 2582367 w 2482"/>
              <a:gd name="T55" fmla="*/ 88953 h 239"/>
              <a:gd name="T56" fmla="*/ 2458540 w 2482"/>
              <a:gd name="T57" fmla="*/ 62597 h 239"/>
              <a:gd name="T58" fmla="*/ 2336964 w 2482"/>
              <a:gd name="T59" fmla="*/ 52713 h 239"/>
              <a:gd name="T60" fmla="*/ 2213136 w 2482"/>
              <a:gd name="T61" fmla="*/ 60949 h 239"/>
              <a:gd name="T62" fmla="*/ 2093811 w 2482"/>
              <a:gd name="T63" fmla="*/ 82364 h 239"/>
              <a:gd name="T64" fmla="*/ 1976738 w 2482"/>
              <a:gd name="T65" fmla="*/ 123546 h 239"/>
              <a:gd name="T66" fmla="*/ 1875425 w 2482"/>
              <a:gd name="T67" fmla="*/ 177906 h 239"/>
              <a:gd name="T68" fmla="*/ 1870922 w 2482"/>
              <a:gd name="T69" fmla="*/ 202615 h 239"/>
              <a:gd name="T70" fmla="*/ 1760603 w 2482"/>
              <a:gd name="T71" fmla="*/ 250387 h 239"/>
              <a:gd name="T72" fmla="*/ 1643529 w 2482"/>
              <a:gd name="T73" fmla="*/ 281685 h 239"/>
              <a:gd name="T74" fmla="*/ 1519702 w 2482"/>
              <a:gd name="T75" fmla="*/ 294863 h 239"/>
              <a:gd name="T76" fmla="*/ 1395874 w 2482"/>
              <a:gd name="T77" fmla="*/ 294863 h 239"/>
              <a:gd name="T78" fmla="*/ 1274298 w 2482"/>
              <a:gd name="T79" fmla="*/ 278390 h 239"/>
              <a:gd name="T80" fmla="*/ 1157225 w 2482"/>
              <a:gd name="T81" fmla="*/ 243797 h 239"/>
              <a:gd name="T82" fmla="*/ 1049157 w 2482"/>
              <a:gd name="T83" fmla="*/ 192732 h 239"/>
              <a:gd name="T84" fmla="*/ 977112 w 2482"/>
              <a:gd name="T85" fmla="*/ 141666 h 239"/>
              <a:gd name="T86" fmla="*/ 871296 w 2482"/>
              <a:gd name="T87" fmla="*/ 82364 h 239"/>
              <a:gd name="T88" fmla="*/ 754222 w 2482"/>
              <a:gd name="T89" fmla="*/ 39535 h 239"/>
              <a:gd name="T90" fmla="*/ 623641 w 2482"/>
              <a:gd name="T91" fmla="*/ 13178 h 239"/>
              <a:gd name="T92" fmla="*/ 490807 w 2482"/>
              <a:gd name="T93" fmla="*/ 0 h 239"/>
              <a:gd name="T94" fmla="*/ 355723 w 2482"/>
              <a:gd name="T95" fmla="*/ 6589 h 239"/>
              <a:gd name="T96" fmla="*/ 227392 w 2482"/>
              <a:gd name="T97" fmla="*/ 26356 h 239"/>
              <a:gd name="T98" fmla="*/ 105816 w 2482"/>
              <a:gd name="T99" fmla="*/ 65891 h 239"/>
              <a:gd name="T100" fmla="*/ 0 w 2482"/>
              <a:gd name="T101" fmla="*/ 118604 h 23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482" h="239">
                <a:moveTo>
                  <a:pt x="2481" y="161"/>
                </a:moveTo>
                <a:lnTo>
                  <a:pt x="2457" y="181"/>
                </a:lnTo>
                <a:lnTo>
                  <a:pt x="2433" y="196"/>
                </a:lnTo>
                <a:lnTo>
                  <a:pt x="2407" y="210"/>
                </a:lnTo>
                <a:lnTo>
                  <a:pt x="2382" y="220"/>
                </a:lnTo>
                <a:lnTo>
                  <a:pt x="2355" y="229"/>
                </a:lnTo>
                <a:lnTo>
                  <a:pt x="2327" y="234"/>
                </a:lnTo>
                <a:lnTo>
                  <a:pt x="2300" y="238"/>
                </a:lnTo>
                <a:lnTo>
                  <a:pt x="2273" y="238"/>
                </a:lnTo>
                <a:lnTo>
                  <a:pt x="2245" y="237"/>
                </a:lnTo>
                <a:lnTo>
                  <a:pt x="2218" y="234"/>
                </a:lnTo>
                <a:lnTo>
                  <a:pt x="2190" y="228"/>
                </a:lnTo>
                <a:lnTo>
                  <a:pt x="2165" y="218"/>
                </a:lnTo>
                <a:lnTo>
                  <a:pt x="2139" y="207"/>
                </a:lnTo>
                <a:lnTo>
                  <a:pt x="2114" y="193"/>
                </a:lnTo>
                <a:lnTo>
                  <a:pt x="2090" y="176"/>
                </a:lnTo>
                <a:lnTo>
                  <a:pt x="2069" y="157"/>
                </a:lnTo>
                <a:lnTo>
                  <a:pt x="2060" y="144"/>
                </a:lnTo>
                <a:lnTo>
                  <a:pt x="2037" y="126"/>
                </a:lnTo>
                <a:lnTo>
                  <a:pt x="2013" y="110"/>
                </a:lnTo>
                <a:lnTo>
                  <a:pt x="1989" y="96"/>
                </a:lnTo>
                <a:lnTo>
                  <a:pt x="1963" y="84"/>
                </a:lnTo>
                <a:lnTo>
                  <a:pt x="1936" y="76"/>
                </a:lnTo>
                <a:lnTo>
                  <a:pt x="1909" y="69"/>
                </a:lnTo>
                <a:lnTo>
                  <a:pt x="1882" y="65"/>
                </a:lnTo>
                <a:lnTo>
                  <a:pt x="1855" y="62"/>
                </a:lnTo>
                <a:lnTo>
                  <a:pt x="1826" y="64"/>
                </a:lnTo>
                <a:lnTo>
                  <a:pt x="1799" y="67"/>
                </a:lnTo>
                <a:lnTo>
                  <a:pt x="1772" y="73"/>
                </a:lnTo>
                <a:lnTo>
                  <a:pt x="1746" y="81"/>
                </a:lnTo>
                <a:lnTo>
                  <a:pt x="1719" y="93"/>
                </a:lnTo>
                <a:lnTo>
                  <a:pt x="1694" y="105"/>
                </a:lnTo>
                <a:lnTo>
                  <a:pt x="1670" y="122"/>
                </a:lnTo>
                <a:lnTo>
                  <a:pt x="1648" y="139"/>
                </a:lnTo>
                <a:lnTo>
                  <a:pt x="1661" y="132"/>
                </a:lnTo>
                <a:lnTo>
                  <a:pt x="1637" y="151"/>
                </a:lnTo>
                <a:lnTo>
                  <a:pt x="1613" y="166"/>
                </a:lnTo>
                <a:lnTo>
                  <a:pt x="1588" y="180"/>
                </a:lnTo>
                <a:lnTo>
                  <a:pt x="1563" y="190"/>
                </a:lnTo>
                <a:lnTo>
                  <a:pt x="1536" y="199"/>
                </a:lnTo>
                <a:lnTo>
                  <a:pt x="1508" y="204"/>
                </a:lnTo>
                <a:lnTo>
                  <a:pt x="1481" y="208"/>
                </a:lnTo>
                <a:lnTo>
                  <a:pt x="1454" y="208"/>
                </a:lnTo>
                <a:lnTo>
                  <a:pt x="1426" y="207"/>
                </a:lnTo>
                <a:lnTo>
                  <a:pt x="1399" y="203"/>
                </a:lnTo>
                <a:lnTo>
                  <a:pt x="1372" y="197"/>
                </a:lnTo>
                <a:lnTo>
                  <a:pt x="1347" y="187"/>
                </a:lnTo>
                <a:lnTo>
                  <a:pt x="1321" y="176"/>
                </a:lnTo>
                <a:lnTo>
                  <a:pt x="1297" y="162"/>
                </a:lnTo>
                <a:lnTo>
                  <a:pt x="1274" y="146"/>
                </a:lnTo>
                <a:lnTo>
                  <a:pt x="1253" y="127"/>
                </a:lnTo>
                <a:lnTo>
                  <a:pt x="1244" y="115"/>
                </a:lnTo>
                <a:lnTo>
                  <a:pt x="1221" y="96"/>
                </a:lnTo>
                <a:lnTo>
                  <a:pt x="1197" y="80"/>
                </a:lnTo>
                <a:lnTo>
                  <a:pt x="1172" y="66"/>
                </a:lnTo>
                <a:lnTo>
                  <a:pt x="1147" y="54"/>
                </a:lnTo>
                <a:lnTo>
                  <a:pt x="1120" y="46"/>
                </a:lnTo>
                <a:lnTo>
                  <a:pt x="1092" y="38"/>
                </a:lnTo>
                <a:lnTo>
                  <a:pt x="1065" y="35"/>
                </a:lnTo>
                <a:lnTo>
                  <a:pt x="1038" y="32"/>
                </a:lnTo>
                <a:lnTo>
                  <a:pt x="1010" y="34"/>
                </a:lnTo>
                <a:lnTo>
                  <a:pt x="983" y="37"/>
                </a:lnTo>
                <a:lnTo>
                  <a:pt x="956" y="43"/>
                </a:lnTo>
                <a:lnTo>
                  <a:pt x="930" y="50"/>
                </a:lnTo>
                <a:lnTo>
                  <a:pt x="903" y="62"/>
                </a:lnTo>
                <a:lnTo>
                  <a:pt x="878" y="75"/>
                </a:lnTo>
                <a:lnTo>
                  <a:pt x="855" y="90"/>
                </a:lnTo>
                <a:lnTo>
                  <a:pt x="833" y="108"/>
                </a:lnTo>
                <a:lnTo>
                  <a:pt x="855" y="103"/>
                </a:lnTo>
                <a:lnTo>
                  <a:pt x="831" y="123"/>
                </a:lnTo>
                <a:lnTo>
                  <a:pt x="807" y="138"/>
                </a:lnTo>
                <a:lnTo>
                  <a:pt x="782" y="152"/>
                </a:lnTo>
                <a:lnTo>
                  <a:pt x="757" y="161"/>
                </a:lnTo>
                <a:lnTo>
                  <a:pt x="730" y="171"/>
                </a:lnTo>
                <a:lnTo>
                  <a:pt x="703" y="176"/>
                </a:lnTo>
                <a:lnTo>
                  <a:pt x="675" y="179"/>
                </a:lnTo>
                <a:lnTo>
                  <a:pt x="648" y="179"/>
                </a:lnTo>
                <a:lnTo>
                  <a:pt x="620" y="179"/>
                </a:lnTo>
                <a:lnTo>
                  <a:pt x="593" y="175"/>
                </a:lnTo>
                <a:lnTo>
                  <a:pt x="566" y="169"/>
                </a:lnTo>
                <a:lnTo>
                  <a:pt x="540" y="159"/>
                </a:lnTo>
                <a:lnTo>
                  <a:pt x="514" y="148"/>
                </a:lnTo>
                <a:lnTo>
                  <a:pt x="489" y="133"/>
                </a:lnTo>
                <a:lnTo>
                  <a:pt x="466" y="117"/>
                </a:lnTo>
                <a:lnTo>
                  <a:pt x="445" y="98"/>
                </a:lnTo>
                <a:lnTo>
                  <a:pt x="434" y="86"/>
                </a:lnTo>
                <a:lnTo>
                  <a:pt x="411" y="67"/>
                </a:lnTo>
                <a:lnTo>
                  <a:pt x="387" y="50"/>
                </a:lnTo>
                <a:lnTo>
                  <a:pt x="360" y="37"/>
                </a:lnTo>
                <a:lnTo>
                  <a:pt x="335" y="24"/>
                </a:lnTo>
                <a:lnTo>
                  <a:pt x="306" y="15"/>
                </a:lnTo>
                <a:lnTo>
                  <a:pt x="277" y="8"/>
                </a:lnTo>
                <a:lnTo>
                  <a:pt x="247" y="3"/>
                </a:lnTo>
                <a:lnTo>
                  <a:pt x="218" y="0"/>
                </a:lnTo>
                <a:lnTo>
                  <a:pt x="187" y="1"/>
                </a:lnTo>
                <a:lnTo>
                  <a:pt x="158" y="4"/>
                </a:lnTo>
                <a:lnTo>
                  <a:pt x="129" y="9"/>
                </a:lnTo>
                <a:lnTo>
                  <a:pt x="101" y="16"/>
                </a:lnTo>
                <a:lnTo>
                  <a:pt x="73" y="27"/>
                </a:lnTo>
                <a:lnTo>
                  <a:pt x="47" y="40"/>
                </a:lnTo>
                <a:lnTo>
                  <a:pt x="23" y="55"/>
                </a:lnTo>
                <a:lnTo>
                  <a:pt x="0" y="72"/>
                </a:lnTo>
              </a:path>
            </a:pathLst>
          </a:custGeom>
          <a:noFill/>
          <a:ln w="31273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755" name="Freeform 8"/>
          <p:cNvSpPr>
            <a:spLocks/>
          </p:cNvSpPr>
          <p:nvPr/>
        </p:nvSpPr>
        <p:spPr bwMode="auto">
          <a:xfrm>
            <a:off x="1733550" y="3159125"/>
            <a:ext cx="5513388" cy="569913"/>
          </a:xfrm>
          <a:custGeom>
            <a:avLst/>
            <a:gdLst>
              <a:gd name="T0" fmla="*/ 5454879 w 2450"/>
              <a:gd name="T1" fmla="*/ 485908 h 346"/>
              <a:gd name="T2" fmla="*/ 5340110 w 2450"/>
              <a:gd name="T3" fmla="*/ 530381 h 346"/>
              <a:gd name="T4" fmla="*/ 5218591 w 2450"/>
              <a:gd name="T5" fmla="*/ 558383 h 346"/>
              <a:gd name="T6" fmla="*/ 5094821 w 2450"/>
              <a:gd name="T7" fmla="*/ 568266 h 346"/>
              <a:gd name="T8" fmla="*/ 4971051 w 2450"/>
              <a:gd name="T9" fmla="*/ 561677 h 346"/>
              <a:gd name="T10" fmla="*/ 4849531 w 2450"/>
              <a:gd name="T11" fmla="*/ 540264 h 346"/>
              <a:gd name="T12" fmla="*/ 4734763 w 2450"/>
              <a:gd name="T13" fmla="*/ 500733 h 346"/>
              <a:gd name="T14" fmla="*/ 4628996 w 2450"/>
              <a:gd name="T15" fmla="*/ 446377 h 346"/>
              <a:gd name="T16" fmla="*/ 4568236 w 2450"/>
              <a:gd name="T17" fmla="*/ 390374 h 346"/>
              <a:gd name="T18" fmla="*/ 4466969 w 2450"/>
              <a:gd name="T19" fmla="*/ 331077 h 346"/>
              <a:gd name="T20" fmla="*/ 4356702 w 2450"/>
              <a:gd name="T21" fmla="*/ 284957 h 346"/>
              <a:gd name="T22" fmla="*/ 4239683 w 2450"/>
              <a:gd name="T23" fmla="*/ 255308 h 346"/>
              <a:gd name="T24" fmla="*/ 4115913 w 2450"/>
              <a:gd name="T25" fmla="*/ 240484 h 346"/>
              <a:gd name="T26" fmla="*/ 3989893 w 2450"/>
              <a:gd name="T27" fmla="*/ 242131 h 346"/>
              <a:gd name="T28" fmla="*/ 3868373 w 2450"/>
              <a:gd name="T29" fmla="*/ 261896 h 346"/>
              <a:gd name="T30" fmla="*/ 3749104 w 2450"/>
              <a:gd name="T31" fmla="*/ 296487 h 346"/>
              <a:gd name="T32" fmla="*/ 3643337 w 2450"/>
              <a:gd name="T33" fmla="*/ 345901 h 346"/>
              <a:gd name="T34" fmla="*/ 3616332 w 2450"/>
              <a:gd name="T35" fmla="*/ 364020 h 346"/>
              <a:gd name="T36" fmla="*/ 3501564 w 2450"/>
              <a:gd name="T37" fmla="*/ 408493 h 346"/>
              <a:gd name="T38" fmla="*/ 3382295 w 2450"/>
              <a:gd name="T39" fmla="*/ 433200 h 346"/>
              <a:gd name="T40" fmla="*/ 3260775 w 2450"/>
              <a:gd name="T41" fmla="*/ 444730 h 346"/>
              <a:gd name="T42" fmla="*/ 3137005 w 2450"/>
              <a:gd name="T43" fmla="*/ 438141 h 346"/>
              <a:gd name="T44" fmla="*/ 3015486 w 2450"/>
              <a:gd name="T45" fmla="*/ 416728 h 346"/>
              <a:gd name="T46" fmla="*/ 2905218 w 2450"/>
              <a:gd name="T47" fmla="*/ 378844 h 346"/>
              <a:gd name="T48" fmla="*/ 2801701 w 2450"/>
              <a:gd name="T49" fmla="*/ 324488 h 346"/>
              <a:gd name="T50" fmla="*/ 2740941 w 2450"/>
              <a:gd name="T51" fmla="*/ 270132 h 346"/>
              <a:gd name="T52" fmla="*/ 2639675 w 2450"/>
              <a:gd name="T53" fmla="*/ 210835 h 346"/>
              <a:gd name="T54" fmla="*/ 2536158 w 2450"/>
              <a:gd name="T55" fmla="*/ 164715 h 346"/>
              <a:gd name="T56" fmla="*/ 2425891 w 2450"/>
              <a:gd name="T57" fmla="*/ 133419 h 346"/>
              <a:gd name="T58" fmla="*/ 2313373 w 2450"/>
              <a:gd name="T59" fmla="*/ 116947 h 346"/>
              <a:gd name="T60" fmla="*/ 2198604 w 2450"/>
              <a:gd name="T61" fmla="*/ 118595 h 346"/>
              <a:gd name="T62" fmla="*/ 2083836 w 2450"/>
              <a:gd name="T63" fmla="*/ 135066 h 346"/>
              <a:gd name="T64" fmla="*/ 1973568 w 2450"/>
              <a:gd name="T65" fmla="*/ 168009 h 346"/>
              <a:gd name="T66" fmla="*/ 1867801 w 2450"/>
              <a:gd name="T67" fmla="*/ 217423 h 346"/>
              <a:gd name="T68" fmla="*/ 1757533 w 2450"/>
              <a:gd name="T69" fmla="*/ 271779 h 346"/>
              <a:gd name="T70" fmla="*/ 1638264 w 2450"/>
              <a:gd name="T71" fmla="*/ 306369 h 346"/>
              <a:gd name="T72" fmla="*/ 1514494 w 2450"/>
              <a:gd name="T73" fmla="*/ 326135 h 346"/>
              <a:gd name="T74" fmla="*/ 1390724 w 2450"/>
              <a:gd name="T75" fmla="*/ 326135 h 346"/>
              <a:gd name="T76" fmla="*/ 1266954 w 2450"/>
              <a:gd name="T77" fmla="*/ 312958 h 346"/>
              <a:gd name="T78" fmla="*/ 1149935 w 2450"/>
              <a:gd name="T79" fmla="*/ 281662 h 346"/>
              <a:gd name="T80" fmla="*/ 1039667 w 2450"/>
              <a:gd name="T81" fmla="*/ 237189 h 346"/>
              <a:gd name="T82" fmla="*/ 942902 w 2450"/>
              <a:gd name="T83" fmla="*/ 172950 h 346"/>
              <a:gd name="T84" fmla="*/ 875391 w 2450"/>
              <a:gd name="T85" fmla="*/ 118595 h 346"/>
              <a:gd name="T86" fmla="*/ 767374 w 2450"/>
              <a:gd name="T87" fmla="*/ 65886 h 346"/>
              <a:gd name="T88" fmla="*/ 654855 w 2450"/>
              <a:gd name="T89" fmla="*/ 28002 h 346"/>
              <a:gd name="T90" fmla="*/ 533336 w 2450"/>
              <a:gd name="T91" fmla="*/ 6589 h 346"/>
              <a:gd name="T92" fmla="*/ 407316 w 2450"/>
              <a:gd name="T93" fmla="*/ 0 h 346"/>
              <a:gd name="T94" fmla="*/ 285796 w 2450"/>
              <a:gd name="T95" fmla="*/ 9883 h 346"/>
              <a:gd name="T96" fmla="*/ 164276 w 2450"/>
              <a:gd name="T97" fmla="*/ 36237 h 346"/>
              <a:gd name="T98" fmla="*/ 51758 w 2450"/>
              <a:gd name="T99" fmla="*/ 79063 h 34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450" h="346">
                <a:moveTo>
                  <a:pt x="2449" y="277"/>
                </a:moveTo>
                <a:lnTo>
                  <a:pt x="2424" y="295"/>
                </a:lnTo>
                <a:lnTo>
                  <a:pt x="2399" y="310"/>
                </a:lnTo>
                <a:lnTo>
                  <a:pt x="2373" y="322"/>
                </a:lnTo>
                <a:lnTo>
                  <a:pt x="2347" y="331"/>
                </a:lnTo>
                <a:lnTo>
                  <a:pt x="2319" y="339"/>
                </a:lnTo>
                <a:lnTo>
                  <a:pt x="2292" y="343"/>
                </a:lnTo>
                <a:lnTo>
                  <a:pt x="2264" y="345"/>
                </a:lnTo>
                <a:lnTo>
                  <a:pt x="2237" y="343"/>
                </a:lnTo>
                <a:lnTo>
                  <a:pt x="2209" y="341"/>
                </a:lnTo>
                <a:lnTo>
                  <a:pt x="2182" y="336"/>
                </a:lnTo>
                <a:lnTo>
                  <a:pt x="2155" y="328"/>
                </a:lnTo>
                <a:lnTo>
                  <a:pt x="2129" y="316"/>
                </a:lnTo>
                <a:lnTo>
                  <a:pt x="2104" y="304"/>
                </a:lnTo>
                <a:lnTo>
                  <a:pt x="2081" y="288"/>
                </a:lnTo>
                <a:lnTo>
                  <a:pt x="2057" y="271"/>
                </a:lnTo>
                <a:lnTo>
                  <a:pt x="2037" y="250"/>
                </a:lnTo>
                <a:lnTo>
                  <a:pt x="2030" y="237"/>
                </a:lnTo>
                <a:lnTo>
                  <a:pt x="2008" y="217"/>
                </a:lnTo>
                <a:lnTo>
                  <a:pt x="1985" y="201"/>
                </a:lnTo>
                <a:lnTo>
                  <a:pt x="1960" y="186"/>
                </a:lnTo>
                <a:lnTo>
                  <a:pt x="1936" y="173"/>
                </a:lnTo>
                <a:lnTo>
                  <a:pt x="1909" y="163"/>
                </a:lnTo>
                <a:lnTo>
                  <a:pt x="1884" y="155"/>
                </a:lnTo>
                <a:lnTo>
                  <a:pt x="1856" y="149"/>
                </a:lnTo>
                <a:lnTo>
                  <a:pt x="1829" y="146"/>
                </a:lnTo>
                <a:lnTo>
                  <a:pt x="1800" y="146"/>
                </a:lnTo>
                <a:lnTo>
                  <a:pt x="1773" y="147"/>
                </a:lnTo>
                <a:lnTo>
                  <a:pt x="1746" y="152"/>
                </a:lnTo>
                <a:lnTo>
                  <a:pt x="1719" y="159"/>
                </a:lnTo>
                <a:lnTo>
                  <a:pt x="1692" y="168"/>
                </a:lnTo>
                <a:lnTo>
                  <a:pt x="1666" y="180"/>
                </a:lnTo>
                <a:lnTo>
                  <a:pt x="1642" y="194"/>
                </a:lnTo>
                <a:lnTo>
                  <a:pt x="1619" y="210"/>
                </a:lnTo>
                <a:lnTo>
                  <a:pt x="1632" y="203"/>
                </a:lnTo>
                <a:lnTo>
                  <a:pt x="1607" y="221"/>
                </a:lnTo>
                <a:lnTo>
                  <a:pt x="1583" y="236"/>
                </a:lnTo>
                <a:lnTo>
                  <a:pt x="1556" y="248"/>
                </a:lnTo>
                <a:lnTo>
                  <a:pt x="1530" y="256"/>
                </a:lnTo>
                <a:lnTo>
                  <a:pt x="1503" y="263"/>
                </a:lnTo>
                <a:lnTo>
                  <a:pt x="1476" y="268"/>
                </a:lnTo>
                <a:lnTo>
                  <a:pt x="1449" y="270"/>
                </a:lnTo>
                <a:lnTo>
                  <a:pt x="1422" y="268"/>
                </a:lnTo>
                <a:lnTo>
                  <a:pt x="1394" y="266"/>
                </a:lnTo>
                <a:lnTo>
                  <a:pt x="1367" y="260"/>
                </a:lnTo>
                <a:lnTo>
                  <a:pt x="1340" y="253"/>
                </a:lnTo>
                <a:lnTo>
                  <a:pt x="1316" y="242"/>
                </a:lnTo>
                <a:lnTo>
                  <a:pt x="1291" y="230"/>
                </a:lnTo>
                <a:lnTo>
                  <a:pt x="1267" y="214"/>
                </a:lnTo>
                <a:lnTo>
                  <a:pt x="1245" y="197"/>
                </a:lnTo>
                <a:lnTo>
                  <a:pt x="1226" y="176"/>
                </a:lnTo>
                <a:lnTo>
                  <a:pt x="1218" y="164"/>
                </a:lnTo>
                <a:lnTo>
                  <a:pt x="1195" y="145"/>
                </a:lnTo>
                <a:lnTo>
                  <a:pt x="1173" y="128"/>
                </a:lnTo>
                <a:lnTo>
                  <a:pt x="1150" y="113"/>
                </a:lnTo>
                <a:lnTo>
                  <a:pt x="1127" y="100"/>
                </a:lnTo>
                <a:lnTo>
                  <a:pt x="1102" y="89"/>
                </a:lnTo>
                <a:lnTo>
                  <a:pt x="1078" y="81"/>
                </a:lnTo>
                <a:lnTo>
                  <a:pt x="1052" y="75"/>
                </a:lnTo>
                <a:lnTo>
                  <a:pt x="1028" y="71"/>
                </a:lnTo>
                <a:lnTo>
                  <a:pt x="1002" y="71"/>
                </a:lnTo>
                <a:lnTo>
                  <a:pt x="977" y="72"/>
                </a:lnTo>
                <a:lnTo>
                  <a:pt x="952" y="76"/>
                </a:lnTo>
                <a:lnTo>
                  <a:pt x="926" y="82"/>
                </a:lnTo>
                <a:lnTo>
                  <a:pt x="901" y="91"/>
                </a:lnTo>
                <a:lnTo>
                  <a:pt x="877" y="102"/>
                </a:lnTo>
                <a:lnTo>
                  <a:pt x="853" y="117"/>
                </a:lnTo>
                <a:lnTo>
                  <a:pt x="830" y="132"/>
                </a:lnTo>
                <a:lnTo>
                  <a:pt x="805" y="151"/>
                </a:lnTo>
                <a:lnTo>
                  <a:pt x="781" y="165"/>
                </a:lnTo>
                <a:lnTo>
                  <a:pt x="754" y="177"/>
                </a:lnTo>
                <a:lnTo>
                  <a:pt x="728" y="186"/>
                </a:lnTo>
                <a:lnTo>
                  <a:pt x="700" y="193"/>
                </a:lnTo>
                <a:lnTo>
                  <a:pt x="673" y="198"/>
                </a:lnTo>
                <a:lnTo>
                  <a:pt x="645" y="200"/>
                </a:lnTo>
                <a:lnTo>
                  <a:pt x="618" y="198"/>
                </a:lnTo>
                <a:lnTo>
                  <a:pt x="590" y="196"/>
                </a:lnTo>
                <a:lnTo>
                  <a:pt x="563" y="190"/>
                </a:lnTo>
                <a:lnTo>
                  <a:pt x="536" y="183"/>
                </a:lnTo>
                <a:lnTo>
                  <a:pt x="511" y="171"/>
                </a:lnTo>
                <a:lnTo>
                  <a:pt x="486" y="159"/>
                </a:lnTo>
                <a:lnTo>
                  <a:pt x="462" y="144"/>
                </a:lnTo>
                <a:lnTo>
                  <a:pt x="439" y="126"/>
                </a:lnTo>
                <a:lnTo>
                  <a:pt x="419" y="105"/>
                </a:lnTo>
                <a:lnTo>
                  <a:pt x="411" y="91"/>
                </a:lnTo>
                <a:lnTo>
                  <a:pt x="389" y="72"/>
                </a:lnTo>
                <a:lnTo>
                  <a:pt x="366" y="55"/>
                </a:lnTo>
                <a:lnTo>
                  <a:pt x="341" y="40"/>
                </a:lnTo>
                <a:lnTo>
                  <a:pt x="317" y="27"/>
                </a:lnTo>
                <a:lnTo>
                  <a:pt x="291" y="17"/>
                </a:lnTo>
                <a:lnTo>
                  <a:pt x="264" y="9"/>
                </a:lnTo>
                <a:lnTo>
                  <a:pt x="237" y="4"/>
                </a:lnTo>
                <a:lnTo>
                  <a:pt x="210" y="0"/>
                </a:lnTo>
                <a:lnTo>
                  <a:pt x="181" y="0"/>
                </a:lnTo>
                <a:lnTo>
                  <a:pt x="154" y="2"/>
                </a:lnTo>
                <a:lnTo>
                  <a:pt x="127" y="6"/>
                </a:lnTo>
                <a:lnTo>
                  <a:pt x="100" y="13"/>
                </a:lnTo>
                <a:lnTo>
                  <a:pt x="73" y="22"/>
                </a:lnTo>
                <a:lnTo>
                  <a:pt x="48" y="34"/>
                </a:lnTo>
                <a:lnTo>
                  <a:pt x="23" y="48"/>
                </a:lnTo>
                <a:lnTo>
                  <a:pt x="0" y="64"/>
                </a:lnTo>
              </a:path>
            </a:pathLst>
          </a:custGeom>
          <a:noFill/>
          <a:ln w="31273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756" name="Rectangle 9"/>
          <p:cNvSpPr>
            <a:spLocks noChangeArrowheads="1"/>
          </p:cNvSpPr>
          <p:nvPr/>
        </p:nvSpPr>
        <p:spPr bwMode="auto">
          <a:xfrm>
            <a:off x="569913" y="1841500"/>
            <a:ext cx="8120062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7620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50000"/>
              </a:lnSpc>
              <a:buSzTx/>
            </a:pPr>
            <a:endParaRPr lang="en-US" altLang="nb-NO" sz="2400" b="1">
              <a:solidFill>
                <a:schemeClr val="tx1"/>
              </a:solidFill>
            </a:endParaRPr>
          </a:p>
        </p:txBody>
      </p:sp>
      <p:sp>
        <p:nvSpPr>
          <p:cNvPr id="31757" name="SECHEAD~38114.6369907407~335788"/>
          <p:cNvSpPr txBox="1">
            <a:spLocks noChangeArrowheads="1"/>
          </p:cNvSpPr>
          <p:nvPr/>
        </p:nvSpPr>
        <p:spPr bwMode="auto">
          <a:xfrm>
            <a:off x="146050" y="146050"/>
            <a:ext cx="88519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>
            <a:lvl1pPr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nb-NO" altLang="nb-NO" sz="1600">
              <a:solidFill>
                <a:schemeClr val="tx2"/>
              </a:solidFill>
            </a:endParaRPr>
          </a:p>
        </p:txBody>
      </p:sp>
      <p:grpSp>
        <p:nvGrpSpPr>
          <p:cNvPr id="31758" name="Group 11"/>
          <p:cNvGrpSpPr>
            <a:grpSpLocks/>
          </p:cNvGrpSpPr>
          <p:nvPr/>
        </p:nvGrpSpPr>
        <p:grpSpPr bwMode="auto">
          <a:xfrm>
            <a:off x="300038" y="2413000"/>
            <a:ext cx="1438275" cy="1150938"/>
            <a:chOff x="189" y="1520"/>
            <a:chExt cx="906" cy="725"/>
          </a:xfrm>
        </p:grpSpPr>
        <p:sp>
          <p:nvSpPr>
            <p:cNvPr id="990220" name="Rectangle 12"/>
            <p:cNvSpPr>
              <a:spLocks noChangeArrowheads="1"/>
            </p:cNvSpPr>
            <p:nvPr/>
          </p:nvSpPr>
          <p:spPr bwMode="auto">
            <a:xfrm>
              <a:off x="189" y="1520"/>
              <a:ext cx="906" cy="72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31775" name="Text Box 13"/>
            <p:cNvSpPr txBox="1">
              <a:spLocks noChangeArrowheads="1"/>
            </p:cNvSpPr>
            <p:nvPr/>
          </p:nvSpPr>
          <p:spPr bwMode="auto">
            <a:xfrm>
              <a:off x="317" y="1694"/>
              <a:ext cx="700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folHlink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folHlink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folHlink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folHlink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folHlink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defRPr>
                  <a:solidFill>
                    <a:schemeClr val="folHlink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defRPr>
                  <a:solidFill>
                    <a:schemeClr val="folHlink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defRPr>
                  <a:solidFill>
                    <a:schemeClr val="folHlink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defRPr>
                  <a:solidFill>
                    <a:schemeClr val="folHlink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nb-NO" sz="1600" b="1">
                  <a:solidFill>
                    <a:schemeClr val="bg1"/>
                  </a:solidFill>
                </a:rPr>
                <a:t>Nå-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nb-NO" sz="1600" b="1">
                  <a:solidFill>
                    <a:schemeClr val="bg1"/>
                  </a:solidFill>
                </a:rPr>
                <a:t>situasjon</a:t>
              </a:r>
            </a:p>
          </p:txBody>
        </p:sp>
      </p:grpSp>
      <p:sp>
        <p:nvSpPr>
          <p:cNvPr id="990222" name="AutoShape 14"/>
          <p:cNvSpPr>
            <a:spLocks noChangeArrowheads="1"/>
          </p:cNvSpPr>
          <p:nvPr/>
        </p:nvSpPr>
        <p:spPr bwMode="auto">
          <a:xfrm>
            <a:off x="2265363" y="2517775"/>
            <a:ext cx="4632325" cy="987425"/>
          </a:xfrm>
          <a:prstGeom prst="rightArrow">
            <a:avLst>
              <a:gd name="adj1" fmla="val 50000"/>
              <a:gd name="adj2" fmla="val 11728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1760" name="Text Box 15"/>
          <p:cNvSpPr txBox="1">
            <a:spLocks noChangeArrowheads="1"/>
          </p:cNvSpPr>
          <p:nvPr/>
        </p:nvSpPr>
        <p:spPr bwMode="auto">
          <a:xfrm>
            <a:off x="3335338" y="2835275"/>
            <a:ext cx="2451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nb-NO" sz="2000" b="1" dirty="0" err="1" smtClean="0">
                <a:solidFill>
                  <a:schemeClr val="bg1"/>
                </a:solidFill>
              </a:rPr>
              <a:t>Ditt</a:t>
            </a:r>
            <a:r>
              <a:rPr lang="en-US" altLang="nb-NO" sz="2000" b="1" dirty="0" smtClean="0">
                <a:solidFill>
                  <a:schemeClr val="bg1"/>
                </a:solidFill>
              </a:rPr>
              <a:t> </a:t>
            </a:r>
            <a:r>
              <a:rPr lang="en-US" altLang="nb-NO" sz="2000" b="1" dirty="0" err="1" smtClean="0">
                <a:solidFill>
                  <a:schemeClr val="bg1"/>
                </a:solidFill>
              </a:rPr>
              <a:t>presidentår</a:t>
            </a:r>
            <a:endParaRPr lang="en-US" altLang="nb-NO" sz="2000" b="1" dirty="0">
              <a:solidFill>
                <a:schemeClr val="bg1"/>
              </a:solidFill>
            </a:endParaRPr>
          </a:p>
        </p:txBody>
      </p:sp>
      <p:grpSp>
        <p:nvGrpSpPr>
          <p:cNvPr id="31761" name="Group 16"/>
          <p:cNvGrpSpPr>
            <a:grpSpLocks/>
          </p:cNvGrpSpPr>
          <p:nvPr/>
        </p:nvGrpSpPr>
        <p:grpSpPr bwMode="auto">
          <a:xfrm>
            <a:off x="7437438" y="2420938"/>
            <a:ext cx="1439862" cy="1150937"/>
            <a:chOff x="4685" y="1525"/>
            <a:chExt cx="907" cy="725"/>
          </a:xfrm>
        </p:grpSpPr>
        <p:sp>
          <p:nvSpPr>
            <p:cNvPr id="990225" name="Rectangle 17"/>
            <p:cNvSpPr>
              <a:spLocks noChangeArrowheads="1"/>
            </p:cNvSpPr>
            <p:nvPr/>
          </p:nvSpPr>
          <p:spPr bwMode="auto">
            <a:xfrm>
              <a:off x="4685" y="1525"/>
              <a:ext cx="907" cy="725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31773" name="Text Box 18"/>
            <p:cNvSpPr txBox="1">
              <a:spLocks noChangeArrowheads="1"/>
            </p:cNvSpPr>
            <p:nvPr/>
          </p:nvSpPr>
          <p:spPr bwMode="auto">
            <a:xfrm>
              <a:off x="4728" y="1688"/>
              <a:ext cx="717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folHlink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folHlink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folHlink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folHlink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folHlink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defRPr>
                  <a:solidFill>
                    <a:schemeClr val="folHlink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defRPr>
                  <a:solidFill>
                    <a:schemeClr val="folHlink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defRPr>
                  <a:solidFill>
                    <a:schemeClr val="folHlink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defRPr>
                  <a:solidFill>
                    <a:schemeClr val="folHlink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nb-NO" sz="1600" b="1">
                  <a:solidFill>
                    <a:schemeClr val="bg1"/>
                  </a:solidFill>
                </a:rPr>
                <a:t>Ønsket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nb-NO" sz="1600" b="1">
                  <a:solidFill>
                    <a:schemeClr val="bg1"/>
                  </a:solidFill>
                </a:rPr>
                <a:t>situasjon</a:t>
              </a:r>
            </a:p>
          </p:txBody>
        </p:sp>
      </p:grpSp>
      <p:sp>
        <p:nvSpPr>
          <p:cNvPr id="31762" name="Text Box 19"/>
          <p:cNvSpPr txBox="1">
            <a:spLocks noChangeArrowheads="1"/>
          </p:cNvSpPr>
          <p:nvPr/>
        </p:nvSpPr>
        <p:spPr bwMode="auto">
          <a:xfrm>
            <a:off x="1277938" y="4000500"/>
            <a:ext cx="16383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nb-NO" sz="1600" b="1"/>
              <a:t>Kontroll og</a:t>
            </a:r>
          </a:p>
          <a:p>
            <a:pPr algn="ctr" eaLnBrk="1" hangingPunct="1"/>
            <a:r>
              <a:rPr lang="en-US" altLang="nb-NO" sz="1600" b="1"/>
              <a:t>forutsigbarhet blir borte</a:t>
            </a:r>
          </a:p>
        </p:txBody>
      </p:sp>
      <p:sp>
        <p:nvSpPr>
          <p:cNvPr id="990228" name="Oval 20"/>
          <p:cNvSpPr>
            <a:spLocks noChangeArrowheads="1"/>
          </p:cNvSpPr>
          <p:nvPr/>
        </p:nvSpPr>
        <p:spPr bwMode="auto">
          <a:xfrm>
            <a:off x="3136900" y="3609975"/>
            <a:ext cx="2363788" cy="18462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1764" name="Text Box 21"/>
          <p:cNvSpPr txBox="1">
            <a:spLocks noChangeArrowheads="1"/>
          </p:cNvSpPr>
          <p:nvPr/>
        </p:nvSpPr>
        <p:spPr bwMode="auto">
          <a:xfrm>
            <a:off x="3286125" y="3598863"/>
            <a:ext cx="2692400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nb-NO" sz="1600" b="1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nb-NO" sz="1600" b="1">
                <a:solidFill>
                  <a:schemeClr val="bg1"/>
                </a:solidFill>
              </a:rPr>
              <a:t>  Skape</a:t>
            </a:r>
          </a:p>
          <a:p>
            <a:pPr eaLnBrk="1" hangingPunct="1"/>
            <a:r>
              <a:rPr lang="en-US" altLang="nb-NO" sz="1600" b="1">
                <a:solidFill>
                  <a:schemeClr val="bg1"/>
                </a:solidFill>
              </a:rPr>
              <a:t>   selvfølelse/selvtillit</a:t>
            </a:r>
          </a:p>
          <a:p>
            <a:pPr eaLnBrk="1" hangingPunct="1">
              <a:buFontTx/>
              <a:buChar char="•"/>
            </a:pPr>
            <a:r>
              <a:rPr lang="en-US" altLang="nb-NO" sz="1600" b="1">
                <a:solidFill>
                  <a:schemeClr val="bg1"/>
                </a:solidFill>
              </a:rPr>
              <a:t>  Gi anerkjennelse</a:t>
            </a:r>
          </a:p>
          <a:p>
            <a:pPr eaLnBrk="1" hangingPunct="1">
              <a:buFontTx/>
              <a:buChar char="•"/>
            </a:pPr>
            <a:r>
              <a:rPr lang="en-US" altLang="nb-NO" sz="1600" b="1">
                <a:solidFill>
                  <a:schemeClr val="bg1"/>
                </a:solidFill>
              </a:rPr>
              <a:t> La folk mestre</a:t>
            </a:r>
          </a:p>
          <a:p>
            <a:pPr eaLnBrk="1" hangingPunct="1">
              <a:buFontTx/>
              <a:buChar char="•"/>
            </a:pPr>
            <a:r>
              <a:rPr lang="en-US" altLang="nb-NO" sz="1600" b="1">
                <a:solidFill>
                  <a:schemeClr val="bg1"/>
                </a:solidFill>
              </a:rPr>
              <a:t> Skape resultater</a:t>
            </a:r>
          </a:p>
        </p:txBody>
      </p:sp>
      <p:sp>
        <p:nvSpPr>
          <p:cNvPr id="31765" name="Text Box 22"/>
          <p:cNvSpPr txBox="1">
            <a:spLocks noChangeArrowheads="1"/>
          </p:cNvSpPr>
          <p:nvPr/>
        </p:nvSpPr>
        <p:spPr bwMode="auto">
          <a:xfrm>
            <a:off x="5786438" y="4095750"/>
            <a:ext cx="15700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nb-NO" sz="1600" b="1"/>
              <a:t>Kontroll og forutsigbarhet gjenvinnes</a:t>
            </a:r>
          </a:p>
        </p:txBody>
      </p:sp>
      <p:sp>
        <p:nvSpPr>
          <p:cNvPr id="31766" name="Text Box 23"/>
          <p:cNvSpPr txBox="1">
            <a:spLocks noChangeArrowheads="1"/>
          </p:cNvSpPr>
          <p:nvPr/>
        </p:nvSpPr>
        <p:spPr bwMode="auto">
          <a:xfrm>
            <a:off x="6086475" y="522128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200"/>
              <a:t>Kilde: Lewin &amp; Beckhard</a:t>
            </a:r>
          </a:p>
        </p:txBody>
      </p:sp>
      <p:sp>
        <p:nvSpPr>
          <p:cNvPr id="990232" name="AutoShape 24"/>
          <p:cNvSpPr>
            <a:spLocks noChangeArrowheads="1"/>
          </p:cNvSpPr>
          <p:nvPr/>
        </p:nvSpPr>
        <p:spPr bwMode="auto">
          <a:xfrm>
            <a:off x="2843213" y="4170363"/>
            <a:ext cx="523875" cy="595312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990233" name="AutoShape 25"/>
          <p:cNvSpPr>
            <a:spLocks noChangeArrowheads="1"/>
          </p:cNvSpPr>
          <p:nvPr/>
        </p:nvSpPr>
        <p:spPr bwMode="auto">
          <a:xfrm>
            <a:off x="5321300" y="4230688"/>
            <a:ext cx="523875" cy="595312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1769" name="Rectangle 26"/>
          <p:cNvSpPr>
            <a:spLocks noChangeArrowheads="1"/>
          </p:cNvSpPr>
          <p:nvPr/>
        </p:nvSpPr>
        <p:spPr bwMode="auto">
          <a:xfrm>
            <a:off x="0" y="715963"/>
            <a:ext cx="8859838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SzTx/>
            </a:pPr>
            <a:endParaRPr lang="en-US" altLang="nb-NO" sz="2400">
              <a:solidFill>
                <a:schemeClr val="tx1"/>
              </a:solidFill>
            </a:endParaRPr>
          </a:p>
        </p:txBody>
      </p:sp>
      <p:sp>
        <p:nvSpPr>
          <p:cNvPr id="31770" name="Rectangle 27"/>
          <p:cNvSpPr>
            <a:spLocks noChangeArrowheads="1"/>
          </p:cNvSpPr>
          <p:nvPr/>
        </p:nvSpPr>
        <p:spPr bwMode="auto">
          <a:xfrm>
            <a:off x="284163" y="595313"/>
            <a:ext cx="8859837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SzTx/>
            </a:pPr>
            <a:endParaRPr lang="en-US" altLang="nb-NO" sz="2400">
              <a:solidFill>
                <a:schemeClr val="tx1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1614488" y="980728"/>
            <a:ext cx="5861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Du som president  -  Medlemskap </a:t>
            </a:r>
            <a:endParaRPr lang="nb-NO" sz="2400" dirty="0"/>
          </a:p>
        </p:txBody>
      </p:sp>
      <p:pic>
        <p:nvPicPr>
          <p:cNvPr id="32" name="484974B0-1282-4CF9-ABD3-A8A3438042F2" descr="4D8E2D86-83C2-43E3-8B9C-D4A851C27037@l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3571232"/>
            <a:ext cx="1354138" cy="16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6112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ila - 2013-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Laila - 2013-2014</Template>
  <TotalTime>345</TotalTime>
  <Words>1290</Words>
  <Application>Microsoft Macintosh PowerPoint</Application>
  <PresentationFormat>On-screen Show (4:3)</PresentationFormat>
  <Paragraphs>260</Paragraphs>
  <Slides>33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Laila - 2013-2014</vt:lpstr>
      <vt:lpstr>PETS 2014  MEDLEMSUTVIKLING  Hvordan beholde og rekruttere medlemmer i ditt presidentår? </vt:lpstr>
      <vt:lpstr>PowerPoint Presentation</vt:lpstr>
      <vt:lpstr>PowerPoint Presentation</vt:lpstr>
      <vt:lpstr>PowerPoint Presentation</vt:lpstr>
      <vt:lpstr>PowerPoint Presentation</vt:lpstr>
      <vt:lpstr> Rotary i vekst – for å gagne andre!  </vt:lpstr>
      <vt:lpstr>Rotarys Visjon</vt:lpstr>
      <vt:lpstr>STRATEGIC PLAN </vt:lpstr>
      <vt:lpstr>PowerPoint Presentation</vt:lpstr>
      <vt:lpstr>Peter M. Senge om hva som skaper den lærende organisasjon</vt:lpstr>
      <vt:lpstr>PowerPoint Presentation</vt:lpstr>
      <vt:lpstr>Virker kvinner foryngende på klubbene?</vt:lpstr>
      <vt:lpstr>Rekruttering</vt:lpstr>
      <vt:lpstr>PowerPoint Presentation</vt:lpstr>
      <vt:lpstr>Kirsti, nytt medlem i 2012</vt:lpstr>
      <vt:lpstr>Hvorfor bli medlem av Rotary?</vt:lpstr>
      <vt:lpstr>2 kjønn og 4 generasjoner i Rotary</vt:lpstr>
      <vt:lpstr>Oppstartoppgave som president: Medlemmers kjønn og alder i  din klubb?</vt:lpstr>
      <vt:lpstr>Det gjelder Rotary’s og din klubbs fremtid!</vt:lpstr>
      <vt:lpstr>LYS OPP Rotary !</vt:lpstr>
      <vt:lpstr>Ny president. Nye muligheter! </vt:lpstr>
      <vt:lpstr>Prosess i klubben</vt:lpstr>
      <vt:lpstr>Sikre en revitalisert klubb</vt:lpstr>
      <vt:lpstr>UTFORDRINGEN Rekruttere flere nye medlemmer!</vt:lpstr>
      <vt:lpstr>PowerPoint Presentation</vt:lpstr>
      <vt:lpstr>PowerPoint Presentation</vt:lpstr>
      <vt:lpstr>Organisering av klubben;</vt:lpstr>
      <vt:lpstr>Organisering </vt:lpstr>
      <vt:lpstr>PowerPoint Presentation</vt:lpstr>
      <vt:lpstr>PowerPoint Presentation</vt:lpstr>
      <vt:lpstr>PowerPoint Presentation</vt:lpstr>
      <vt:lpstr>PowerPoint Presentation</vt:lpstr>
      <vt:lpstr>LYKKE TIL som PRESIDENT hvor du får til et klubbmiljø hvor medlemmene blir  og nye medlemmer vil komme inn! </vt:lpstr>
    </vt:vector>
  </TitlesOfParts>
  <Company>Telemark fylkeskommune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lerl</dc:creator>
  <cp:lastModifiedBy>Peter S-R</cp:lastModifiedBy>
  <cp:revision>91</cp:revision>
  <dcterms:created xsi:type="dcterms:W3CDTF">2013-09-03T18:09:25Z</dcterms:created>
  <dcterms:modified xsi:type="dcterms:W3CDTF">2014-03-15T07:50:32Z</dcterms:modified>
</cp:coreProperties>
</file>