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6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2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4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6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7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8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9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30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1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2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1" r:id="rId7"/>
    <p:sldMasterId id="2147483725" r:id="rId8"/>
    <p:sldMasterId id="2147483737" r:id="rId9"/>
    <p:sldMasterId id="2147483741" r:id="rId10"/>
    <p:sldMasterId id="2147483748" r:id="rId11"/>
    <p:sldMasterId id="2147483768" r:id="rId12"/>
    <p:sldMasterId id="2147483775" r:id="rId13"/>
    <p:sldMasterId id="2147483792" r:id="rId14"/>
    <p:sldMasterId id="2147483799" r:id="rId15"/>
    <p:sldMasterId id="2147483806" r:id="rId16"/>
    <p:sldMasterId id="2147483823" r:id="rId17"/>
    <p:sldMasterId id="2147483830" r:id="rId18"/>
    <p:sldMasterId id="2147483848" r:id="rId19"/>
    <p:sldMasterId id="2147483855" r:id="rId20"/>
    <p:sldMasterId id="2147483871" r:id="rId21"/>
    <p:sldMasterId id="2147483881" r:id="rId22"/>
    <p:sldMasterId id="2147483889" r:id="rId23"/>
    <p:sldMasterId id="2147483896" r:id="rId24"/>
    <p:sldMasterId id="2147483913" r:id="rId25"/>
    <p:sldMasterId id="2147483921" r:id="rId26"/>
    <p:sldMasterId id="2147483938" r:id="rId27"/>
    <p:sldMasterId id="2147483946" r:id="rId28"/>
    <p:sldMasterId id="2147483963" r:id="rId29"/>
    <p:sldMasterId id="2147483979" r:id="rId30"/>
    <p:sldMasterId id="2147483986" r:id="rId31"/>
    <p:sldMasterId id="2147483993" r:id="rId32"/>
    <p:sldMasterId id="2147484009" r:id="rId33"/>
    <p:sldMasterId id="2147484016" r:id="rId34"/>
    <p:sldMasterId id="2147484023" r:id="rId35"/>
    <p:sldMasterId id="2147484039" r:id="rId36"/>
  </p:sldMasterIdLst>
  <p:notesMasterIdLst>
    <p:notesMasterId r:id="rId65"/>
  </p:notesMasterIdLst>
  <p:handoutMasterIdLst>
    <p:handoutMasterId r:id="rId66"/>
  </p:handoutMasterIdLst>
  <p:sldIdLst>
    <p:sldId id="372" r:id="rId37"/>
    <p:sldId id="563" r:id="rId38"/>
    <p:sldId id="564" r:id="rId39"/>
    <p:sldId id="565" r:id="rId40"/>
    <p:sldId id="566" r:id="rId41"/>
    <p:sldId id="567" r:id="rId42"/>
    <p:sldId id="534" r:id="rId43"/>
    <p:sldId id="535" r:id="rId44"/>
    <p:sldId id="544" r:id="rId45"/>
    <p:sldId id="531" r:id="rId46"/>
    <p:sldId id="374" r:id="rId47"/>
    <p:sldId id="375" r:id="rId48"/>
    <p:sldId id="378" r:id="rId49"/>
    <p:sldId id="379" r:id="rId50"/>
    <p:sldId id="381" r:id="rId51"/>
    <p:sldId id="547" r:id="rId52"/>
    <p:sldId id="548" r:id="rId53"/>
    <p:sldId id="386" r:id="rId54"/>
    <p:sldId id="533" r:id="rId55"/>
    <p:sldId id="554" r:id="rId56"/>
    <p:sldId id="550" r:id="rId57"/>
    <p:sldId id="549" r:id="rId58"/>
    <p:sldId id="551" r:id="rId59"/>
    <p:sldId id="552" r:id="rId60"/>
    <p:sldId id="553" r:id="rId61"/>
    <p:sldId id="561" r:id="rId62"/>
    <p:sldId id="568" r:id="rId63"/>
    <p:sldId id="569" r:id="rId6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1B4E7"/>
    <a:srgbClr val="005DAA"/>
    <a:srgbClr val="FF7600"/>
    <a:srgbClr val="D91B5C"/>
    <a:srgbClr val="872175"/>
    <a:srgbClr val="009999"/>
    <a:srgbClr val="BCBDC0"/>
    <a:srgbClr val="E6E5D8"/>
    <a:srgbClr val="D9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66546" autoAdjust="0"/>
  </p:normalViewPr>
  <p:slideViewPr>
    <p:cSldViewPr>
      <p:cViewPr>
        <p:scale>
          <a:sx n="96" d="100"/>
          <a:sy n="96" d="100"/>
        </p:scale>
        <p:origin x="-2064" y="-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2" y="393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322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762493139652047E-2"/>
          <c:y val="3.4375000000000037E-2"/>
          <c:w val="0.95523750686034758"/>
          <c:h val="0.91601737195299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Joining</c:v>
                </c:pt>
              </c:strCache>
            </c:strRef>
          </c:tx>
          <c:spPr>
            <a:solidFill>
              <a:srgbClr val="01B4E7"/>
            </a:solidFill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3.3000000000000015E-2</c:v>
                </c:pt>
                <c:pt idx="1">
                  <c:v>4.3000000000000024E-2</c:v>
                </c:pt>
                <c:pt idx="2">
                  <c:v>8.2000000000000045E-2</c:v>
                </c:pt>
                <c:pt idx="3">
                  <c:v>0.18700000000000022</c:v>
                </c:pt>
                <c:pt idx="4">
                  <c:v>0.30000000000000032</c:v>
                </c:pt>
                <c:pt idx="5">
                  <c:v>0.35500000000000032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</c:v>
                </c:pt>
              </c:strCache>
            </c:strRef>
          </c:tx>
          <c:spPr>
            <a:solidFill>
              <a:srgbClr val="8C7D7D">
                <a:alpha val="27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 and training opportunities</c:v>
                </c:pt>
                <c:pt idx="1">
                  <c:v>Potential for personal and professional recognition</c:v>
                </c:pt>
                <c:pt idx="2">
                  <c:v>To have a positive impact globally</c:v>
                </c:pt>
                <c:pt idx="3">
                  <c:v>Professional networking/Business development opportunities</c:v>
                </c:pt>
                <c:pt idx="4">
                  <c:v>Friendship/Fellowship</c:v>
                </c:pt>
                <c:pt idx="5">
                  <c:v>To positively impact my community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3.5000000000000038E-2</c:v>
                </c:pt>
                <c:pt idx="1">
                  <c:v>2.300000000000001E-2</c:v>
                </c:pt>
                <c:pt idx="2">
                  <c:v>0.14500000000000018</c:v>
                </c:pt>
                <c:pt idx="3">
                  <c:v>5.2000000000000081E-2</c:v>
                </c:pt>
                <c:pt idx="4">
                  <c:v>0.38400000000000045</c:v>
                </c:pt>
                <c:pt idx="5">
                  <c:v>0.36100000000000032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751616"/>
        <c:axId val="96753152"/>
      </c:barChart>
      <c:catAx>
        <c:axId val="96751616"/>
        <c:scaling>
          <c:orientation val="minMax"/>
        </c:scaling>
        <c:delete val="1"/>
        <c:axPos val="b"/>
        <c:majorTickMark val="out"/>
        <c:minorTickMark val="none"/>
        <c:tickLblPos val="none"/>
        <c:crossAx val="96753152"/>
        <c:crosses val="autoZero"/>
        <c:auto val="1"/>
        <c:lblAlgn val="ctr"/>
        <c:lblOffset val="100"/>
        <c:noMultiLvlLbl val="0"/>
      </c:catAx>
      <c:valAx>
        <c:axId val="967531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675161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715831"/>
            <a:ext cx="4984346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Here they are…brought to life</a:t>
            </a:r>
            <a:r>
              <a:rPr lang="en-US" baseline="0" dirty="0" smtClean="0"/>
              <a:t> </a:t>
            </a:r>
            <a:r>
              <a:rPr lang="en-US" dirty="0" smtClean="0"/>
              <a:t>in a more active voice.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Fellowship</a:t>
            </a:r>
            <a:r>
              <a:rPr lang="en-US" baseline="0" dirty="0" smtClean="0"/>
              <a:t> becomes </a:t>
            </a:r>
            <a:r>
              <a:rPr lang="en-US" baseline="0" dirty="0" smtClean="0">
                <a:sym typeface="Wingdings" pitchFamily="2" charset="2"/>
              </a:rPr>
              <a:t> We build lifelong relationships.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Ethics becomes  We honor our commitments.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Diversity becomes  We connect diverse perspectives.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And our vocational expertise, service and leadership become  We apply our leadership and expertise to solve social issues.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3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b="0" dirty="0" smtClean="0"/>
              <a:t>you</a:t>
            </a:r>
            <a:r>
              <a:rPr lang="en-US" baseline="0" dirty="0" smtClean="0"/>
              <a:t> recall our core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</a:t>
            </a:r>
            <a:r>
              <a:rPr lang="en-US" dirty="0" smtClean="0"/>
              <a:t> first voice attribute is </a:t>
            </a:r>
            <a:r>
              <a:rPr lang="en-US" b="1" dirty="0" smtClean="0"/>
              <a:t>smart</a:t>
            </a:r>
            <a:r>
              <a:rPr lang="en-US" dirty="0" smtClean="0"/>
              <a:t>.  We look</a:t>
            </a:r>
            <a:r>
              <a:rPr lang="en-US" baseline="0" dirty="0" smtClean="0"/>
              <a:t> at problems from different angles and apply our expertise to solve social issues in ways others cannot. </a:t>
            </a:r>
            <a:r>
              <a:rPr lang="en-US" dirty="0" smtClean="0"/>
              <a:t>This speaks to</a:t>
            </a:r>
            <a:r>
              <a:rPr lang="en-US" baseline="0" dirty="0" smtClean="0"/>
              <a:t> our ability to see challenges from different angles, and captures the expertise we apply to solve social issues. The guardrails provide clarity around what smart should and shouldn’t sound like.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813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defTabSz="881365">
              <a:defRPr/>
            </a:pPr>
            <a:endParaRPr lang="en-US" dirty="0" smtClean="0"/>
          </a:p>
          <a:p>
            <a:pPr defTabSz="881365">
              <a:defRPr/>
            </a:pPr>
            <a:r>
              <a:rPr lang="en-US" dirty="0" smtClean="0"/>
              <a:t>The second voice attribute is </a:t>
            </a:r>
            <a:r>
              <a:rPr lang="en-US" b="1" dirty="0" smtClean="0"/>
              <a:t>compassionate</a:t>
            </a:r>
            <a:r>
              <a:rPr lang="en-US" dirty="0" smtClean="0"/>
              <a:t>.</a:t>
            </a:r>
            <a:r>
              <a:rPr lang="en-US" baseline="0" dirty="0" smtClean="0"/>
              <a:t> We tackle the word’s toughest challenges through empathy.  </a:t>
            </a:r>
            <a:r>
              <a:rPr lang="en-US" dirty="0" smtClean="0"/>
              <a:t>This speaks to</a:t>
            </a:r>
            <a:r>
              <a:rPr lang="en-US" baseline="0" dirty="0" smtClean="0"/>
              <a:t> our heightened emotional understanding of the people we’re trying to help. From a communications standpoint, we focus on real people and stories that are relatable.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78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65">
              <a:defRPr/>
            </a:pPr>
            <a:r>
              <a:rPr lang="en-US" dirty="0" smtClean="0"/>
              <a:t>The third voice attribute is</a:t>
            </a:r>
            <a:r>
              <a:rPr lang="en-US" baseline="0" dirty="0" smtClean="0"/>
              <a:t> </a:t>
            </a:r>
            <a:r>
              <a:rPr lang="en-US" b="1" baseline="0" dirty="0" smtClean="0"/>
              <a:t>persevering</a:t>
            </a:r>
            <a:r>
              <a:rPr lang="en-US" dirty="0" smtClean="0"/>
              <a:t>. We are relentless in our pursuit of lasting solutions to systemic</a:t>
            </a:r>
            <a:r>
              <a:rPr lang="en-US" baseline="0" dirty="0" smtClean="0"/>
              <a:t> problems at home and abroad. </a:t>
            </a:r>
            <a:r>
              <a:rPr lang="en-US" dirty="0" smtClean="0"/>
              <a:t>This</a:t>
            </a:r>
            <a:r>
              <a:rPr lang="en-US" baseline="0" dirty="0" smtClean="0"/>
              <a:t> speaks to our determination and drive. We speak with clarity and purpose.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The fourth voice attribute is </a:t>
            </a:r>
            <a:r>
              <a:rPr lang="en-US" b="1" dirty="0" smtClean="0"/>
              <a:t>inspiring</a:t>
            </a:r>
            <a:r>
              <a:rPr lang="en-US" dirty="0" smtClean="0"/>
              <a:t>.</a:t>
            </a:r>
            <a:r>
              <a:rPr lang="en-US" baseline="0" dirty="0" smtClean="0"/>
              <a:t> This reflects our ability to motivate others to act by conveying hope, enthusiasm and passion.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Voice also informs our visual identity system. So let’s take a look at how we’ll tell our story in pictures as well as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8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3162" tIns="46581" rIns="93162" bIns="4658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A73F-FB11-489F-B301-9C99E6906B6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744538"/>
            <a:ext cx="4160837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345" y="4007574"/>
            <a:ext cx="5690462" cy="5174907"/>
          </a:xfrm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So, what is the end result?  The long-term success of “strengthening Rotary” through this initiative will be measured by the increased awareness and understanding of Rotary in our membership base and the general public.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We have baseline data from 2006 and 2010 and the significant amount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of research undertaken for this initiative.  We can gauge progress through future surveys and focus groups.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We all must speak and live Rotary’s voice.  We all need to be using the same language, voice, and stories when we talk about the Rotary experience.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 increased awareness and understanding of Rotary will have significant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results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help us: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Increase membership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retention of like-minded individuals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Increase impact in the communities served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by Rotary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Increase donor support to clubs, districts,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and The Rotary Foundation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Increase partnerships at the local and global levels to provide more funding, more relationships, and more expertise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to the Rotary cause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744538"/>
            <a:ext cx="4160837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345" y="4007574"/>
            <a:ext cx="5690462" cy="5174907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75B6C-41D0-4836-8100-3F44CF3DBFC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4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As we finish our work with </a:t>
            </a:r>
            <a:r>
              <a:rPr lang="en-US" dirty="0" err="1" smtClean="0"/>
              <a:t>Siegel+Gale</a:t>
            </a:r>
            <a:r>
              <a:rPr lang="en-US" dirty="0" smtClean="0"/>
              <a:t>, our work is just beginning.</a:t>
            </a:r>
            <a:r>
              <a:rPr lang="en-US" baseline="0" dirty="0" smtClean="0"/>
              <a:t> </a:t>
            </a:r>
            <a:r>
              <a:rPr lang="en-US" dirty="0" smtClean="0"/>
              <a:t>Our objectives for the program are clear: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Clarify</a:t>
            </a:r>
            <a:r>
              <a:rPr lang="en-US" baseline="0" dirty="0" smtClean="0"/>
              <a:t> what Rotary stands for…how we’re different from other nonprofits…and why people should care.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Elevate awareness and understanding of Rotary.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Motivate, engage and inspire current and prospective members…as well as our donors…strategic partners…and staff.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The fact is, Rotary’s own Public Image Surveys* told us that </a:t>
            </a:r>
            <a:r>
              <a:rPr lang="en-US" b="1" dirty="0" smtClean="0"/>
              <a:t>people do not know 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Four in 10 have never heard of Rotary.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Another</a:t>
            </a:r>
            <a:r>
              <a:rPr lang="en-US" baseline="0" dirty="0" smtClean="0"/>
              <a:t> four in 10 have heard of our “name only.”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Only two in 10 claim to have “some familiarity” with Rotary…and unfortunately what they know is often colored by misperceptions and half-truths.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i="1" baseline="0" dirty="0" smtClean="0"/>
              <a:t>*Research: Rotary Public Image Surveys completed 2006 and 2010. Responses received from six nations: Argentina, Australia, Germany, Japan, South Africa, United States. Surveyed approximately 1,000 individuals in each of six nations by phone and online. Survey has a +/- 4% margin of error.</a:t>
            </a:r>
          </a:p>
          <a:p>
            <a:pPr marL="0" indent="0">
              <a:buFont typeface="Arial" pitchFamily="34" charset="0"/>
              <a:buNone/>
            </a:pPr>
            <a:endParaRPr lang="en-US" i="1" baseline="0" dirty="0" smtClean="0"/>
          </a:p>
          <a:p>
            <a:pPr marL="0" indent="0">
              <a:buFont typeface="Arial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dirty="0" smtClean="0"/>
              <a:t>We </a:t>
            </a:r>
            <a:r>
              <a:rPr lang="en-US" baseline="0" dirty="0" smtClean="0"/>
              <a:t>determined that Rotary has four core strengths that truly differentiate us.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First, we </a:t>
            </a:r>
            <a:r>
              <a:rPr lang="en-US" b="1" baseline="0" dirty="0" smtClean="0"/>
              <a:t>see differently</a:t>
            </a:r>
            <a:r>
              <a:rPr lang="en-US" baseline="0" dirty="0" smtClean="0"/>
              <a:t>. Our multidisciplinary perspective enables us to see challenges in ways others can’t.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Second, we </a:t>
            </a:r>
            <a:r>
              <a:rPr lang="en-US" b="1" baseline="0" dirty="0" smtClean="0"/>
              <a:t>think differently </a:t>
            </a:r>
            <a:r>
              <a:rPr lang="en-US" baseline="0" dirty="0" smtClean="0"/>
              <a:t>because we apply our leadership and expertise to social issues.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Third, we </a:t>
            </a:r>
            <a:r>
              <a:rPr lang="en-US" b="1" baseline="0" dirty="0" smtClean="0"/>
              <a:t>act responsibly</a:t>
            </a:r>
            <a:r>
              <a:rPr lang="en-US" baseline="0" dirty="0" smtClean="0"/>
              <a:t>, with the passion and perseverance necessary for lasting change. There is no better example than polio.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Fourth, Rotary is a grass roots organization that </a:t>
            </a:r>
            <a:r>
              <a:rPr lang="en-US" b="1" baseline="0" dirty="0" smtClean="0"/>
              <a:t>impacts communities globally</a:t>
            </a:r>
            <a:r>
              <a:rPr lang="en-US" baseline="0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3000">
                <a:latin typeface="Georgia"/>
                <a:cs typeface="Georgia"/>
              </a:defRPr>
            </a:lvl1pPr>
            <a:lvl2pPr>
              <a:buClr>
                <a:schemeClr val="accent1"/>
              </a:buClr>
              <a:defRPr sz="2600">
                <a:latin typeface="Georgia"/>
                <a:cs typeface="Georgia"/>
              </a:defRPr>
            </a:lvl2pPr>
            <a:lvl3pPr>
              <a:buClr>
                <a:schemeClr val="accent1"/>
              </a:buCl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6" y="213042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9" y="3886200"/>
            <a:ext cx="6400800" cy="5013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90" y="4387583"/>
            <a:ext cx="2133600" cy="365125"/>
          </a:xfrm>
          <a:prstGeom prst="rect">
            <a:avLst/>
          </a:prstGeom>
        </p:spPr>
        <p:txBody>
          <a:bodyPr lIns="91425" tIns="45713" rIns="91425" bIns="45713" anchor="t"/>
          <a:lstStyle>
            <a:lvl1pPr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 general template for pptv2-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29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1" y="4421829"/>
            <a:ext cx="777188" cy="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F974C078-8AA0-420D-803C-2699BAB1EEEE}" type="datetime1">
              <a:rPr lang="da-DK" smtClean="0">
                <a:solidFill>
                  <a:srgbClr val="958D85"/>
                </a:solidFill>
              </a:rPr>
              <a:pPr/>
              <a:t>09-01-2014</a:t>
            </a:fld>
            <a:endParaRPr lang="da-DK">
              <a:solidFill>
                <a:srgbClr val="958D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>
                <a:solidFill>
                  <a:srgbClr val="958D85"/>
                </a:solidFill>
              </a:rPr>
              <a:t>Development of Clubs</a:t>
            </a:r>
            <a:endParaRPr lang="da-DK">
              <a:solidFill>
                <a:srgbClr val="958D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DAB77DFF-FD3C-4A59-9D9B-2AE27790B6F7}" type="slidenum">
              <a:rPr lang="da-DK" smtClean="0">
                <a:solidFill>
                  <a:srgbClr val="958D85"/>
                </a:solidFill>
              </a:rPr>
              <a:pPr/>
              <a:t>‹#›</a:t>
            </a:fld>
            <a:endParaRPr lang="da-DK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5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9" Type="http://schemas.openxmlformats.org/officeDocument/2006/relationships/image" Target="../media/image2.gi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8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Relationship Id="rId9" Type="http://schemas.openxmlformats.org/officeDocument/2006/relationships/image" Target="../media/image2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5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7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66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2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Relationship Id="rId9" Type="http://schemas.openxmlformats.org/officeDocument/2006/relationships/image" Target="../media/image2.gi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17.xml"/><Relationship Id="rId9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theme" Target="../theme/theme2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8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4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60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1.xml"/><Relationship Id="rId9" Type="http://schemas.openxmlformats.org/officeDocument/2006/relationships/image" Target="../media/image2.gi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5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1.xml"/><Relationship Id="rId7" Type="http://schemas.openxmlformats.org/officeDocument/2006/relationships/theme" Target="../theme/theme3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87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8.xml"/><Relationship Id="rId9" Type="http://schemas.openxmlformats.org/officeDocument/2006/relationships/image" Target="../media/image2.gi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2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8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FEVIK 10.01.2014 |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Bildobjekt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60350"/>
            <a:ext cx="28813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651500" y="6477000"/>
            <a:ext cx="30353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</a:rPr>
              <a:t>PRESIDENTSAMLING</a:t>
            </a:r>
            <a:r>
              <a:rPr lang="en-US" sz="900" baseline="0" dirty="0" smtClean="0">
                <a:solidFill>
                  <a:srgbClr val="BCBDC0"/>
                </a:solidFill>
                <a:latin typeface="Arial Narrow" pitchFamily="34" charset="0"/>
              </a:rPr>
              <a:t> FEVIK 10.01.2014</a:t>
            </a: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DB76FC0A-24B2-4220-BB73-0D9A0BB06C5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063" y="6477000"/>
            <a:ext cx="3106737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</a:rPr>
              <a:t>PRESIDENTSAMLING FEVIK 10.01.2014|  </a:t>
            </a:r>
            <a:fld id="{3A32962B-230F-44D9-B5A0-1D0EB9BD11CE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FEVIVK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10.01.2014	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  <p:sldLayoutId id="2147483720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6503149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6477000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128" y="6477000"/>
            <a:ext cx="29626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6477000"/>
            <a:ext cx="25306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6165126"/>
            <a:ext cx="136817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7057" y="6500031"/>
            <a:ext cx="30346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6477000"/>
            <a:ext cx="31786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404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PRESIDENTSAMLING FEVIK 10.01.2014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7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7"/>
            <a:ext cx="2880320" cy="29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ger.britt.zeiner@zeiner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48657"/>
          <a:stretch/>
        </p:blipFill>
        <p:spPr>
          <a:xfrm>
            <a:off x="7104" y="4267200"/>
            <a:ext cx="9144000" cy="2671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ctr" anchorCtr="0"/>
          <a:lstStyle/>
          <a:p>
            <a:r>
              <a:rPr lang="en-US" sz="3600" dirty="0" smtClean="0"/>
              <a:t>STYRKE  ROTARY – STRENGTHENING ROTARY</a:t>
            </a:r>
            <a:br>
              <a:rPr lang="en-US" sz="3600" dirty="0" smtClean="0"/>
            </a:br>
            <a:r>
              <a:rPr lang="en-US" sz="2800" dirty="0" smtClean="0"/>
              <a:t>Inger-Britt Zeiner, Rotary Public Image Coordinator </a:t>
            </a:r>
            <a:r>
              <a:rPr lang="en-US" sz="2800" dirty="0" err="1" smtClean="0"/>
              <a:t>sone</a:t>
            </a:r>
            <a:r>
              <a:rPr lang="en-US" sz="2800" dirty="0" smtClean="0"/>
              <a:t> 16</a:t>
            </a:r>
            <a:endParaRPr lang="en-US" sz="3600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372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mag-gl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9448">
            <a:off x="10341416" y="3726675"/>
            <a:ext cx="2863102" cy="214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en-US" sz="3600" dirty="0" smtClean="0">
                <a:solidFill>
                  <a:schemeClr val="bg1"/>
                </a:solidFill>
                <a:latin typeface="Arial Narrow"/>
              </a:rPr>
              <a:t>1997 – 1,2 </a:t>
            </a:r>
            <a:r>
              <a:rPr lang="en-US" sz="3600" dirty="0" err="1" smtClean="0"/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Arial Narrow"/>
              </a:rPr>
              <a:t>ill.medlemmer</a:t>
            </a:r>
            <a:r>
              <a:rPr lang="en-US" sz="3600" dirty="0" smtClean="0"/>
              <a:t>, 2013 – forts. 1,2 mill.</a:t>
            </a:r>
            <a:endParaRPr lang="en-US" sz="36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7" name="Content Placeholder 6" descr="arrows_green_red.png"/>
          <p:cNvPicPr>
            <a:picLocks noGrp="1" noChangeAspect="1"/>
          </p:cNvPicPr>
          <p:nvPr>
            <p:ph idx="1"/>
          </p:nvPr>
        </p:nvPicPr>
        <p:blipFill>
          <a:blip r:embed="rId4"/>
          <a:srcRect l="-6682" r="-6682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642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RESULTAT AV UNDERSØKELSEN	</a:t>
            </a:r>
            <a:endParaRPr lang="en-US" sz="28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33450" y="1711316"/>
            <a:ext cx="2640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Aldri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hørt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958D85"/>
                </a:solidFill>
                <a:latin typeface="Arial Narrow" pitchFamily="34" charset="0"/>
              </a:rPr>
              <a:t>om</a:t>
            </a:r>
            <a:r>
              <a:rPr lang="en-US" sz="3200" b="1" dirty="0" smtClean="0">
                <a:solidFill>
                  <a:srgbClr val="958D85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958D85"/>
                </a:solidFill>
                <a:latin typeface="Arial Narrow" pitchFamily="34" charset="0"/>
              </a:rPr>
              <a:t>Rotary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92513" y="1685281"/>
            <a:ext cx="308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Kjenner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bare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til</a:t>
            </a:r>
            <a:r>
              <a:rPr lang="en-US" sz="3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Narrow" pitchFamily="34" charset="0"/>
              </a:rPr>
              <a:t>navnet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959475" y="1706553"/>
            <a:ext cx="2767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Kjenner</a:t>
            </a:r>
            <a:r>
              <a:rPr lang="en-US" sz="3200" b="1" dirty="0" smtClean="0">
                <a:solidFill>
                  <a:srgbClr val="FEBD1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litt</a:t>
            </a:r>
            <a:r>
              <a:rPr lang="en-US" sz="3200" b="1" dirty="0" smtClean="0">
                <a:solidFill>
                  <a:srgbClr val="FEBD1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FEBD11"/>
                </a:solidFill>
                <a:latin typeface="Arial Narrow" pitchFamily="34" charset="0"/>
              </a:rPr>
              <a:t>til</a:t>
            </a:r>
            <a:endParaRPr lang="en-US" sz="3200" b="1" dirty="0" smtClean="0">
              <a:solidFill>
                <a:srgbClr val="FEBD11"/>
              </a:solidFill>
              <a:latin typeface="Arial Narrow" pitchFamily="34" charset="0"/>
            </a:endParaRPr>
          </a:p>
          <a:p>
            <a:pPr algn="ctr"/>
            <a:endParaRPr lang="en-US" sz="3200" b="1" dirty="0">
              <a:solidFill>
                <a:srgbClr val="FEBD11"/>
              </a:solidFill>
              <a:latin typeface="Arial Narrow" pitchFamily="34" charset="0"/>
            </a:endParaRPr>
          </a:p>
        </p:txBody>
      </p:sp>
      <p:sp>
        <p:nvSpPr>
          <p:cNvPr id="10" name="Left Brace 1"/>
          <p:cNvSpPr>
            <a:spLocks/>
          </p:cNvSpPr>
          <p:nvPr/>
        </p:nvSpPr>
        <p:spPr bwMode="auto">
          <a:xfrm rot="5400000">
            <a:off x="4994275" y="1641476"/>
            <a:ext cx="263525" cy="2698750"/>
          </a:xfrm>
          <a:prstGeom prst="leftBrace">
            <a:avLst>
              <a:gd name="adj1" fmla="val 829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  <p:sp>
        <p:nvSpPr>
          <p:cNvPr id="11" name="Left Brace 13"/>
          <p:cNvSpPr>
            <a:spLocks/>
          </p:cNvSpPr>
          <p:nvPr/>
        </p:nvSpPr>
        <p:spPr bwMode="auto">
          <a:xfrm rot="5400000">
            <a:off x="7206456" y="2321719"/>
            <a:ext cx="250825" cy="1347788"/>
          </a:xfrm>
          <a:prstGeom prst="leftBrace">
            <a:avLst>
              <a:gd name="adj1" fmla="val 8359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  <p:sp>
        <p:nvSpPr>
          <p:cNvPr id="12" name="Left Brace 14"/>
          <p:cNvSpPr>
            <a:spLocks/>
          </p:cNvSpPr>
          <p:nvPr/>
        </p:nvSpPr>
        <p:spPr bwMode="auto">
          <a:xfrm rot="5400000">
            <a:off x="2123281" y="1631157"/>
            <a:ext cx="261937" cy="2698750"/>
          </a:xfrm>
          <a:prstGeom prst="leftBrace">
            <a:avLst>
              <a:gd name="adj1" fmla="val 834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58D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772" y="990600"/>
            <a:ext cx="5256228" cy="5094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 descr="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4" y="980237"/>
            <a:ext cx="3898886" cy="5877764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UTFORDRING</a:t>
            </a:r>
            <a:endParaRPr lang="en-US" sz="28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52898" y="2193925"/>
            <a:ext cx="4919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smtClean="0">
                <a:latin typeface="Arial Narrow" pitchFamily="34" charset="0"/>
              </a:rPr>
              <a:t>VI FÅR </a:t>
            </a:r>
            <a:r>
              <a:rPr lang="en-US" sz="4400" b="1" dirty="0" smtClean="0">
                <a:solidFill>
                  <a:srgbClr val="D91B5C"/>
                </a:solidFill>
                <a:latin typeface="Arial Narrow" pitchFamily="34" charset="0"/>
              </a:rPr>
              <a:t>IKKE </a:t>
            </a:r>
            <a:r>
              <a:rPr lang="en-US" sz="4400" b="1" dirty="0" smtClean="0">
                <a:latin typeface="Arial Narrow" pitchFamily="34" charset="0"/>
              </a:rPr>
              <a:t>FULL OPPMERKSOMHET FOR VÅRT GODE ARBEID </a:t>
            </a:r>
            <a:endParaRPr lang="en-US" sz="4400" b="1" dirty="0">
              <a:solidFill>
                <a:srgbClr val="958D85"/>
              </a:solidFill>
              <a:latin typeface="Arial Narrow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152898" y="4521200"/>
            <a:ext cx="476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rgbClr val="958D85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ROTARY’S STYRKER DIFFERENSIERER OSS	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7375" y="1052736"/>
            <a:ext cx="4926255" cy="51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Et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tverrvitenskapelig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perspektiv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tillater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oss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å se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utfordringer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på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en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måte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ingen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andre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kan</a:t>
            </a:r>
            <a:endParaRPr lang="en-US" kern="0" dirty="0" smtClean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Muligheten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til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å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benytte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lederskap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ekspertise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på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sosiale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spørsmål</a:t>
            </a:r>
            <a:endParaRPr lang="en-US" kern="0" dirty="0" smtClean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Lidenskap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utholdenhet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som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kreves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for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varig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endring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. Polio</a:t>
            </a:r>
          </a:p>
          <a:p>
            <a:pPr marL="457200" indent="-457200" defTabSz="971550">
              <a:spcBef>
                <a:spcPts val="2400"/>
              </a:spcBef>
              <a:buClr>
                <a:srgbClr val="01B4E7"/>
              </a:buClr>
              <a:buFont typeface="+mj-lt"/>
              <a:buAutoNum type="arabicPeriod"/>
              <a:defRPr/>
            </a:pP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Samfunnspåvirkning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et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globalt</a:t>
            </a:r>
            <a:r>
              <a:rPr lang="en-US" kern="0" dirty="0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kern="0" dirty="0" err="1" smtClean="0">
                <a:solidFill>
                  <a:srgbClr val="958D85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prespektiv</a:t>
            </a:r>
            <a:endParaRPr lang="en-US" kern="0" dirty="0">
              <a:solidFill>
                <a:srgbClr val="958D85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333631" y="1196753"/>
            <a:ext cx="3336887" cy="1188110"/>
            <a:chOff x="5044889" y="1838075"/>
            <a:chExt cx="3624262" cy="1036275"/>
          </a:xfrm>
        </p:grpSpPr>
        <p:sp>
          <p:nvSpPr>
            <p:cNvPr id="6" name="TextBox 5"/>
            <p:cNvSpPr txBox="1"/>
            <p:nvPr/>
          </p:nvSpPr>
          <p:spPr>
            <a:xfrm>
              <a:off x="5638800" y="1838075"/>
              <a:ext cx="3030351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Ser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b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</a:b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annerledes</a:t>
              </a:r>
              <a:endParaRPr lang="en-US" sz="2800" b="1" dirty="0" smtClean="0">
                <a:solidFill>
                  <a:srgbClr val="01B4E7"/>
                </a:solidFill>
                <a:latin typeface="Georgia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44889" y="2118193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5333631" y="2831281"/>
            <a:ext cx="3533942" cy="954107"/>
            <a:chOff x="5044889" y="3179924"/>
            <a:chExt cx="3838288" cy="1036275"/>
          </a:xfrm>
        </p:grpSpPr>
        <p:sp>
          <p:nvSpPr>
            <p:cNvPr id="10" name="TextBox 9"/>
            <p:cNvSpPr txBox="1"/>
            <p:nvPr/>
          </p:nvSpPr>
          <p:spPr>
            <a:xfrm>
              <a:off x="5638799" y="3179924"/>
              <a:ext cx="3244378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Tenker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annerledes</a:t>
              </a:r>
              <a:endParaRPr lang="en-US" sz="2800" b="1" dirty="0" smtClean="0">
                <a:solidFill>
                  <a:srgbClr val="01B4E7"/>
                </a:solidFill>
                <a:latin typeface="Georgia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44889" y="3452054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"/>
          <p:cNvGrpSpPr/>
          <p:nvPr/>
        </p:nvGrpSpPr>
        <p:grpSpPr>
          <a:xfrm>
            <a:off x="5333631" y="4149080"/>
            <a:ext cx="3566785" cy="620936"/>
            <a:chOff x="5044889" y="4485599"/>
            <a:chExt cx="3873959" cy="1036275"/>
          </a:xfrm>
        </p:grpSpPr>
        <p:sp>
          <p:nvSpPr>
            <p:cNvPr id="13" name="TextBox 12"/>
            <p:cNvSpPr txBox="1"/>
            <p:nvPr/>
          </p:nvSpPr>
          <p:spPr>
            <a:xfrm>
              <a:off x="5638799" y="4485599"/>
              <a:ext cx="3280049" cy="103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Handler  </a:t>
              </a:r>
              <a:b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</a:b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ansvarsfullt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44889" y="4825850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"/>
          <p:cNvGrpSpPr/>
          <p:nvPr/>
        </p:nvGrpSpPr>
        <p:grpSpPr>
          <a:xfrm>
            <a:off x="5333631" y="5229200"/>
            <a:ext cx="3336887" cy="1059037"/>
            <a:chOff x="5044889" y="5623998"/>
            <a:chExt cx="3624262" cy="1504270"/>
          </a:xfrm>
        </p:grpSpPr>
        <p:sp>
          <p:nvSpPr>
            <p:cNvPr id="16" name="TextBox 15"/>
            <p:cNvSpPr txBox="1"/>
            <p:nvPr/>
          </p:nvSpPr>
          <p:spPr>
            <a:xfrm>
              <a:off x="5638800" y="5623998"/>
              <a:ext cx="3030351" cy="150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Påvirker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samfunnet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1B4E7"/>
                  </a:solidFill>
                  <a:latin typeface="Georgia" pitchFamily="18" charset="0"/>
                </a:rPr>
                <a:t>globalt</a:t>
              </a:r>
              <a:r>
                <a:rPr lang="en-US" sz="2800" b="1" dirty="0" smtClean="0">
                  <a:solidFill>
                    <a:srgbClr val="01B4E7"/>
                  </a:solidFill>
                  <a:latin typeface="Georgia" pitchFamily="18" charset="0"/>
                </a:rPr>
                <a:t>	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044889" y="5920095"/>
              <a:ext cx="538562" cy="1588"/>
            </a:xfrm>
            <a:prstGeom prst="line">
              <a:avLst/>
            </a:prstGeom>
            <a:ln>
              <a:solidFill>
                <a:srgbClr val="D91B5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1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0" y="4372185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0" y="5295526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3448844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6199396"/>
            <a:ext cx="9144000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84" y="232155"/>
            <a:ext cx="8356487" cy="954828"/>
          </a:xfrm>
        </p:spPr>
        <p:txBody>
          <a:bodyPr/>
          <a:lstStyle/>
          <a:p>
            <a:r>
              <a:rPr lang="en-US" sz="2800" dirty="0" smtClean="0"/>
              <a:t>HVORFOR BLE DU MED OG HVORFOR </a:t>
            </a:r>
            <a:r>
              <a:rPr lang="en-US" sz="2800" u="sng" dirty="0" smtClean="0"/>
              <a:t>BLIR</a:t>
            </a:r>
            <a:r>
              <a:rPr lang="en-US" sz="2800" dirty="0" smtClean="0"/>
              <a:t> DU I ROTARY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08833696"/>
              </p:ext>
            </p:extLst>
          </p:nvPr>
        </p:nvGraphicFramePr>
        <p:xfrm>
          <a:off x="379554" y="1393189"/>
          <a:ext cx="8290961" cy="506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636" y="1291500"/>
            <a:ext cx="79127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58D85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med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Rotary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blå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søyle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/ </a:t>
            </a:r>
            <a:r>
              <a:rPr lang="en-US" sz="2800" b="1" dirty="0" err="1" smtClean="0">
                <a:latin typeface="Georgia" pitchFamily="18" charset="0"/>
              </a:rPr>
              <a:t>blir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i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grå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søyle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90" y="2091197"/>
            <a:ext cx="6827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D91B5C"/>
                </a:solidFill>
              </a:rPr>
              <a:t>Samfunnsengasjement</a:t>
            </a:r>
            <a:r>
              <a:rPr lang="en-US" sz="1600" b="1" dirty="0" smtClean="0">
                <a:solidFill>
                  <a:srgbClr val="D91B5C"/>
                </a:solidFill>
              </a:rPr>
              <a:t> - </a:t>
            </a:r>
            <a:r>
              <a:rPr lang="en-US" sz="1600" b="1" dirty="0" err="1" smtClean="0">
                <a:solidFill>
                  <a:srgbClr val="D91B5C"/>
                </a:solidFill>
              </a:rPr>
              <a:t>bidra</a:t>
            </a:r>
            <a:r>
              <a:rPr lang="en-US" sz="1600" b="1" dirty="0" smtClean="0">
                <a:solidFill>
                  <a:srgbClr val="D91B5C"/>
                </a:solidFill>
              </a:rPr>
              <a:t> med </a:t>
            </a:r>
            <a:r>
              <a:rPr lang="en-US" sz="1600" b="1" dirty="0" err="1" smtClean="0">
                <a:solidFill>
                  <a:srgbClr val="D91B5C"/>
                </a:solidFill>
              </a:rPr>
              <a:t>positiv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innflytelse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i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samfunnet</a:t>
            </a:r>
            <a:endParaRPr lang="en-US" sz="1600" b="1" dirty="0">
              <a:solidFill>
                <a:srgbClr val="D91B5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330" y="2693376"/>
            <a:ext cx="276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D91B5C"/>
                </a:solidFill>
              </a:rPr>
              <a:t>Vennskap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og</a:t>
            </a:r>
            <a:r>
              <a:rPr lang="en-US" sz="1600" b="1" dirty="0" smtClean="0">
                <a:solidFill>
                  <a:srgbClr val="D91B5C"/>
                </a:solidFill>
              </a:rPr>
              <a:t> </a:t>
            </a:r>
            <a:r>
              <a:rPr lang="en-US" sz="1600" b="1" dirty="0" err="1" smtClean="0">
                <a:solidFill>
                  <a:srgbClr val="D91B5C"/>
                </a:solidFill>
              </a:rPr>
              <a:t>kameratskap</a:t>
            </a:r>
            <a:endParaRPr lang="en-US" sz="1600" b="1" dirty="0">
              <a:solidFill>
                <a:srgbClr val="D91B5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330" y="3262710"/>
            <a:ext cx="305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Profesjonelt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nettverk</a:t>
            </a:r>
            <a:r>
              <a:rPr lang="en-US" sz="1400" dirty="0" smtClean="0">
                <a:solidFill>
                  <a:srgbClr val="958D85"/>
                </a:solidFill>
              </a:rPr>
              <a:t>/</a:t>
            </a:r>
            <a:br>
              <a:rPr lang="en-US" sz="1400" dirty="0" smtClean="0">
                <a:solidFill>
                  <a:srgbClr val="958D85"/>
                </a:solidFill>
              </a:rPr>
            </a:br>
            <a:r>
              <a:rPr lang="en-US" sz="1400" dirty="0" err="1" smtClean="0">
                <a:solidFill>
                  <a:srgbClr val="958D85"/>
                </a:solidFill>
              </a:rPr>
              <a:t>bedrifts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utvikling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330" y="3941528"/>
            <a:ext cx="371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58D85"/>
                </a:solidFill>
              </a:rPr>
              <a:t>For å ha </a:t>
            </a:r>
            <a:r>
              <a:rPr lang="en-US" sz="1400" dirty="0" err="1" smtClean="0">
                <a:solidFill>
                  <a:srgbClr val="958D85"/>
                </a:solidFill>
              </a:rPr>
              <a:t>positiv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innflytelse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globalt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330" y="4401371"/>
            <a:ext cx="371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Potensiale</a:t>
            </a:r>
            <a:r>
              <a:rPr lang="en-US" sz="1400" dirty="0" smtClean="0">
                <a:solidFill>
                  <a:srgbClr val="958D85"/>
                </a:solidFill>
              </a:rPr>
              <a:t> for </a:t>
            </a:r>
            <a:r>
              <a:rPr lang="en-US" sz="1400" dirty="0" err="1" smtClean="0">
                <a:solidFill>
                  <a:srgbClr val="958D85"/>
                </a:solidFill>
              </a:rPr>
              <a:t>personlig</a:t>
            </a:r>
            <a:r>
              <a:rPr lang="en-US" sz="1400" dirty="0" smtClean="0">
                <a:solidFill>
                  <a:srgbClr val="958D85"/>
                </a:solidFill>
              </a:rPr>
              <a:t>/</a:t>
            </a:r>
            <a:br>
              <a:rPr lang="en-US" sz="1400" dirty="0" smtClean="0">
                <a:solidFill>
                  <a:srgbClr val="958D85"/>
                </a:solidFill>
              </a:rPr>
            </a:br>
            <a:r>
              <a:rPr lang="en-US" sz="1400" dirty="0" err="1" smtClean="0">
                <a:solidFill>
                  <a:srgbClr val="958D85"/>
                </a:solidFill>
              </a:rPr>
              <a:t>yrkesmessig</a:t>
            </a:r>
            <a:r>
              <a:rPr lang="en-US" sz="1400" dirty="0" smtClean="0">
                <a:solidFill>
                  <a:srgbClr val="958D85"/>
                </a:solidFill>
              </a:rPr>
              <a:t> </a:t>
            </a:r>
            <a:r>
              <a:rPr lang="en-US" sz="1400" dirty="0" err="1" smtClean="0">
                <a:solidFill>
                  <a:srgbClr val="958D85"/>
                </a:solidFill>
              </a:rPr>
              <a:t>anerkjennelse</a:t>
            </a:r>
            <a:endParaRPr lang="en-US" sz="1400" dirty="0">
              <a:solidFill>
                <a:srgbClr val="958D8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331" y="5036396"/>
            <a:ext cx="1940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58D85"/>
                </a:solidFill>
              </a:rPr>
              <a:t>Utviklingsmuligheter</a:t>
            </a:r>
            <a:endParaRPr lang="en-US" sz="1400" dirty="0">
              <a:solidFill>
                <a:srgbClr val="958D85"/>
              </a:solidFill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1226134" y="2254052"/>
            <a:ext cx="6601415" cy="3822483"/>
            <a:chOff x="1226134" y="2254052"/>
            <a:chExt cx="6601415" cy="3822483"/>
          </a:xfrm>
        </p:grpSpPr>
        <p:cxnSp>
          <p:nvCxnSpPr>
            <p:cNvPr id="23" name="Straight Arrow Connector 22"/>
            <p:cNvCxnSpPr>
              <a:stCxn id="7" idx="3"/>
            </p:cNvCxnSpPr>
            <p:nvPr/>
          </p:nvCxnSpPr>
          <p:spPr>
            <a:xfrm flipV="1">
              <a:off x="7236600" y="2254052"/>
              <a:ext cx="575711" cy="642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827549" y="2255435"/>
              <a:ext cx="0" cy="89779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8" idx="3"/>
            </p:cNvCxnSpPr>
            <p:nvPr/>
          </p:nvCxnSpPr>
          <p:spPr>
            <a:xfrm flipV="1">
              <a:off x="3185758" y="2846618"/>
              <a:ext cx="3317129" cy="1603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491939" y="2857614"/>
              <a:ext cx="0" cy="7773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481343" y="3623973"/>
              <a:ext cx="1707830" cy="82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78225" y="3613075"/>
              <a:ext cx="0" cy="108392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317129" y="4116665"/>
              <a:ext cx="547382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853563" y="4116716"/>
              <a:ext cx="0" cy="151092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86581" y="4576514"/>
              <a:ext cx="164215" cy="4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539849" y="4576562"/>
              <a:ext cx="0" cy="139048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226134" y="5561944"/>
              <a:ext cx="0" cy="51459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sysDot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220367" y="4936177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10%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20367" y="5844653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20367" y="3063948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30%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20367" y="3961752"/>
            <a:ext cx="76154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75000"/>
                  </a:prstClr>
                </a:solidFill>
              </a:rPr>
              <a:t>20%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7374" r="44394"/>
          <a:stretch/>
        </p:blipFill>
        <p:spPr>
          <a:xfrm>
            <a:off x="5016137" y="990600"/>
            <a:ext cx="4114800" cy="4995690"/>
          </a:xfrm>
          <a:prstGeom prst="rect">
            <a:avLst/>
          </a:prstGeom>
          <a:effectLst>
            <a:outerShdw blurRad="88900" dist="6096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RESULTAT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572001" cy="5112568"/>
          </a:xfrm>
        </p:spPr>
        <p:txBody>
          <a:bodyPr/>
          <a:lstStyle/>
          <a:p>
            <a:r>
              <a:rPr lang="en-US" sz="2800" dirty="0" err="1" smtClean="0"/>
              <a:t>Rotarianere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engasjerte</a:t>
            </a:r>
            <a:r>
              <a:rPr lang="en-US" sz="2800" b="1" dirty="0" smtClean="0"/>
              <a:t> </a:t>
            </a:r>
            <a:r>
              <a:rPr lang="en-US" sz="2800" dirty="0" err="1" smtClean="0"/>
              <a:t>ledere</a:t>
            </a:r>
            <a:endParaRPr lang="en-US" sz="2800" dirty="0" smtClean="0"/>
          </a:p>
          <a:p>
            <a:pPr lvl="1">
              <a:spcAft>
                <a:spcPts val="1200"/>
              </a:spcAft>
            </a:pPr>
            <a:r>
              <a:rPr lang="en-US" sz="2400" dirty="0" err="1" smtClean="0"/>
              <a:t>Ledelse</a:t>
            </a:r>
            <a:r>
              <a:rPr lang="en-US" sz="2400" dirty="0" smtClean="0"/>
              <a:t> </a:t>
            </a:r>
            <a:r>
              <a:rPr lang="en-US" sz="2400" dirty="0" err="1" smtClean="0"/>
              <a:t>definert</a:t>
            </a:r>
            <a:r>
              <a:rPr lang="en-US" sz="2400" dirty="0" smtClean="0"/>
              <a:t> </a:t>
            </a: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en-US" sz="2400" dirty="0" err="1" smtClean="0"/>
              <a:t>tankesett</a:t>
            </a:r>
            <a:r>
              <a:rPr lang="en-US" sz="2400" dirty="0" smtClean="0"/>
              <a:t> (mindset) – </a:t>
            </a:r>
            <a:r>
              <a:rPr lang="en-US" sz="2400" dirty="0" err="1" smtClean="0"/>
              <a:t>ikke</a:t>
            </a:r>
            <a:r>
              <a:rPr lang="en-US" sz="2400" dirty="0" smtClean="0"/>
              <a:t> </a:t>
            </a:r>
            <a:r>
              <a:rPr lang="en-US" sz="2400" dirty="0" err="1" smtClean="0"/>
              <a:t>tittel</a:t>
            </a:r>
            <a:r>
              <a:rPr lang="en-US" sz="2400" dirty="0" smtClean="0"/>
              <a:t> </a:t>
            </a:r>
            <a:r>
              <a:rPr lang="en-US" sz="2400" dirty="0" err="1" smtClean="0"/>
              <a:t>eller</a:t>
            </a:r>
            <a:r>
              <a:rPr lang="en-US" sz="2400" dirty="0" smtClean="0"/>
              <a:t> </a:t>
            </a:r>
            <a:r>
              <a:rPr lang="en-US" sz="2400" dirty="0" err="1" smtClean="0"/>
              <a:t>posisjon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800" b="1" dirty="0" err="1" smtClean="0"/>
              <a:t>Det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personlige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møtet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vil</a:t>
            </a:r>
            <a:r>
              <a:rPr lang="en-US" sz="2800" dirty="0" smtClean="0"/>
              <a:t> </a:t>
            </a:r>
            <a:r>
              <a:rPr lang="en-US" sz="2800" dirty="0" err="1" smtClean="0"/>
              <a:t>allid</a:t>
            </a:r>
            <a:r>
              <a:rPr lang="en-US" sz="2800" dirty="0" smtClean="0"/>
              <a:t> </a:t>
            </a:r>
            <a:r>
              <a:rPr lang="en-US" sz="2800" dirty="0" err="1" smtClean="0"/>
              <a:t>være</a:t>
            </a:r>
            <a:r>
              <a:rPr lang="en-US" sz="2800" dirty="0" smtClean="0"/>
              <a:t> en </a:t>
            </a:r>
            <a:r>
              <a:rPr lang="en-US" sz="2800" dirty="0" err="1" smtClean="0"/>
              <a:t>drivkraft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Rotary</a:t>
            </a:r>
          </a:p>
          <a:p>
            <a:r>
              <a:rPr lang="en-US" sz="2800" dirty="0" smtClean="0"/>
              <a:t>Rotary </a:t>
            </a:r>
            <a:r>
              <a:rPr lang="en-US" sz="2800" b="1" dirty="0" err="1" smtClean="0"/>
              <a:t>påvirker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samfunnet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et </a:t>
            </a:r>
            <a:r>
              <a:rPr lang="en-US" sz="2800" dirty="0" err="1" smtClean="0"/>
              <a:t>globalt</a:t>
            </a:r>
            <a:r>
              <a:rPr lang="en-US" sz="2800" dirty="0" smtClean="0"/>
              <a:t> plan 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1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STRATEGI – VÅR KJERNE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 smtClean="0"/>
              <a:t>HVA ER ROTARY ?</a:t>
            </a:r>
          </a:p>
          <a:p>
            <a:pPr marL="0" indent="0">
              <a:buNone/>
            </a:pPr>
            <a:endParaRPr lang="nb-NO" sz="3600" dirty="0" smtClean="0"/>
          </a:p>
          <a:p>
            <a:r>
              <a:rPr lang="nb-NO" dirty="0" smtClean="0"/>
              <a:t>Undersøkelsen viser at få rotarianere kan gi et raskt og klart svar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«</a:t>
            </a:r>
            <a:r>
              <a:rPr lang="nb-NO" dirty="0" err="1" smtClean="0"/>
              <a:t>Um</a:t>
            </a:r>
            <a:r>
              <a:rPr lang="nb-NO" dirty="0" smtClean="0"/>
              <a:t>» - nøling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0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STRATEGI – VÅRT BUDSKAP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3600" b="1" dirty="0" smtClean="0"/>
              <a:t>SAMLE LEDERE</a:t>
            </a:r>
          </a:p>
          <a:p>
            <a:r>
              <a:rPr lang="nb-NO" sz="3600" b="1" dirty="0" smtClean="0"/>
              <a:t>UTVEKSLE IDEER</a:t>
            </a:r>
          </a:p>
          <a:p>
            <a:r>
              <a:rPr lang="nb-NO" sz="3600" b="1" dirty="0" smtClean="0"/>
              <a:t>GJØRE INNSATS(TAKE ACTION)</a:t>
            </a:r>
          </a:p>
          <a:p>
            <a:pPr marL="0" indent="0">
              <a:buNone/>
            </a:pPr>
            <a:r>
              <a:rPr lang="nb-NO" sz="2800" dirty="0" smtClean="0"/>
              <a:t>Disse 3 uttrykkene skal hjelpe rotarianere til å skape sin egen, enkle forklaring av Rotary som kan benyttes i en heis mellom 2 etasjer for å forklare organisasjonen – «Elevator </a:t>
            </a:r>
            <a:r>
              <a:rPr lang="nb-NO" sz="2800" dirty="0" err="1" smtClean="0"/>
              <a:t>speech</a:t>
            </a:r>
            <a:r>
              <a:rPr lang="nb-NO" sz="2800" dirty="0" smtClean="0"/>
              <a:t>»</a:t>
            </a:r>
            <a:endParaRPr lang="nb-NO" sz="2800" dirty="0"/>
          </a:p>
          <a:p>
            <a:pPr marL="0" indent="0">
              <a:buNone/>
            </a:pP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5373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ESSENCE STATEMENT - KJERNEVERDI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Rotary </a:t>
            </a:r>
            <a:r>
              <a:rPr lang="en-US" sz="4400" b="1" dirty="0" err="1" smtClean="0">
                <a:solidFill>
                  <a:schemeClr val="bg1"/>
                </a:solidFill>
                <a:latin typeface="Arial Narrow" pitchFamily="34" charset="0"/>
              </a:rPr>
              <a:t>samler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ledere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fra</a:t>
            </a:r>
            <a:endParaRPr lang="en-US" sz="44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alle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kontinent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kulturer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yrker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for å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utveksle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ideer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gjøre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itchFamily="34" charset="0"/>
              </a:rPr>
              <a:t>innsats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til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gavn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4400" dirty="0" err="1">
                <a:solidFill>
                  <a:schemeClr val="bg1"/>
                </a:solidFill>
                <a:latin typeface="Arial Narrow" pitchFamily="34" charset="0"/>
              </a:rPr>
              <a:t>samfunnet</a:t>
            </a: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lokalt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og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Narrow" pitchFamily="34" charset="0"/>
              </a:rPr>
              <a:t>internasjonalt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ESSENCE STATEMENT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Rotary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unites leaders 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from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ll continents, cultures and occupations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o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exchange ideas</a:t>
            </a: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take action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</a:rPr>
              <a:t>for communities around the world.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P Components slide-top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-1834" r="12001" b="47960"/>
          <a:stretch>
            <a:fillRect/>
          </a:stretch>
        </p:blipFill>
        <p:spPr bwMode="auto">
          <a:xfrm>
            <a:off x="195306" y="770949"/>
            <a:ext cx="521811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P Components slide-bottom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3062" r="11983" b="23074"/>
          <a:stretch>
            <a:fillRect/>
          </a:stretch>
        </p:blipFill>
        <p:spPr bwMode="auto">
          <a:xfrm>
            <a:off x="208714" y="3310105"/>
            <a:ext cx="5211764" cy="27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4" y="1617771"/>
            <a:ext cx="351472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heel-NewSoli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95" y="2090111"/>
            <a:ext cx="2438401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694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ROTARYs VERDEN 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61034" y="3677609"/>
            <a:ext cx="2882580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Mangfold</a:t>
            </a:r>
            <a:endParaRPr lang="en-US" sz="2400" i="1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49692" y="3677610"/>
            <a:ext cx="4289059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kobler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sammen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ulike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perspektiv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32618" y="4753941"/>
            <a:ext cx="4176247" cy="12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Yrkeskunnskap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, </a:t>
            </a:r>
            <a:b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</a:b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Service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Lederskap</a:t>
            </a:r>
            <a:endParaRPr lang="en-US" sz="2400" i="1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4849691" y="4992287"/>
            <a:ext cx="4206865" cy="1200014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bruker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vårt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lederskap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og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ekspertise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til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å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løse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sosiale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problem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4629" y="2562608"/>
            <a:ext cx="3478985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Etikk</a:t>
            </a: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integritet</a:t>
            </a:r>
            <a:endParaRPr lang="en-US" sz="2400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4849692" y="2562607"/>
            <a:ext cx="4426925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utfører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våre</a:t>
            </a:r>
            <a:endParaRPr lang="en-US" sz="24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forpliktelser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304302"/>
            <a:ext cx="4043630" cy="8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5" tIns="45469" rIns="90935" bIns="454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marL="455640" indent="-455640" algn="r" defTabSz="968266" eaLnBrk="0" hangingPunct="0">
              <a:spcBef>
                <a:spcPts val="3000"/>
              </a:spcBef>
              <a:buClr>
                <a:srgbClr val="ED1C24"/>
              </a:buClr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Vennskap</a:t>
            </a:r>
            <a:r>
              <a:rPr lang="en-US" sz="2400" i="1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</a:t>
            </a:r>
            <a:r>
              <a:rPr lang="en-US" sz="2400" kern="0" dirty="0" err="1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og</a:t>
            </a:r>
            <a: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 global f0rståelse</a:t>
            </a:r>
            <a:br>
              <a:rPr lang="en-US" sz="2400" kern="0" dirty="0" smtClean="0">
                <a:solidFill>
                  <a:schemeClr val="tx1"/>
                </a:solidFill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</a:br>
            <a:endParaRPr lang="en-US" sz="2400" kern="0" dirty="0">
              <a:solidFill>
                <a:schemeClr val="tx1"/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4849691" y="1304303"/>
            <a:ext cx="4426925" cy="830682"/>
          </a:xfrm>
          <a:prstGeom prst="rect">
            <a:avLst/>
          </a:prstGeom>
          <a:noFill/>
        </p:spPr>
        <p:txBody>
          <a:bodyPr wrap="square" lIns="91127" tIns="45564" rIns="91127" bIns="45564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1pPr>
            <a:lvl2pPr marL="315581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2pPr>
            <a:lvl3pPr marL="633310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3pPr>
            <a:lvl4pPr marL="951126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4pPr>
            <a:lvl5pPr marL="1268889" indent="111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5pPr>
            <a:lvl6pPr marL="1588891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6pPr>
            <a:lvl7pPr marL="1906662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7pPr>
            <a:lvl8pPr marL="2224447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8pPr>
            <a:lvl9pPr marL="2542224" algn="l" defTabSz="317747" rtl="0" eaLnBrk="1" latinLnBrk="0" hangingPunct="1">
              <a:defRPr sz="3000" kern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cs typeface="ヒラギノ角ゴ ProN W3" pitchFamily="1" charset="-128"/>
                <a:sym typeface="Gill Sans" pitchFamily="1" charset="0"/>
              </a:defRPr>
            </a:lvl9pPr>
          </a:lstStyle>
          <a:p>
            <a:pPr algn="l" defTabSz="91131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Vi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bygger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livslange</a:t>
            </a:r>
            <a:r>
              <a:rPr lang="en-US" sz="24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Georgia" pitchFamily="18" charset="0"/>
              </a:rPr>
              <a:t>relasjoner</a:t>
            </a:r>
            <a:endParaRPr lang="en-US" sz="2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>
            <a:off x="4395855" y="5040299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>
            <a:off x="4395855" y="3768985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>
            <a:off x="4395856" y="2646715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>
            <a:off x="4395857" y="1558364"/>
            <a:ext cx="0" cy="297655"/>
          </a:xfrm>
          <a:prstGeom prst="straightConnector1">
            <a:avLst/>
          </a:prstGeom>
          <a:ln>
            <a:solidFill>
              <a:srgbClr val="D91B5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66825"/>
            <a:ext cx="80581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5634" y="360867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KJERNEN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1716" y="3608674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VERDIENE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8405" y="3608674"/>
            <a:ext cx="313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Arial Bold"/>
              </a:rPr>
              <a:t>KOMMUNIKASJON</a:t>
            </a:r>
            <a:endParaRPr lang="en-US" sz="2800" b="1" dirty="0">
              <a:solidFill>
                <a:prstClr val="white"/>
              </a:solidFill>
              <a:latin typeface="Arial Narrow" pitchFamily="34" charset="0"/>
              <a:ea typeface="+mn-ea"/>
              <a:cs typeface="Arial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ROTARYs VAREMERKE STRATEGI</a:t>
            </a:r>
            <a:endParaRPr lang="en-US" sz="2800" dirty="0"/>
          </a:p>
        </p:txBody>
      </p:sp>
      <p:sp>
        <p:nvSpPr>
          <p:cNvPr id="10" name="TextBox 18"/>
          <p:cNvSpPr txBox="1"/>
          <p:nvPr/>
        </p:nvSpPr>
        <p:spPr>
          <a:xfrm>
            <a:off x="407569" y="4678265"/>
            <a:ext cx="27730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cs typeface="Arial"/>
              </a:rPr>
              <a:t>Hvorfor</a:t>
            </a:r>
            <a:r>
              <a:rPr lang="en-US" b="1" dirty="0" smtClean="0">
                <a:latin typeface="Georgia" pitchFamily="18" charset="0"/>
                <a:cs typeface="Arial"/>
              </a:rPr>
              <a:t> vi </a:t>
            </a:r>
            <a:r>
              <a:rPr lang="en-US" b="1" dirty="0" err="1" smtClean="0">
                <a:latin typeface="Georgia" pitchFamily="18" charset="0"/>
                <a:cs typeface="Arial"/>
              </a:rPr>
              <a:t>finnes</a:t>
            </a:r>
            <a:endParaRPr lang="en-US" dirty="0" smtClean="0"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968321" y="4667827"/>
            <a:ext cx="320735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Hva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vi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tror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på</a:t>
            </a:r>
            <a:r>
              <a:rPr lang="en-US" dirty="0" smtClean="0">
                <a:latin typeface="Georgia" pitchFamily="18" charset="0"/>
                <a:ea typeface="+mn-ea"/>
                <a:cs typeface="Arial"/>
              </a:rPr>
              <a:t/>
            </a:r>
            <a:br>
              <a:rPr lang="en-US" dirty="0" smtClean="0">
                <a:latin typeface="Georgia" pitchFamily="18" charset="0"/>
                <a:ea typeface="+mn-ea"/>
                <a:cs typeface="Arial"/>
              </a:rPr>
            </a:br>
            <a:endParaRPr lang="en-US" dirty="0" smtClean="0">
              <a:latin typeface="Georgia" pitchFamily="18" charset="0"/>
              <a:ea typeface="+mn-ea"/>
              <a:cs typeface="Arial"/>
            </a:endParaRPr>
          </a:p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5791262" y="4672379"/>
            <a:ext cx="320735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Georgia" pitchFamily="18" charset="0"/>
                <a:cs typeface="Arial"/>
              </a:rPr>
              <a:t>Hvordan</a:t>
            </a:r>
            <a:r>
              <a:rPr lang="en-US" b="1" dirty="0" smtClean="0">
                <a:latin typeface="Georgia" pitchFamily="18" charset="0"/>
                <a:cs typeface="Arial"/>
              </a:rPr>
              <a:t> vi </a:t>
            </a:r>
          </a:p>
          <a:p>
            <a:pPr algn="ctr" defTabSz="45713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Georgia" pitchFamily="18" charset="0"/>
                <a:ea typeface="+mn-ea"/>
                <a:cs typeface="Arial"/>
              </a:rPr>
              <a:t>s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nakker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om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b="1" dirty="0" err="1" smtClean="0">
                <a:latin typeface="Georgia" pitchFamily="18" charset="0"/>
                <a:ea typeface="+mn-ea"/>
                <a:cs typeface="Arial"/>
              </a:rPr>
              <a:t>organisasjonen</a:t>
            </a:r>
            <a:r>
              <a:rPr lang="en-US" b="1" dirty="0" smtClean="0">
                <a:latin typeface="Georgia" pitchFamily="18" charset="0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1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1"/>
            <a:ext cx="4652739" cy="5875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10904_JP_0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39" y="0"/>
            <a:ext cx="449126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4814" y="1221807"/>
            <a:ext cx="4265405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SMART</a:t>
            </a:r>
            <a:endParaRPr lang="en-US" sz="2600" b="1" kern="0" dirty="0" smtClean="0">
              <a:solidFill>
                <a:schemeClr val="accent1"/>
              </a:solidFill>
              <a:latin typeface="Arial Narrow" pitchFamily="34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sv-SE" dirty="0">
                <a:latin typeface="Georgia" panose="02040502050405020303" pitchFamily="18" charset="0"/>
              </a:rPr>
              <a:t>Vi </a:t>
            </a:r>
            <a:r>
              <a:rPr lang="sv-SE" dirty="0" smtClean="0">
                <a:latin typeface="Georgia" panose="02040502050405020303" pitchFamily="18" charset="0"/>
              </a:rPr>
              <a:t>ser på </a:t>
            </a:r>
            <a:r>
              <a:rPr lang="sv-SE" dirty="0">
                <a:latin typeface="Georgia" panose="02040502050405020303" pitchFamily="18" charset="0"/>
              </a:rPr>
              <a:t>problem </a:t>
            </a:r>
            <a:r>
              <a:rPr lang="sv-SE" dirty="0" smtClean="0">
                <a:latin typeface="Georgia" panose="02040502050405020303" pitchFamily="18" charset="0"/>
              </a:rPr>
              <a:t>fra ulike vinkler og anvender </a:t>
            </a:r>
            <a:r>
              <a:rPr lang="sv-SE" dirty="0">
                <a:latin typeface="Georgia" panose="02040502050405020303" pitchFamily="18" charset="0"/>
              </a:rPr>
              <a:t>vår </a:t>
            </a:r>
            <a:r>
              <a:rPr lang="sv-SE" dirty="0" smtClean="0">
                <a:latin typeface="Georgia" panose="02040502050405020303" pitchFamily="18" charset="0"/>
              </a:rPr>
              <a:t>ekspertise for å løse sosiale </a:t>
            </a:r>
            <a:r>
              <a:rPr lang="sv-SE" dirty="0">
                <a:latin typeface="Georgia" panose="02040502050405020303" pitchFamily="18" charset="0"/>
              </a:rPr>
              <a:t>problem på </a:t>
            </a:r>
            <a:r>
              <a:rPr lang="sv-SE" dirty="0" smtClean="0">
                <a:latin typeface="Georgia" panose="02040502050405020303" pitchFamily="18" charset="0"/>
              </a:rPr>
              <a:t>en måte </a:t>
            </a:r>
            <a:r>
              <a:rPr lang="sv-SE" dirty="0">
                <a:latin typeface="Georgia" panose="02040502050405020303" pitchFamily="18" charset="0"/>
              </a:rPr>
              <a:t>som andra </a:t>
            </a:r>
            <a:r>
              <a:rPr lang="sv-SE" dirty="0" smtClean="0">
                <a:latin typeface="Georgia" panose="02040502050405020303" pitchFamily="18" charset="0"/>
              </a:rPr>
              <a:t>ikke </a:t>
            </a:r>
            <a:r>
              <a:rPr lang="sv-SE" dirty="0">
                <a:latin typeface="Georgia" panose="02040502050405020303" pitchFamily="18" charset="0"/>
              </a:rPr>
              <a:t>kan. Vår </a:t>
            </a:r>
            <a:r>
              <a:rPr lang="sv-SE" dirty="0" smtClean="0">
                <a:latin typeface="Georgia" panose="02040502050405020303" pitchFamily="18" charset="0"/>
              </a:rPr>
              <a:t>kommunikasjon er insiktsfull.</a:t>
            </a:r>
            <a:endParaRPr lang="en-US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8338" y="5276615"/>
            <a:ext cx="2283323" cy="15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D91B5C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VI FØLES:</a:t>
            </a: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Kunnskapsrike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Klarsynte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Sikre</a:t>
            </a:r>
            <a:endParaRPr lang="en-US" sz="2000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58890" y="5276615"/>
            <a:ext cx="2283323" cy="15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D91B5C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MEN IKKE:</a:t>
            </a: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Mystiske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Fraværende</a:t>
            </a:r>
            <a:endParaRPr lang="en-US" sz="2000" kern="0" dirty="0" smtClean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  <a:p>
            <a:pPr defTabSz="457130">
              <a:defRPr/>
            </a:pPr>
            <a:r>
              <a:rPr lang="en-US" sz="2000" kern="0" dirty="0" err="1" smtClean="0">
                <a:latin typeface="Georgia" pitchFamily="18" charset="0"/>
                <a:ea typeface="ＭＳ Ｐゴシック" pitchFamily="-123" charset="-128"/>
                <a:cs typeface="ＭＳ Ｐゴシック" pitchFamily="-123" charset="-128"/>
              </a:rPr>
              <a:t>Arrogante</a:t>
            </a:r>
            <a:endParaRPr lang="en-US" sz="2000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VÅR KOMMUNIKASJON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5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0203_GT_107cr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274" y="0"/>
            <a:ext cx="449172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990601"/>
            <a:ext cx="4652274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425" y="6465888"/>
            <a:ext cx="790575" cy="215900"/>
          </a:xfrm>
          <a:prstGeom prst="rect">
            <a:avLst/>
          </a:prstGeom>
        </p:spPr>
        <p:txBody>
          <a:bodyPr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401D2F-8F44-409F-A494-04E025AC6EE7}" type="slidenum">
              <a:rPr lang="en-US" sz="18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63348" y="1230876"/>
            <a:ext cx="4388925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MEDMENNESKELIG</a:t>
            </a:r>
          </a:p>
          <a:p>
            <a:pPr>
              <a:defRPr/>
            </a:pPr>
            <a:r>
              <a:rPr lang="sv-SE" dirty="0" smtClean="0"/>
              <a:t>Vi takler verdens tøffeste utfordringer gjennom empati. Fra et kommunikasjons synspunkit fokuserer vi på mennesker og fortellinger som er troverdige.</a:t>
            </a:r>
            <a:endParaRPr lang="en-US" kern="0" dirty="0"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VÅR KOMMUNIKASJON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6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/>
          <a:stretch/>
        </p:blipFill>
        <p:spPr>
          <a:xfrm>
            <a:off x="4666543" y="1"/>
            <a:ext cx="4477457" cy="6857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90601"/>
            <a:ext cx="4652739" cy="5875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VÅR KOMMUNIKASJON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1550" y="1221809"/>
            <a:ext cx="4324994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defTabSz="45713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UTHOLDENDE</a:t>
            </a:r>
          </a:p>
          <a:p>
            <a:pPr defTabSz="457130">
              <a:defRPr/>
            </a:pPr>
            <a:r>
              <a:rPr lang="sv-SE" dirty="0"/>
              <a:t>Vi e</a:t>
            </a:r>
            <a:r>
              <a:rPr lang="sv-SE" dirty="0" smtClean="0"/>
              <a:t>r utholdende i våre bestrevelser etter varige løsninger hjemme og ute.</a:t>
            </a:r>
          </a:p>
          <a:p>
            <a:pPr defTabSz="457130">
              <a:defRPr/>
            </a:pPr>
            <a:r>
              <a:rPr lang="sv-SE" dirty="0" smtClean="0"/>
              <a:t>Vi har en besluttsomhet og driv. Vi taler </a:t>
            </a:r>
            <a:r>
              <a:rPr lang="sv-SE" dirty="0"/>
              <a:t>med </a:t>
            </a:r>
            <a:r>
              <a:rPr lang="sv-SE" dirty="0" smtClean="0"/>
              <a:t>tydlighet og hensikt.</a:t>
            </a:r>
            <a:endParaRPr lang="en-US" kern="0" dirty="0">
              <a:solidFill>
                <a:srgbClr val="FFFFFF">
                  <a:lumMod val="65000"/>
                </a:srgbClr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9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367142cr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272" y="0"/>
            <a:ext cx="4491727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990601"/>
            <a:ext cx="4652274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609" y="1221810"/>
            <a:ext cx="4466751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INSPIRERENDE</a:t>
            </a:r>
          </a:p>
          <a:p>
            <a:pPr>
              <a:defRPr/>
            </a:pPr>
            <a:r>
              <a:rPr lang="sv-SE" dirty="0" smtClean="0">
                <a:latin typeface="Georgia" panose="02040502050405020303" pitchFamily="18" charset="0"/>
              </a:rPr>
              <a:t>Vi blir motivert av det fine vennskapet og de positive forandringar vi har fått til i samfunnet. Vi agerer med  entusiasme og lidenskap.</a:t>
            </a:r>
            <a:endParaRPr lang="en-US" kern="0" dirty="0">
              <a:solidFill>
                <a:prstClr val="white">
                  <a:lumMod val="65000"/>
                </a:prstClr>
              </a:solidFill>
              <a:latin typeface="Georgia" pitchFamily="18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VÅR KOMMUNIKASJON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SLUTT RESULTAT – </a:t>
            </a:r>
            <a:r>
              <a:rPr lang="en-US" dirty="0" smtClean="0"/>
              <a:t>HVA VIL VI OPPNÅ 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forståelsen</a:t>
            </a:r>
            <a:r>
              <a:rPr lang="en-US" sz="3200" dirty="0" smtClean="0"/>
              <a:t> for Rotary</a:t>
            </a:r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medlemstallet</a:t>
            </a:r>
            <a:endParaRPr lang="en-US" sz="3200" dirty="0" smtClean="0"/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Større</a:t>
            </a:r>
            <a:r>
              <a:rPr lang="en-US" sz="3200" dirty="0" smtClean="0"/>
              <a:t> </a:t>
            </a:r>
            <a:r>
              <a:rPr lang="en-US" sz="3200" dirty="0" err="1" smtClean="0"/>
              <a:t>forståelse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samfunnet</a:t>
            </a:r>
            <a:endParaRPr lang="en-US" sz="3200" dirty="0" smtClean="0"/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tilskudd</a:t>
            </a:r>
            <a:r>
              <a:rPr lang="en-US" sz="3200" dirty="0" smtClean="0"/>
              <a:t> </a:t>
            </a:r>
            <a:r>
              <a:rPr lang="en-US" sz="3200" dirty="0" err="1" smtClean="0"/>
              <a:t>til</a:t>
            </a:r>
            <a:r>
              <a:rPr lang="en-US" sz="3200" dirty="0" smtClean="0"/>
              <a:t> </a:t>
            </a:r>
            <a:r>
              <a:rPr lang="en-US" sz="3200" dirty="0" err="1" smtClean="0"/>
              <a:t>klubber</a:t>
            </a:r>
            <a:r>
              <a:rPr lang="en-US" sz="3200" dirty="0" smtClean="0"/>
              <a:t>, </a:t>
            </a:r>
            <a:r>
              <a:rPr lang="en-US" sz="3200" dirty="0" err="1" smtClean="0"/>
              <a:t>distrikt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The Rotary Foundation</a:t>
            </a:r>
          </a:p>
          <a:p>
            <a:pPr marL="636588" lvl="1" indent="-457200">
              <a:buClr>
                <a:schemeClr val="accent1"/>
              </a:buClr>
            </a:pPr>
            <a:r>
              <a:rPr lang="en-US" sz="3200" dirty="0" err="1" smtClean="0"/>
              <a:t>Øke</a:t>
            </a:r>
            <a:r>
              <a:rPr lang="en-US" sz="3200" dirty="0" smtClean="0"/>
              <a:t> </a:t>
            </a:r>
            <a:r>
              <a:rPr lang="en-US" sz="3200" dirty="0" err="1" smtClean="0"/>
              <a:t>partnerskap</a:t>
            </a:r>
            <a:r>
              <a:rPr lang="en-US" sz="3200" dirty="0" smtClean="0"/>
              <a:t> </a:t>
            </a:r>
            <a:r>
              <a:rPr lang="en-US" sz="3200" dirty="0" err="1" smtClean="0"/>
              <a:t>på</a:t>
            </a:r>
            <a:r>
              <a:rPr lang="en-US" sz="3200" dirty="0" smtClean="0"/>
              <a:t> </a:t>
            </a:r>
            <a:r>
              <a:rPr lang="en-US" sz="3200" dirty="0" err="1" smtClean="0"/>
              <a:t>lokalt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</a:t>
            </a:r>
            <a:r>
              <a:rPr lang="en-US" sz="3200" dirty="0" err="1" smtClean="0"/>
              <a:t>globalt</a:t>
            </a:r>
            <a:r>
              <a:rPr lang="en-US" sz="3200" dirty="0" smtClean="0"/>
              <a:t> </a:t>
            </a:r>
            <a:r>
              <a:rPr lang="en-US" sz="3200" dirty="0" err="1" smtClean="0"/>
              <a:t>nivå</a:t>
            </a:r>
            <a:r>
              <a:rPr lang="en-US" sz="3200" dirty="0" smtClean="0"/>
              <a:t> for å </a:t>
            </a:r>
            <a:r>
              <a:rPr lang="en-US" sz="3200" dirty="0" err="1" smtClean="0"/>
              <a:t>tilføre</a:t>
            </a:r>
            <a:r>
              <a:rPr lang="en-US" sz="3200" dirty="0" smtClean="0"/>
              <a:t> </a:t>
            </a:r>
            <a:r>
              <a:rPr lang="en-US" sz="3200" dirty="0" err="1" smtClean="0"/>
              <a:t>mer</a:t>
            </a:r>
            <a:r>
              <a:rPr lang="en-US" sz="3200" dirty="0" smtClean="0"/>
              <a:t> funding, </a:t>
            </a:r>
            <a:r>
              <a:rPr lang="en-US" sz="3200" dirty="0" err="1" smtClean="0"/>
              <a:t>flere</a:t>
            </a:r>
            <a:r>
              <a:rPr lang="en-US" sz="3200" dirty="0" smtClean="0"/>
              <a:t> </a:t>
            </a:r>
            <a:r>
              <a:rPr lang="en-US" sz="3200" dirty="0" err="1" smtClean="0"/>
              <a:t>relasjoner</a:t>
            </a:r>
            <a:r>
              <a:rPr lang="en-US" sz="3200" dirty="0" smtClean="0"/>
              <a:t> </a:t>
            </a:r>
            <a:r>
              <a:rPr lang="en-US" sz="3200" dirty="0" err="1" smtClean="0"/>
              <a:t>og</a:t>
            </a:r>
            <a:r>
              <a:rPr lang="en-US" sz="3200" dirty="0" smtClean="0"/>
              <a:t> </a:t>
            </a:r>
            <a:r>
              <a:rPr lang="en-US" sz="3200" dirty="0" err="1" smtClean="0"/>
              <a:t>mer</a:t>
            </a:r>
            <a:r>
              <a:rPr lang="en-US" sz="3200" dirty="0" smtClean="0"/>
              <a:t> </a:t>
            </a:r>
            <a:r>
              <a:rPr lang="en-US" sz="3200" dirty="0" err="1" smtClean="0"/>
              <a:t>ekspertise</a:t>
            </a:r>
            <a:r>
              <a:rPr lang="en-US" sz="3200" dirty="0" smtClean="0"/>
              <a:t> </a:t>
            </a:r>
            <a:r>
              <a:rPr lang="en-US" sz="3200" dirty="0" err="1" smtClean="0"/>
              <a:t>til</a:t>
            </a:r>
            <a:r>
              <a:rPr lang="en-US" sz="3200" dirty="0" smtClean="0"/>
              <a:t> Rotary </a:t>
            </a:r>
            <a:r>
              <a:rPr lang="en-US" sz="3200" dirty="0" err="1" smtClean="0"/>
              <a:t>saken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22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POLIO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Internasjonal pris til den norske regjering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Ny innsamling End Polio </a:t>
            </a:r>
            <a:r>
              <a:rPr lang="nb-NO" dirty="0" err="1" smtClean="0"/>
              <a:t>Now</a:t>
            </a:r>
            <a:r>
              <a:rPr lang="nb-NO" dirty="0" smtClean="0"/>
              <a:t>; Make </a:t>
            </a:r>
            <a:r>
              <a:rPr lang="nb-NO" dirty="0" err="1" smtClean="0"/>
              <a:t>History</a:t>
            </a:r>
            <a:r>
              <a:rPr lang="nb-NO" dirty="0" smtClean="0"/>
              <a:t> </a:t>
            </a:r>
            <a:r>
              <a:rPr lang="nb-NO" dirty="0" err="1" smtClean="0"/>
              <a:t>Today</a:t>
            </a:r>
            <a:r>
              <a:rPr lang="nb-NO" dirty="0" smtClean="0"/>
              <a:t> – Rotary + Bill &amp; Melinda Gates Foundation – 2:1 opp til 35 mill. dollar til og med 2018</a:t>
            </a:r>
          </a:p>
        </p:txBody>
      </p:sp>
    </p:spTree>
    <p:extLst>
      <p:ext uri="{BB962C8B-B14F-4D97-AF65-F5344CB8AC3E}">
        <p14:creationId xmlns:p14="http://schemas.microsoft.com/office/powerpoint/2010/main" val="3390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79388" lvl="1" indent="0">
              <a:buClr>
                <a:schemeClr val="accent1"/>
              </a:buClr>
              <a:buNone/>
            </a:pPr>
            <a:endParaRPr lang="en-US" sz="3200" dirty="0" smtClean="0"/>
          </a:p>
          <a:p>
            <a:pPr marL="179388" lvl="1" indent="0">
              <a:buClr>
                <a:schemeClr val="accent1"/>
              </a:buClr>
              <a:buNone/>
            </a:pPr>
            <a:endParaRPr lang="en-US" sz="3200" dirty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b="1" dirty="0" smtClean="0"/>
              <a:t>TAKK FOR OPPMERKSOMHETEN !</a:t>
            </a:r>
          </a:p>
          <a:p>
            <a:pPr marL="179388" lvl="1" indent="0">
              <a:buClr>
                <a:schemeClr val="accent1"/>
              </a:buClr>
              <a:buNone/>
            </a:pPr>
            <a:endParaRPr lang="en-US" sz="3200" b="1" dirty="0" smtClean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/>
              <a:t>Kontaktinfo</a:t>
            </a:r>
            <a:r>
              <a:rPr lang="en-US" sz="3200" dirty="0" smtClean="0"/>
              <a:t>: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hlinkClick r:id="rId3"/>
              </a:rPr>
              <a:t>inger.britt.zeiner@zeiner.no</a:t>
            </a:r>
            <a:r>
              <a:rPr lang="en-US" sz="3200" dirty="0" smtClean="0"/>
              <a:t> 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/>
              <a:t>Mobiltlf</a:t>
            </a:r>
            <a:r>
              <a:rPr lang="en-US" sz="3200" dirty="0" smtClean="0"/>
              <a:t>. 913 61 476, </a:t>
            </a:r>
            <a:r>
              <a:rPr lang="en-US" sz="3200" dirty="0" err="1" smtClean="0"/>
              <a:t>Jobb</a:t>
            </a:r>
            <a:r>
              <a:rPr lang="en-US" sz="3200" dirty="0"/>
              <a:t> </a:t>
            </a:r>
            <a:r>
              <a:rPr lang="en-US" sz="3200" dirty="0" smtClean="0"/>
              <a:t>333 59 904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868" y="-733962"/>
            <a:ext cx="14185576" cy="797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3 STRATEGIER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Støtte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styrke</a:t>
            </a:r>
            <a:r>
              <a:rPr lang="en-GB" sz="3200" dirty="0"/>
              <a:t> </a:t>
            </a:r>
            <a:r>
              <a:rPr lang="en-GB" sz="3200" dirty="0" err="1"/>
              <a:t>klubbene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Fokusere</a:t>
            </a:r>
            <a:r>
              <a:rPr lang="en-GB" sz="3200" dirty="0"/>
              <a:t> </a:t>
            </a:r>
            <a:r>
              <a:rPr lang="en-GB" sz="3200" dirty="0" err="1"/>
              <a:t>på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øke</a:t>
            </a:r>
            <a:r>
              <a:rPr lang="en-GB" sz="3200" dirty="0"/>
              <a:t> </a:t>
            </a:r>
            <a:r>
              <a:rPr lang="en-GB" sz="3200" dirty="0" err="1"/>
              <a:t>humanitær</a:t>
            </a:r>
            <a:r>
              <a:rPr lang="en-GB" sz="3200" dirty="0"/>
              <a:t> </a:t>
            </a:r>
            <a:r>
              <a:rPr lang="en-GB" sz="3200" dirty="0" err="1"/>
              <a:t>tjeneste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Forsterke</a:t>
            </a:r>
            <a:r>
              <a:rPr lang="en-GB" sz="3200" dirty="0"/>
              <a:t> den </a:t>
            </a:r>
            <a:r>
              <a:rPr lang="en-GB" sz="3200" dirty="0" err="1"/>
              <a:t>offentlige</a:t>
            </a:r>
            <a:r>
              <a:rPr lang="en-GB" sz="3200" dirty="0"/>
              <a:t> </a:t>
            </a:r>
            <a:r>
              <a:rPr lang="en-GB" sz="3200" dirty="0" err="1"/>
              <a:t>oppmerksomheten</a:t>
            </a:r>
            <a:r>
              <a:rPr lang="en-GB" sz="3200" dirty="0"/>
              <a:t>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 smtClean="0"/>
              <a:t>profilen</a:t>
            </a:r>
            <a:r>
              <a:rPr lang="en-GB" sz="3200" dirty="0" smtClean="0"/>
              <a:t> - PR </a:t>
            </a:r>
            <a:r>
              <a:rPr lang="en-GB" sz="3200" dirty="0" err="1"/>
              <a:t>og</a:t>
            </a:r>
            <a:r>
              <a:rPr lang="en-GB" sz="3200" dirty="0"/>
              <a:t> </a:t>
            </a:r>
            <a:r>
              <a:rPr lang="en-GB" sz="3200" dirty="0" err="1"/>
              <a:t>kommunikasjon</a:t>
            </a:r>
            <a:endParaRPr lang="en-GB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27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/>
              <a:t>ROTARYs</a:t>
            </a:r>
            <a:r>
              <a:rPr lang="nb-NO" sz="2800" dirty="0" smtClean="0"/>
              <a:t> 5 KJERNEVERDIER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r>
              <a:rPr lang="en-GB" sz="3200" dirty="0" err="1"/>
              <a:t>Tjeneste</a:t>
            </a:r>
            <a:endParaRPr lang="en-GB" sz="3200" dirty="0"/>
          </a:p>
          <a:p>
            <a:r>
              <a:rPr lang="en-GB" sz="3200" dirty="0" err="1" smtClean="0"/>
              <a:t>Fellesskap</a:t>
            </a:r>
            <a:r>
              <a:rPr lang="en-GB" sz="3200" dirty="0" smtClean="0"/>
              <a:t>, </a:t>
            </a:r>
            <a:r>
              <a:rPr lang="en-GB" sz="3200" dirty="0" err="1" smtClean="0"/>
              <a:t>Vennskap</a:t>
            </a:r>
            <a:r>
              <a:rPr lang="en-GB" sz="3200" dirty="0" smtClean="0"/>
              <a:t>, </a:t>
            </a:r>
            <a:r>
              <a:rPr lang="en-GB" sz="3200" dirty="0" err="1" smtClean="0"/>
              <a:t>Kameratskap</a:t>
            </a:r>
            <a:endParaRPr lang="en-GB" sz="3200" dirty="0"/>
          </a:p>
          <a:p>
            <a:r>
              <a:rPr lang="en-GB" sz="3200" dirty="0" err="1"/>
              <a:t>Mangfold</a:t>
            </a:r>
            <a:endParaRPr lang="en-GB" sz="3200" dirty="0"/>
          </a:p>
          <a:p>
            <a:r>
              <a:rPr lang="en-GB" sz="3200" dirty="0" err="1"/>
              <a:t>Integritet</a:t>
            </a:r>
            <a:endParaRPr lang="en-GB" sz="3200" dirty="0"/>
          </a:p>
          <a:p>
            <a:r>
              <a:rPr lang="en-GB" sz="3200" dirty="0" err="1"/>
              <a:t>Lederskap</a:t>
            </a:r>
            <a:endParaRPr lang="en-GB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1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ROTAYRY FOUNDATION – 6 FOKUSOMRÅDER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Fred </a:t>
            </a:r>
            <a:r>
              <a:rPr lang="nb-NO" dirty="0"/>
              <a:t>og </a:t>
            </a:r>
            <a:r>
              <a:rPr lang="nb-NO" dirty="0" smtClean="0"/>
              <a:t>konfliktforebygging/løsning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Sykdomsforebygging </a:t>
            </a:r>
            <a:r>
              <a:rPr lang="nb-NO" dirty="0"/>
              <a:t>og </a:t>
            </a:r>
            <a:r>
              <a:rPr lang="nb-NO" dirty="0" smtClean="0"/>
              <a:t>behandling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Vann og sanitær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Barn- og mødrehelse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1B4E7"/>
                </a:solidFill>
              </a:rPr>
              <a:t>5</a:t>
            </a:r>
            <a:r>
              <a:rPr lang="nb-NO" dirty="0" smtClean="0">
                <a:solidFill>
                  <a:srgbClr val="00AEEF"/>
                </a:solidFill>
              </a:rPr>
              <a:t>. </a:t>
            </a:r>
            <a:r>
              <a:rPr lang="nb-NO" dirty="0" smtClean="0"/>
              <a:t> Grunnutdanning </a:t>
            </a:r>
            <a:r>
              <a:rPr lang="nb-NO" dirty="0"/>
              <a:t>og </a:t>
            </a:r>
            <a:r>
              <a:rPr lang="nb-NO" dirty="0" smtClean="0"/>
              <a:t>leseferdighet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1B4E7"/>
                </a:solidFill>
              </a:rPr>
              <a:t>6</a:t>
            </a:r>
            <a:r>
              <a:rPr lang="nb-NO" dirty="0" smtClean="0">
                <a:solidFill>
                  <a:srgbClr val="00AEEF"/>
                </a:solidFill>
              </a:rPr>
              <a:t>.</a:t>
            </a:r>
            <a:r>
              <a:rPr lang="nb-NO" dirty="0" smtClean="0"/>
              <a:t>  Økonomi- </a:t>
            </a:r>
            <a:r>
              <a:rPr lang="nb-NO" dirty="0"/>
              <a:t>og samfunnsutvikling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2275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BAKGRUNN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Mai 2011 – Rotary Internasjonal besluttet å se på </a:t>
            </a:r>
            <a:r>
              <a:rPr lang="nb-NO" dirty="0" err="1" smtClean="0"/>
              <a:t>Rotarys</a:t>
            </a:r>
            <a:r>
              <a:rPr lang="nb-NO" dirty="0" smtClean="0"/>
              <a:t> varemerke og hvordan det oppfattes rundt i verden. Revitalisering ?</a:t>
            </a:r>
          </a:p>
          <a:p>
            <a:r>
              <a:rPr lang="nb-NO" dirty="0" smtClean="0"/>
              <a:t>Komité </a:t>
            </a:r>
          </a:p>
          <a:p>
            <a:r>
              <a:rPr lang="nb-NO" dirty="0" smtClean="0"/>
              <a:t>September 2011 – Engasjerte det internasjonale PR byrået </a:t>
            </a:r>
            <a:r>
              <a:rPr lang="nb-NO" dirty="0" err="1" smtClean="0"/>
              <a:t>Siegel+Gale</a:t>
            </a:r>
            <a:r>
              <a:rPr lang="nb-NO" dirty="0"/>
              <a:t> </a:t>
            </a:r>
            <a:r>
              <a:rPr lang="nb-NO" dirty="0" smtClean="0"/>
              <a:t>– Simple is Smart</a:t>
            </a:r>
          </a:p>
          <a:p>
            <a:r>
              <a:rPr lang="nb-NO" dirty="0" smtClean="0"/>
              <a:t>Mai 2013 – </a:t>
            </a:r>
            <a:r>
              <a:rPr lang="nb-NO" dirty="0" err="1" smtClean="0"/>
              <a:t>Siegel+Gale</a:t>
            </a:r>
            <a:r>
              <a:rPr lang="nb-NO" dirty="0" smtClean="0"/>
              <a:t> overleverte sine funn</a:t>
            </a:r>
          </a:p>
          <a:p>
            <a:r>
              <a:rPr lang="nb-NO" dirty="0" smtClean="0"/>
              <a:t>August 2013 – Vi får presentert resultatene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STYRKE ROTARY	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525963"/>
          </a:xfrm>
        </p:spPr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Hva står Rotary for ?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Hvordan skiller Rotary seg fra andre organisasjoner ?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Hvorfor gjør Rotary  en forskjell i verden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65" y="990600"/>
            <a:ext cx="3881535" cy="5867400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MÅL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5265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Tydliggjøre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hva</a:t>
            </a:r>
            <a:r>
              <a:rPr lang="en-US" sz="2600" dirty="0" smtClean="0"/>
              <a:t> Rotary </a:t>
            </a:r>
            <a:r>
              <a:rPr lang="en-US" sz="2600" dirty="0" err="1" smtClean="0"/>
              <a:t>står</a:t>
            </a:r>
            <a:r>
              <a:rPr lang="en-US" sz="2600" dirty="0" smtClean="0"/>
              <a:t> for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hvordan</a:t>
            </a:r>
            <a:r>
              <a:rPr lang="en-US" sz="2600" dirty="0" smtClean="0"/>
              <a:t> vi </a:t>
            </a:r>
            <a:r>
              <a:rPr lang="en-US" sz="2600" dirty="0" err="1" smtClean="0"/>
              <a:t>er</a:t>
            </a:r>
            <a:r>
              <a:rPr lang="en-US" sz="2600" dirty="0" smtClean="0"/>
              <a:t> </a:t>
            </a:r>
            <a:r>
              <a:rPr lang="en-US" sz="2600" dirty="0" err="1" smtClean="0"/>
              <a:t>annerledes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Øke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bevisstheten</a:t>
            </a:r>
            <a:r>
              <a:rPr lang="en-US" sz="2600" dirty="0" smtClean="0"/>
              <a:t>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forståelsen</a:t>
            </a:r>
            <a:r>
              <a:rPr lang="en-US" sz="2600" dirty="0" smtClean="0"/>
              <a:t> for Rotary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err="1" smtClean="0"/>
              <a:t>Motivere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engasjere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og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inspirere</a:t>
            </a:r>
            <a:r>
              <a:rPr lang="en-US" sz="2600" b="1" dirty="0" smtClean="0"/>
              <a:t> </a:t>
            </a:r>
            <a:r>
              <a:rPr lang="en-US" sz="2600" dirty="0" err="1" smtClean="0"/>
              <a:t>nåværende</a:t>
            </a:r>
            <a:r>
              <a:rPr lang="en-US" sz="2600" dirty="0" smtClean="0"/>
              <a:t>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framtidige</a:t>
            </a:r>
            <a:r>
              <a:rPr lang="en-US" sz="2600" dirty="0" smtClean="0"/>
              <a:t> </a:t>
            </a:r>
            <a:r>
              <a:rPr lang="en-US" sz="2600" dirty="0" err="1" smtClean="0"/>
              <a:t>medlemmer</a:t>
            </a:r>
            <a:r>
              <a:rPr lang="en-US" sz="2600" dirty="0" smtClean="0"/>
              <a:t>, </a:t>
            </a:r>
            <a:r>
              <a:rPr lang="en-US" sz="2600" dirty="0" err="1" smtClean="0"/>
              <a:t>donatorer</a:t>
            </a:r>
            <a:r>
              <a:rPr lang="en-US" sz="2600" dirty="0" smtClean="0"/>
              <a:t>, </a:t>
            </a:r>
            <a:r>
              <a:rPr lang="en-US" sz="2600" dirty="0" err="1" smtClean="0"/>
              <a:t>strategiske</a:t>
            </a:r>
            <a:r>
              <a:rPr lang="en-US" sz="2600" dirty="0" smtClean="0"/>
              <a:t> partner </a:t>
            </a:r>
            <a:r>
              <a:rPr lang="en-US" sz="2600" dirty="0" err="1" smtClean="0"/>
              <a:t>og</a:t>
            </a:r>
            <a:r>
              <a:rPr lang="en-US" sz="2600" dirty="0" smtClean="0"/>
              <a:t> </a:t>
            </a:r>
            <a:r>
              <a:rPr lang="en-US" sz="2600" dirty="0" err="1" smtClean="0"/>
              <a:t>ansatte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57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6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7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8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9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0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1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mmunications_Templa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C7D7D"/>
    </a:dk2>
    <a:lt2>
      <a:srgbClr val="ED1C24"/>
    </a:lt2>
    <a:accent1>
      <a:srgbClr val="F69F1C"/>
    </a:accent1>
    <a:accent2>
      <a:srgbClr val="B8AAAA"/>
    </a:accent2>
    <a:accent3>
      <a:srgbClr val="FFFFFF"/>
    </a:accent3>
    <a:accent4>
      <a:srgbClr val="000000"/>
    </a:accent4>
    <a:accent5>
      <a:srgbClr val="FACDAB"/>
    </a:accent5>
    <a:accent6>
      <a:srgbClr val="A69A9A"/>
    </a:accent6>
    <a:hlink>
      <a:srgbClr val="C84300"/>
    </a:hlink>
    <a:folHlink>
      <a:srgbClr val="A92D23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F69487E18C24B9AA0D0850B6F2EA4" ma:contentTypeVersion="0" ma:contentTypeDescription="Create a new document." ma:contentTypeScope="" ma:versionID="76b44b1620461203aacff92489bc7c7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12E796-0559-4C2E-87FC-60C76ECBE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12E2DB4-9DAC-4AFC-A0E6-5E463101E0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1EB83-F299-416F-8113-985C1A928D76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Rotary new_white</Template>
  <TotalTime>2225</TotalTime>
  <Words>1422</Words>
  <Application>Microsoft Office PowerPoint</Application>
  <PresentationFormat>On-screen Show (4:3)</PresentationFormat>
  <Paragraphs>244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28</vt:i4>
      </vt:variant>
    </vt:vector>
  </HeadingPairs>
  <TitlesOfParts>
    <vt:vector size="61" baseType="lpstr">
      <vt:lpstr>Rotary new_white</vt:lpstr>
      <vt:lpstr>Custom Design</vt:lpstr>
      <vt:lpstr>2_Custom Design</vt:lpstr>
      <vt:lpstr>Communications_Template</vt:lpstr>
      <vt:lpstr>1_Custom Design</vt:lpstr>
      <vt:lpstr>3_Custom Design</vt:lpstr>
      <vt:lpstr>1_Rotary new_white</vt:lpstr>
      <vt:lpstr>4_Custom Design</vt:lpstr>
      <vt:lpstr>2_Rotary new_white</vt:lpstr>
      <vt:lpstr>5_Custom Design</vt:lpstr>
      <vt:lpstr>3_Rotary new_white</vt:lpstr>
      <vt:lpstr>6_Custom Design</vt:lpstr>
      <vt:lpstr>7_Custom Design</vt:lpstr>
      <vt:lpstr>4_Rotary new_white</vt:lpstr>
      <vt:lpstr>8_Custom Design</vt:lpstr>
      <vt:lpstr>5_Rotary new_white</vt:lpstr>
      <vt:lpstr>9_Custom Design</vt:lpstr>
      <vt:lpstr>10_Custom Design</vt:lpstr>
      <vt:lpstr>6_Rotary new_white</vt:lpstr>
      <vt:lpstr>11_Custom Design</vt:lpstr>
      <vt:lpstr>12_Custom Design</vt:lpstr>
      <vt:lpstr>7_Rotary new_white</vt:lpstr>
      <vt:lpstr>13_Custom Design</vt:lpstr>
      <vt:lpstr>8_Rotary new_white</vt:lpstr>
      <vt:lpstr>14_Custom Design</vt:lpstr>
      <vt:lpstr>15_Custom Design</vt:lpstr>
      <vt:lpstr>16_Custom Design</vt:lpstr>
      <vt:lpstr>9_Rotary new_white</vt:lpstr>
      <vt:lpstr>17_Custom Design</vt:lpstr>
      <vt:lpstr>18_Custom Design</vt:lpstr>
      <vt:lpstr>10_Rotary new_white</vt:lpstr>
      <vt:lpstr>19_Custom Design</vt:lpstr>
      <vt:lpstr>20_Custom Design</vt:lpstr>
      <vt:lpstr>STYRKE  ROTARY – STRENGTHENING ROTARY Inger-Britt Zeiner, Rotary Public Image Coordinator sone 16</vt:lpstr>
      <vt:lpstr>PowerPoint Presentation</vt:lpstr>
      <vt:lpstr>PowerPoint Presentation</vt:lpstr>
      <vt:lpstr>3 STRATEGIER</vt:lpstr>
      <vt:lpstr>ROTARYs 5 KJERNEVERDIER</vt:lpstr>
      <vt:lpstr>ROTAYRY FOUNDATION – 6 FOKUSOMRÅDER</vt:lpstr>
      <vt:lpstr>BAKGRUNN</vt:lpstr>
      <vt:lpstr>STYRKE ROTARY </vt:lpstr>
      <vt:lpstr>MÅL</vt:lpstr>
      <vt:lpstr>1997 – 1,2 mill.medlemmer, 2013 – forts. 1,2 mill.</vt:lpstr>
      <vt:lpstr>RESULTAT AV UNDERSØKELSEN </vt:lpstr>
      <vt:lpstr>UTFORDRING</vt:lpstr>
      <vt:lpstr>ROTARY’S STYRKER DIFFERENSIERER OSS </vt:lpstr>
      <vt:lpstr>HVORFOR BLE DU MED OG HVORFOR BLIR DU I ROTARY</vt:lpstr>
      <vt:lpstr>RESULTAT</vt:lpstr>
      <vt:lpstr>STRATEGI – VÅR KJERNE</vt:lpstr>
      <vt:lpstr>STRATEGI – VÅRT BUDSKAP</vt:lpstr>
      <vt:lpstr>ESSENCE STATEMENT - KJERNEVERDI</vt:lpstr>
      <vt:lpstr>ESSENCE STATEMENT</vt:lpstr>
      <vt:lpstr>ROTARYs VERDEN </vt:lpstr>
      <vt:lpstr>ROTARYs VAREMERKE STRATEGI</vt:lpstr>
      <vt:lpstr>VÅR KOMMUNIKASJON</vt:lpstr>
      <vt:lpstr>VÅR KOMMUNIKASJON</vt:lpstr>
      <vt:lpstr>VÅR KOMMUNIKASJON</vt:lpstr>
      <vt:lpstr>VÅR KOMMUNIKASJON</vt:lpstr>
      <vt:lpstr> SLUTT RESULTAT – HVA VIL VI OPPNÅ ?</vt:lpstr>
      <vt:lpstr>POLIO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</dc:creator>
  <cp:lastModifiedBy>Berget Per Magne</cp:lastModifiedBy>
  <cp:revision>123</cp:revision>
  <cp:lastPrinted>2013-10-22T15:38:12Z</cp:lastPrinted>
  <dcterms:created xsi:type="dcterms:W3CDTF">2013-08-08T20:59:11Z</dcterms:created>
  <dcterms:modified xsi:type="dcterms:W3CDTF">2014-01-09T13:46:40Z</dcterms:modified>
</cp:coreProperties>
</file>